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18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6364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97256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760">
                <a:solidFill>
                  <a:srgbClr val="D93E2B"/>
                </a:solidFill>
                <a:latin typeface="Palatino"/>
                <a:ea typeface="Palatino"/>
                <a:cs typeface="Palatino"/>
                <a:sym typeface="Palatino"/>
              </a:rPr>
              <a:t>Quality</a:t>
            </a:r>
            <a:r>
              <a:rPr sz="4760">
                <a:solidFill>
                  <a:srgbClr val="D93E2B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Assurance: Dimension of the Bologna Process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7975600" y="6668434"/>
            <a:ext cx="4241800" cy="2413001"/>
          </a:xfrm>
          <a:prstGeom prst="rect">
            <a:avLst/>
          </a:prstGeom>
        </p:spPr>
        <p:txBody>
          <a:bodyPr/>
          <a:lstStyle/>
          <a:p>
            <a:pPr lvl="0" indent="457200" algn="r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062D"/>
                </a:solidFill>
              </a:rPr>
              <a:t>  </a:t>
            </a:r>
            <a:r>
              <a:rPr sz="2400">
                <a:solidFill>
                  <a:srgbClr val="F6062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Gayane  Harutyunyan	Bologna  Secretariat</a:t>
            </a:r>
          </a:p>
          <a:p>
            <a:pPr lvl="0" indent="457200" algn="r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062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June 10-11, 2014 </a:t>
            </a:r>
          </a:p>
          <a:p>
            <a:pPr lvl="0" indent="457200" algn="r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062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Munich 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69899" y="544561"/>
            <a:ext cx="12065001" cy="5537201"/>
            <a:chOff x="-127000" y="-88900"/>
            <a:chExt cx="12065000" cy="5537200"/>
          </a:xfrm>
        </p:grpSpPr>
        <p:pic>
          <p:nvPicPr>
            <p:cNvPr id="46" name="pasted-image.pdf"/>
            <p:cNvPicPr/>
            <p:nvPr/>
          </p:nvPicPr>
          <p:blipFill>
            <a:blip r:embed="rId2">
              <a:extLst/>
            </a:blip>
            <a:srcRect l="390" t="2201" r="390" b="7070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" name="Picture 4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Sample: Phases of Accreditation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 dirty="0">
                <a:solidFill>
                  <a:srgbClr val="414141"/>
                </a:solidFill>
              </a:rPr>
              <a:t>I</a:t>
            </a:r>
            <a:r>
              <a:rPr sz="3204" b="1" dirty="0">
                <a:solidFill>
                  <a:srgbClr val="414141"/>
                </a:solidFill>
              </a:rPr>
              <a:t>nstitutional self-</a:t>
            </a:r>
            <a:r>
              <a:rPr sz="3204" b="1" dirty="0" smtClean="0">
                <a:solidFill>
                  <a:srgbClr val="414141"/>
                </a:solidFill>
              </a:rPr>
              <a:t>assessment</a:t>
            </a:r>
            <a:r>
              <a:rPr lang="en-US" sz="3204" b="1" dirty="0" smtClean="0">
                <a:solidFill>
                  <a:srgbClr val="414141"/>
                </a:solidFill>
              </a:rPr>
              <a:t> </a:t>
            </a:r>
            <a:r>
              <a:rPr sz="3204" b="1" dirty="0" smtClean="0">
                <a:solidFill>
                  <a:srgbClr val="414141"/>
                </a:solidFill>
              </a:rPr>
              <a:t>report</a:t>
            </a:r>
            <a:r>
              <a:rPr sz="3204" dirty="0" smtClean="0">
                <a:solidFill>
                  <a:srgbClr val="414141"/>
                </a:solidFill>
              </a:rPr>
              <a:t> </a:t>
            </a:r>
            <a:r>
              <a:rPr sz="3204" dirty="0">
                <a:solidFill>
                  <a:srgbClr val="414141"/>
                </a:solidFill>
              </a:rPr>
              <a:t>-evaluation of activities against SG for the last 5 years either for institutional or program accreditation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 b="1" dirty="0">
                <a:solidFill>
                  <a:srgbClr val="414141"/>
                </a:solidFill>
              </a:rPr>
              <a:t>Desk review</a:t>
            </a:r>
            <a:r>
              <a:rPr sz="3204" dirty="0">
                <a:solidFill>
                  <a:srgbClr val="414141"/>
                </a:solidFill>
              </a:rPr>
              <a:t>- expert panel checks fulfilment of standards.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 b="1" dirty="0">
                <a:solidFill>
                  <a:srgbClr val="414141"/>
                </a:solidFill>
              </a:rPr>
              <a:t>Site visit</a:t>
            </a:r>
            <a:r>
              <a:rPr sz="3204" dirty="0">
                <a:solidFill>
                  <a:srgbClr val="414141"/>
                </a:solidFill>
              </a:rPr>
              <a:t>- meetings  at all levels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 b="1" dirty="0">
                <a:solidFill>
                  <a:srgbClr val="414141"/>
                </a:solidFill>
              </a:rPr>
              <a:t>Report  prepared </a:t>
            </a:r>
            <a:r>
              <a:rPr sz="3204" dirty="0">
                <a:solidFill>
                  <a:srgbClr val="414141"/>
                </a:solidFill>
              </a:rPr>
              <a:t>by the  QA  agency- findings, considerations, recommendations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 b="1" dirty="0">
                <a:solidFill>
                  <a:srgbClr val="414141"/>
                </a:solidFill>
              </a:rPr>
              <a:t>Decision  making-</a:t>
            </a:r>
            <a:r>
              <a:rPr sz="3204" dirty="0">
                <a:solidFill>
                  <a:srgbClr val="414141"/>
                </a:solidFill>
              </a:rPr>
              <a:t> conditionally accreditation, accreditation, rejection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270000" y="3028949"/>
            <a:ext cx="10464800" cy="31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“</a:t>
            </a:r>
            <a:r>
              <a:rPr sz="4700" b="1" dirty="0">
                <a:solidFill>
                  <a:srgbClr val="414141"/>
                </a:solidFill>
              </a:rPr>
              <a:t>Quality is a concept.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414141"/>
                </a:solidFill>
              </a:rPr>
              <a:t>It is a philosophy, it is a journey,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414141"/>
                </a:solidFill>
              </a:rPr>
              <a:t>it is also what we practice”.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270000" y="42545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  for attention.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spcBef>
                <a:spcPts val="1400"/>
              </a:spcBef>
              <a:defRPr sz="62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30">
                <a:solidFill>
                  <a:srgbClr val="D93E2B"/>
                </a:solidFill>
              </a:rPr>
              <a:t>Modern  rationale of QA - Shape  factors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3060" dirty="0" smtClean="0">
                <a:solidFill>
                  <a:srgbClr val="414141"/>
                </a:solidFill>
              </a:rPr>
              <a:t> emergence of markets  and their </a:t>
            </a:r>
            <a:r>
              <a:rPr sz="3060" dirty="0" smtClean="0">
                <a:solidFill>
                  <a:srgbClr val="414141"/>
                </a:solidFill>
              </a:rPr>
              <a:t>increasing </a:t>
            </a:r>
            <a:r>
              <a:rPr sz="3060" dirty="0">
                <a:solidFill>
                  <a:srgbClr val="414141"/>
                </a:solidFill>
              </a:rPr>
              <a:t>role </a:t>
            </a:r>
            <a:r>
              <a:rPr sz="3060" dirty="0" smtClean="0">
                <a:solidFill>
                  <a:srgbClr val="414141"/>
                </a:solidFill>
              </a:rPr>
              <a:t>as a</a:t>
            </a:r>
            <a:r>
              <a:rPr lang="en-US" sz="3060" dirty="0" smtClean="0">
                <a:solidFill>
                  <a:srgbClr val="414141"/>
                </a:solidFill>
              </a:rPr>
              <a:t> regulatory </a:t>
            </a:r>
            <a:r>
              <a:rPr sz="3060" dirty="0" smtClean="0">
                <a:solidFill>
                  <a:srgbClr val="414141"/>
                </a:solidFill>
              </a:rPr>
              <a:t> </a:t>
            </a:r>
            <a:r>
              <a:rPr sz="3060" dirty="0">
                <a:solidFill>
                  <a:srgbClr val="414141"/>
                </a:solidFill>
              </a:rPr>
              <a:t>tool   for increasing  the efficiency  of public services including higher education </a:t>
            </a:r>
            <a:endParaRPr lang="en-US" sz="3060" dirty="0" smtClean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 smtClean="0">
                <a:solidFill>
                  <a:srgbClr val="414141"/>
                </a:solidFill>
              </a:rPr>
              <a:t>globalisation </a:t>
            </a:r>
            <a:r>
              <a:rPr sz="3060" dirty="0">
                <a:solidFill>
                  <a:srgbClr val="414141"/>
                </a:solidFill>
              </a:rPr>
              <a:t>and cosmopolitism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emergence of private  higher education</a:t>
            </a:r>
          </a:p>
          <a:p>
            <a:pPr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massification  and diversification of  higher education </a:t>
            </a:r>
            <a:endParaRPr lang="en-US" sz="3060" dirty="0" smtClean="0">
              <a:solidFill>
                <a:srgbClr val="414141"/>
              </a:solidFill>
            </a:endParaRPr>
          </a:p>
          <a:p>
            <a:pPr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3060" dirty="0" smtClean="0"/>
              <a:t>institutional </a:t>
            </a:r>
            <a:r>
              <a:rPr lang="en-US" sz="3060" dirty="0"/>
              <a:t>autonomy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 smtClean="0">
                <a:solidFill>
                  <a:srgbClr val="414141"/>
                </a:solidFill>
              </a:rPr>
              <a:t>loss </a:t>
            </a:r>
            <a:r>
              <a:rPr sz="3060" dirty="0">
                <a:solidFill>
                  <a:srgbClr val="414141"/>
                </a:solidFill>
              </a:rPr>
              <a:t>of trust in  academics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increased costs  of higher education to public.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spcBef>
                <a:spcPts val="1300"/>
              </a:spcBef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D93E2B"/>
                </a:solidFill>
              </a:rPr>
              <a:t>QA in the  Bologna Process: Communiques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i="1">
                <a:solidFill>
                  <a:srgbClr val="414141"/>
                </a:solidFill>
              </a:rPr>
              <a:t>1999  Bologna</a:t>
            </a:r>
            <a:r>
              <a:rPr sz="2160">
                <a:solidFill>
                  <a:srgbClr val="414141"/>
                </a:solidFill>
              </a:rPr>
              <a:t>:  Promote cooperation in quality assurance with a view to developing comparable criteria and methodologies.</a:t>
            </a:r>
          </a:p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i="1">
                <a:solidFill>
                  <a:srgbClr val="414141"/>
                </a:solidFill>
              </a:rPr>
              <a:t>2001  Prague</a:t>
            </a:r>
            <a:r>
              <a:rPr sz="2160">
                <a:solidFill>
                  <a:srgbClr val="414141"/>
                </a:solidFill>
              </a:rPr>
              <a:t>: ENQA  was invited to  establish a common framework  for the European quality assurance in collaboration with HEIs and QA agencies. </a:t>
            </a:r>
          </a:p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i="1">
                <a:solidFill>
                  <a:srgbClr val="414141"/>
                </a:solidFill>
              </a:rPr>
              <a:t>2003 Berlin:   </a:t>
            </a:r>
            <a:r>
              <a:rPr sz="2160">
                <a:solidFill>
                  <a:srgbClr val="414141"/>
                </a:solidFill>
              </a:rPr>
              <a:t>Development of quality assurance standards and procedures at institutional, national and European level :  QA systems should include  a system of accreditation, certification  or comparable procedures;   it is primary responsibility of  HEIs.</a:t>
            </a:r>
          </a:p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i="1">
                <a:solidFill>
                  <a:srgbClr val="414141"/>
                </a:solidFill>
              </a:rPr>
              <a:t>2005 Bergen</a:t>
            </a:r>
            <a:r>
              <a:rPr sz="2160">
                <a:solidFill>
                  <a:srgbClr val="414141"/>
                </a:solidFill>
              </a:rPr>
              <a:t>:  </a:t>
            </a:r>
            <a:r>
              <a:rPr sz="2160" b="1">
                <a:solidFill>
                  <a:srgbClr val="414141"/>
                </a:solidFill>
              </a:rPr>
              <a:t>European Standards and Guidelines for quality assurance </a:t>
            </a:r>
            <a:r>
              <a:rPr sz="2160">
                <a:solidFill>
                  <a:srgbClr val="414141"/>
                </a:solidFill>
              </a:rPr>
              <a:t> adopted.</a:t>
            </a:r>
          </a:p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i="1">
                <a:solidFill>
                  <a:srgbClr val="414141"/>
                </a:solidFill>
              </a:rPr>
              <a:t>2007 London: </a:t>
            </a:r>
            <a:r>
              <a:rPr sz="2160">
                <a:solidFill>
                  <a:srgbClr val="414141"/>
                </a:solidFill>
              </a:rPr>
              <a:t>Creation of the </a:t>
            </a:r>
            <a:r>
              <a:rPr sz="2160" b="1">
                <a:solidFill>
                  <a:srgbClr val="414141"/>
                </a:solidFill>
              </a:rPr>
              <a:t>European Quality Assurance Register (EQAR).</a:t>
            </a:r>
          </a:p>
          <a:p>
            <a:pPr marL="281940" lvl="0" indent="-281940" defTabSz="350520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160" b="1">
                <a:solidFill>
                  <a:srgbClr val="414141"/>
                </a:solidFill>
              </a:rPr>
              <a:t>….</a:t>
            </a:r>
          </a:p>
          <a:p>
            <a:pPr marL="0" lvl="0" indent="0" defTabSz="27432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190" b="1"/>
          </a:p>
          <a:p>
            <a:pPr marL="0" lvl="0" indent="0" defTabSz="27432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90"/>
              <a:t>Quality  assurance - an overarching focus  for the European Higher Education, seen as essential for building trust and transparency as well as reinforcement of the attractiveness of the EHEA</a:t>
            </a:r>
            <a:r>
              <a:rPr sz="219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90" b="1"/>
          </a:p>
          <a:p>
            <a:pPr marL="125306" lvl="0" indent="-125306" defTabSz="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sz="96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20624">
              <a:spcBef>
                <a:spcPts val="1100"/>
              </a:spcBef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D93E2B"/>
                </a:solidFill>
              </a:rPr>
              <a:t>European Standards and Guidelines(ESG) for QA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1454" lvl="0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 b="1">
                <a:solidFill>
                  <a:srgbClr val="414141"/>
                </a:solidFill>
              </a:rPr>
              <a:t>Developed</a:t>
            </a:r>
            <a:r>
              <a:rPr sz="1619">
                <a:solidFill>
                  <a:srgbClr val="414141"/>
                </a:solidFill>
              </a:rPr>
              <a:t> by E4 Group: ENQA, ESU, EUA and EURASHE  were </a:t>
            </a:r>
            <a:r>
              <a:rPr sz="1619" b="1">
                <a:solidFill>
                  <a:srgbClr val="414141"/>
                </a:solidFill>
              </a:rPr>
              <a:t>endorsed </a:t>
            </a:r>
            <a:r>
              <a:rPr sz="1619">
                <a:solidFill>
                  <a:srgbClr val="414141"/>
                </a:solidFill>
              </a:rPr>
              <a:t>by the  ministers in 2005.</a:t>
            </a:r>
          </a:p>
          <a:p>
            <a:pPr marL="211454" lvl="0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 b="1">
                <a:solidFill>
                  <a:srgbClr val="414141"/>
                </a:solidFill>
              </a:rPr>
              <a:t>Single  and  Strategic approach </a:t>
            </a:r>
          </a:p>
          <a:p>
            <a:pPr marL="211454" lvl="0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 F</a:t>
            </a:r>
            <a:r>
              <a:rPr sz="1619" b="1">
                <a:solidFill>
                  <a:srgbClr val="414141"/>
                </a:solidFill>
              </a:rPr>
              <a:t>undamental principles</a:t>
            </a:r>
            <a:r>
              <a:rPr sz="1619">
                <a:solidFill>
                  <a:srgbClr val="414141"/>
                </a:solidFill>
              </a:rPr>
              <a:t> 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HEIs  have primary responsibility for quality of their provision and its assurance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interest of students as well as employers and society  more generally good quality HE 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institutional autonomy 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the need  external quality assurance to be fit purpose</a:t>
            </a:r>
          </a:p>
          <a:p>
            <a:pPr marL="211454" lvl="0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 b="1">
                <a:solidFill>
                  <a:srgbClr val="414141"/>
                </a:solidFill>
              </a:rPr>
              <a:t>Rationale</a:t>
            </a:r>
            <a:r>
              <a:rPr sz="1619">
                <a:solidFill>
                  <a:srgbClr val="414141"/>
                </a:solidFill>
              </a:rPr>
              <a:t>: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Generic principles rather than procedures 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Applicable to all EHEA diversity of HEIs and QAA( irrespective their structure, size, function and national system that they operate)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Reference points rather than detailed standards,  HEIs decide on procedural consequences of adopting  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Peer review system based on good practice</a:t>
            </a:r>
          </a:p>
          <a:p>
            <a:pPr marL="422909" lvl="1" indent="-211454" defTabSz="262889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414141"/>
                </a:solidFill>
              </a:rPr>
              <a:t>Avoid using  standards and guidelines as a checklist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ESG  (II)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ESG   comprises of 23 standards : 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Part 1. Internal QA by HEIs - 7 standards 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Part 2. External QA for HEIs - 8 standards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Part 3. External QA agencies - 8 standards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1"/>
          <p:cNvGraphicFramePr/>
          <p:nvPr/>
        </p:nvGraphicFramePr>
        <p:xfrm>
          <a:off x="508000" y="1219200"/>
          <a:ext cx="11988800" cy="7284497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5994400"/>
                <a:gridCol w="5994400"/>
              </a:tblGrid>
              <a:tr h="7654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600"/>
                          </a:solidFill>
                        </a:rPr>
                        <a:t>Internal QA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C6464"/>
                          </a:solidFill>
                        </a:rPr>
                        <a:t>External QA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938699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1. Policy and procedure for quality assurance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1. Use of internal quality assurance procedures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84354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2. Approval, monitoring and periodic review of programs and awards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2. Development of external process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601958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3. Assessment of students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3. Criteria for decisions 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765400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4. QA of teaching staff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4. Process fit for purpose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84354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5. Learning resources and student support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5. Reporting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765400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6. Information systems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6. Follow-up procedure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765400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7. Public information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7. Periodic reviews
 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765400">
                <a:tc>
                  <a:txBody>
                    <a:bodyPr/>
                    <a:lstStyle/>
                    <a:p>
                      <a:pPr lvl="0" algn="l">
                        <a:spcBef>
                          <a:spcPts val="2400"/>
                        </a:spcBef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8. System-wide analyses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QA within EHEA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Internal QA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taking place within HEI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different extents of formality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various motivation: quality improvement, accountability, external forces,…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different development stages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Building institutional internal   QA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Comprehensively defined aims and targets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Broad consensus on internal  QA system: academic and non-academic staff, students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Ownership of the internal  QA system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will not happen in on day.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Elements of internal QA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lvl="0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 Student questionnaires</a:t>
            </a:r>
          </a:p>
          <a:p>
            <a:pPr marL="704850" lvl="1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courses</a:t>
            </a:r>
          </a:p>
          <a:p>
            <a:pPr marL="704850" lvl="1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entire programs</a:t>
            </a:r>
          </a:p>
          <a:p>
            <a:pPr marL="704850" lvl="1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also: alumni, teaching staff</a:t>
            </a:r>
          </a:p>
          <a:p>
            <a:pPr marL="704850" lvl="1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Approval and review of programs</a:t>
            </a:r>
          </a:p>
          <a:p>
            <a:pPr marL="1057275" lvl="2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 regular evaluation of study programs</a:t>
            </a:r>
          </a:p>
          <a:p>
            <a:pPr marL="1057275" lvl="2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review  team comprising from staff and students</a:t>
            </a:r>
          </a:p>
          <a:p>
            <a:pPr marL="1057275" lvl="2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possible external elements</a:t>
            </a:r>
          </a:p>
          <a:p>
            <a:pPr marL="1057275" lvl="2" indent="-352425" defTabSz="43815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improvements and follow-up.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685</Words>
  <Application>Microsoft Macintosh PowerPoint</Application>
  <PresentationFormat>Custom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New_Template4</vt:lpstr>
      <vt:lpstr>Quality Assurance: Dimension of the Bologna Process</vt:lpstr>
      <vt:lpstr>Modern  rationale of QA - Shape  factors </vt:lpstr>
      <vt:lpstr>QA in the  Bologna Process: Communiques</vt:lpstr>
      <vt:lpstr>European Standards and Guidelines(ESG) for QA</vt:lpstr>
      <vt:lpstr>ESG  (II)</vt:lpstr>
      <vt:lpstr>PowerPoint Presentation</vt:lpstr>
      <vt:lpstr>QA within EHEA</vt:lpstr>
      <vt:lpstr>Building institutional internal   QA</vt:lpstr>
      <vt:lpstr>Elements of internal QA</vt:lpstr>
      <vt:lpstr>Sample: Phases of Accreditation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Assurance: Dimension of the Bologna Process</dc:title>
  <cp:lastModifiedBy>BFUG Secretariat 1</cp:lastModifiedBy>
  <cp:revision>4</cp:revision>
  <dcterms:modified xsi:type="dcterms:W3CDTF">2014-06-10T07:09:27Z</dcterms:modified>
</cp:coreProperties>
</file>