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customXml/itemProps4.xml" ContentType="application/vnd.openxmlformats-officedocument.customXmlProperties+xml"/>
  <Override PartName="/customXml/itemProps5.xml" ContentType="application/vnd.openxmlformats-officedocument.customXml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diagrams/data1.xml" ContentType="application/vnd.openxmlformats-officedocument.drawingml.diagramData+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6"/>
  </p:sldMasterIdLst>
  <p:notesMasterIdLst>
    <p:notesMasterId r:id="rId23"/>
  </p:notesMasterIdLst>
  <p:handoutMasterIdLst>
    <p:handoutMasterId r:id="rId24"/>
  </p:handoutMasterIdLst>
  <p:sldIdLst>
    <p:sldId id="264" r:id="rId7"/>
    <p:sldId id="282" r:id="rId8"/>
    <p:sldId id="283" r:id="rId9"/>
    <p:sldId id="300" r:id="rId10"/>
    <p:sldId id="280" r:id="rId11"/>
    <p:sldId id="285" r:id="rId12"/>
    <p:sldId id="270" r:id="rId13"/>
    <p:sldId id="301" r:id="rId14"/>
    <p:sldId id="275" r:id="rId15"/>
    <p:sldId id="302" r:id="rId16"/>
    <p:sldId id="303" r:id="rId17"/>
    <p:sldId id="307" r:id="rId18"/>
    <p:sldId id="304" r:id="rId19"/>
    <p:sldId id="305" r:id="rId20"/>
    <p:sldId id="306" r:id="rId21"/>
    <p:sldId id="273" r:id="rId22"/>
  </p:sldIdLst>
  <p:sldSz cx="9144000" cy="6858000" type="screen4x3"/>
  <p:notesSz cx="67945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E29C"/>
    <a:srgbClr val="FFBDFF"/>
    <a:srgbClr val="9C5BCD"/>
    <a:srgbClr val="D185FB"/>
    <a:srgbClr val="FF99FF"/>
    <a:srgbClr val="B7FFE9"/>
    <a:srgbClr val="416F55"/>
    <a:srgbClr val="893BC3"/>
    <a:srgbClr val="FF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82194" autoAdjust="0"/>
  </p:normalViewPr>
  <p:slideViewPr>
    <p:cSldViewPr>
      <p:cViewPr>
        <p:scale>
          <a:sx n="70" d="100"/>
          <a:sy n="70" d="100"/>
        </p:scale>
        <p:origin x="-2160" y="-85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28" Type="http://schemas.openxmlformats.org/officeDocument/2006/relationships/tableStyles" Target="tableStyles.xml"/><Relationship Id="rId15" Type="http://schemas.openxmlformats.org/officeDocument/2006/relationships/slide" Target="slides/slide9.xml"/><Relationship Id="rId23"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27" Type="http://schemas.openxmlformats.org/officeDocument/2006/relationships/theme" Target="theme/theme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686338-AEC2-4A15-BA6C-66EE6A23310B}" type="doc">
      <dgm:prSet loTypeId="urn:microsoft.com/office/officeart/2005/8/layout/vList5" loCatId="list" qsTypeId="urn:microsoft.com/office/officeart/2005/8/quickstyle/simple4" qsCatId="simple" csTypeId="urn:microsoft.com/office/officeart/2005/8/colors/accent1_2" csCatId="accent1" phldr="1"/>
      <dgm:spPr/>
      <dgm:t>
        <a:bodyPr/>
        <a:lstStyle/>
        <a:p>
          <a:endParaRPr lang="en-GB"/>
        </a:p>
      </dgm:t>
    </dgm:pt>
    <dgm:pt modelId="{157F3A2A-3179-41AA-9F43-9FCF2A7A9061}">
      <dgm:prSet phldrT="[Text]"/>
      <dgm:spPr>
        <a:solidFill>
          <a:srgbClr val="7030A0"/>
        </a:solidFill>
      </dgm:spPr>
      <dgm:t>
        <a:bodyPr/>
        <a:lstStyle/>
        <a:p>
          <a:r>
            <a:rPr lang="en-GB" dirty="0" smtClean="0"/>
            <a:t>Part A</a:t>
          </a:r>
          <a:endParaRPr lang="en-GB" dirty="0"/>
        </a:p>
      </dgm:t>
    </dgm:pt>
    <dgm:pt modelId="{F365E8CC-0088-48DD-90E4-514691C8F249}" type="parTrans" cxnId="{DC69B59D-8B20-4231-8CAB-3A4B8E2B0FE0}">
      <dgm:prSet/>
      <dgm:spPr/>
      <dgm:t>
        <a:bodyPr/>
        <a:lstStyle/>
        <a:p>
          <a:endParaRPr lang="en-GB"/>
        </a:p>
      </dgm:t>
    </dgm:pt>
    <dgm:pt modelId="{BED81DCC-4411-4BB6-9ED1-7E02B3EF7E92}" type="sibTrans" cxnId="{DC69B59D-8B20-4231-8CAB-3A4B8E2B0FE0}">
      <dgm:prSet/>
      <dgm:spPr/>
      <dgm:t>
        <a:bodyPr/>
        <a:lstStyle/>
        <a:p>
          <a:endParaRPr lang="en-GB"/>
        </a:p>
      </dgm:t>
    </dgm:pt>
    <dgm:pt modelId="{37F5A7B4-4491-42A5-B3C2-D6B7F3E1EEA5}">
      <dgm:prSet phldrT="[Text]"/>
      <dgm:spPr/>
      <dgm:t>
        <a:bodyPr/>
        <a:lstStyle/>
        <a:p>
          <a:r>
            <a:rPr lang="en-GB" dirty="0" smtClean="0"/>
            <a:t>Setting and maintaining threshold academic standards</a:t>
          </a:r>
          <a:endParaRPr lang="en-GB" dirty="0"/>
        </a:p>
      </dgm:t>
    </dgm:pt>
    <dgm:pt modelId="{CE505C44-6833-4D2C-B816-C7526429F6E0}" type="parTrans" cxnId="{7D3DD90A-DAFF-4C51-BD95-4DC55DA31FE7}">
      <dgm:prSet/>
      <dgm:spPr/>
      <dgm:t>
        <a:bodyPr/>
        <a:lstStyle/>
        <a:p>
          <a:endParaRPr lang="en-GB"/>
        </a:p>
      </dgm:t>
    </dgm:pt>
    <dgm:pt modelId="{B1A5410B-4266-4C63-BF2A-AFA8B0DB02E6}" type="sibTrans" cxnId="{7D3DD90A-DAFF-4C51-BD95-4DC55DA31FE7}">
      <dgm:prSet/>
      <dgm:spPr/>
      <dgm:t>
        <a:bodyPr/>
        <a:lstStyle/>
        <a:p>
          <a:endParaRPr lang="en-GB"/>
        </a:p>
      </dgm:t>
    </dgm:pt>
    <dgm:pt modelId="{73DBE0C9-C502-40AE-9C2F-9F605083DBF7}">
      <dgm:prSet phldrT="[Text]"/>
      <dgm:spPr>
        <a:solidFill>
          <a:srgbClr val="00E29C"/>
        </a:solidFill>
      </dgm:spPr>
      <dgm:t>
        <a:bodyPr/>
        <a:lstStyle/>
        <a:p>
          <a:r>
            <a:rPr lang="en-GB" dirty="0" smtClean="0"/>
            <a:t>Part B</a:t>
          </a:r>
          <a:endParaRPr lang="en-GB" dirty="0"/>
        </a:p>
      </dgm:t>
    </dgm:pt>
    <dgm:pt modelId="{B54BBABD-17BF-4E6A-B9BC-CF455226353F}" type="parTrans" cxnId="{032C8FBF-36AF-4BA6-8729-8484146800E0}">
      <dgm:prSet/>
      <dgm:spPr/>
      <dgm:t>
        <a:bodyPr/>
        <a:lstStyle/>
        <a:p>
          <a:endParaRPr lang="en-GB"/>
        </a:p>
      </dgm:t>
    </dgm:pt>
    <dgm:pt modelId="{23837CD2-1A9C-460C-AEEF-D470960A4E1A}" type="sibTrans" cxnId="{032C8FBF-36AF-4BA6-8729-8484146800E0}">
      <dgm:prSet/>
      <dgm:spPr/>
      <dgm:t>
        <a:bodyPr/>
        <a:lstStyle/>
        <a:p>
          <a:endParaRPr lang="en-GB"/>
        </a:p>
      </dgm:t>
    </dgm:pt>
    <dgm:pt modelId="{61E3060E-EEB1-4FCE-AA17-56AAE378287A}">
      <dgm:prSet phldrT="[Text]"/>
      <dgm:spPr/>
      <dgm:t>
        <a:bodyPr/>
        <a:lstStyle/>
        <a:p>
          <a:r>
            <a:rPr lang="en-GB" dirty="0" smtClean="0"/>
            <a:t>Assuring and enhancing academic quality</a:t>
          </a:r>
          <a:endParaRPr lang="en-GB" dirty="0"/>
        </a:p>
      </dgm:t>
    </dgm:pt>
    <dgm:pt modelId="{7957EBB3-3290-41D2-BCBD-578D7393D2C1}" type="parTrans" cxnId="{365CD808-90F8-4704-B717-CBFC234140B4}">
      <dgm:prSet/>
      <dgm:spPr/>
      <dgm:t>
        <a:bodyPr/>
        <a:lstStyle/>
        <a:p>
          <a:endParaRPr lang="en-GB"/>
        </a:p>
      </dgm:t>
    </dgm:pt>
    <dgm:pt modelId="{71E8F569-2165-4282-A354-AA93D93AC7A9}" type="sibTrans" cxnId="{365CD808-90F8-4704-B717-CBFC234140B4}">
      <dgm:prSet/>
      <dgm:spPr/>
      <dgm:t>
        <a:bodyPr/>
        <a:lstStyle/>
        <a:p>
          <a:endParaRPr lang="en-GB"/>
        </a:p>
      </dgm:t>
    </dgm:pt>
    <dgm:pt modelId="{31C9E406-35BE-4920-9F9B-2355573A711B}">
      <dgm:prSet phldrT="[Text]"/>
      <dgm:spPr>
        <a:solidFill>
          <a:srgbClr val="FF00FF"/>
        </a:solidFill>
      </dgm:spPr>
      <dgm:t>
        <a:bodyPr/>
        <a:lstStyle/>
        <a:p>
          <a:r>
            <a:rPr lang="en-GB" dirty="0" smtClean="0"/>
            <a:t>Part C</a:t>
          </a:r>
          <a:endParaRPr lang="en-GB" dirty="0"/>
        </a:p>
      </dgm:t>
    </dgm:pt>
    <dgm:pt modelId="{393A32CF-0739-40CB-81A3-9973AEF7E5CE}" type="parTrans" cxnId="{BF1236A6-25A4-4F03-81CB-C64A4BD36379}">
      <dgm:prSet/>
      <dgm:spPr/>
      <dgm:t>
        <a:bodyPr/>
        <a:lstStyle/>
        <a:p>
          <a:endParaRPr lang="en-GB"/>
        </a:p>
      </dgm:t>
    </dgm:pt>
    <dgm:pt modelId="{21E6CD9D-C66C-4F42-9D68-55F8F77B2270}" type="sibTrans" cxnId="{BF1236A6-25A4-4F03-81CB-C64A4BD36379}">
      <dgm:prSet/>
      <dgm:spPr/>
      <dgm:t>
        <a:bodyPr/>
        <a:lstStyle/>
        <a:p>
          <a:endParaRPr lang="en-GB"/>
        </a:p>
      </dgm:t>
    </dgm:pt>
    <dgm:pt modelId="{2F16BA69-57F0-4EE9-B62B-0EB2B9D2ECC8}">
      <dgm:prSet phldrT="[Text]"/>
      <dgm:spPr/>
      <dgm:t>
        <a:bodyPr/>
        <a:lstStyle/>
        <a:p>
          <a:r>
            <a:rPr lang="en-GB" dirty="0" smtClean="0"/>
            <a:t>Information about higher education provision</a:t>
          </a:r>
          <a:endParaRPr lang="en-GB" dirty="0"/>
        </a:p>
      </dgm:t>
    </dgm:pt>
    <dgm:pt modelId="{74FACA3C-278A-4ABA-B55D-BA6724B97660}" type="parTrans" cxnId="{FFC7C85E-E0F8-4DC2-BB1D-0075C17DF04A}">
      <dgm:prSet/>
      <dgm:spPr/>
      <dgm:t>
        <a:bodyPr/>
        <a:lstStyle/>
        <a:p>
          <a:endParaRPr lang="en-GB"/>
        </a:p>
      </dgm:t>
    </dgm:pt>
    <dgm:pt modelId="{7A2994FB-E5B1-478C-ABE2-558EA93BB65C}" type="sibTrans" cxnId="{FFC7C85E-E0F8-4DC2-BB1D-0075C17DF04A}">
      <dgm:prSet/>
      <dgm:spPr/>
      <dgm:t>
        <a:bodyPr/>
        <a:lstStyle/>
        <a:p>
          <a:endParaRPr lang="en-GB"/>
        </a:p>
      </dgm:t>
    </dgm:pt>
    <dgm:pt modelId="{F2796217-33F2-4E2B-BD87-702C4CBD9A14}" type="pres">
      <dgm:prSet presAssocID="{D6686338-AEC2-4A15-BA6C-66EE6A23310B}" presName="Name0" presStyleCnt="0">
        <dgm:presLayoutVars>
          <dgm:dir/>
          <dgm:animLvl val="lvl"/>
          <dgm:resizeHandles val="exact"/>
        </dgm:presLayoutVars>
      </dgm:prSet>
      <dgm:spPr/>
      <dgm:t>
        <a:bodyPr/>
        <a:lstStyle/>
        <a:p>
          <a:endParaRPr lang="en-GB"/>
        </a:p>
      </dgm:t>
    </dgm:pt>
    <dgm:pt modelId="{A4565EEA-8F24-4042-B209-7F3A7D4BFFD0}" type="pres">
      <dgm:prSet presAssocID="{157F3A2A-3179-41AA-9F43-9FCF2A7A9061}" presName="linNode" presStyleCnt="0"/>
      <dgm:spPr/>
    </dgm:pt>
    <dgm:pt modelId="{3DDF3037-9DAE-4E69-B0AA-32F124B2562D}" type="pres">
      <dgm:prSet presAssocID="{157F3A2A-3179-41AA-9F43-9FCF2A7A9061}" presName="parentText" presStyleLbl="node1" presStyleIdx="0" presStyleCnt="3">
        <dgm:presLayoutVars>
          <dgm:chMax val="1"/>
          <dgm:bulletEnabled val="1"/>
        </dgm:presLayoutVars>
      </dgm:prSet>
      <dgm:spPr/>
      <dgm:t>
        <a:bodyPr/>
        <a:lstStyle/>
        <a:p>
          <a:endParaRPr lang="en-GB"/>
        </a:p>
      </dgm:t>
    </dgm:pt>
    <dgm:pt modelId="{BB5CA09D-3032-44DD-9511-F391B1B20177}" type="pres">
      <dgm:prSet presAssocID="{157F3A2A-3179-41AA-9F43-9FCF2A7A9061}" presName="descendantText" presStyleLbl="alignAccFollowNode1" presStyleIdx="0" presStyleCnt="3">
        <dgm:presLayoutVars>
          <dgm:bulletEnabled val="1"/>
        </dgm:presLayoutVars>
      </dgm:prSet>
      <dgm:spPr/>
      <dgm:t>
        <a:bodyPr/>
        <a:lstStyle/>
        <a:p>
          <a:endParaRPr lang="en-GB"/>
        </a:p>
      </dgm:t>
    </dgm:pt>
    <dgm:pt modelId="{BD040C0B-1C4A-4077-8D6B-EA447D5DF2D6}" type="pres">
      <dgm:prSet presAssocID="{BED81DCC-4411-4BB6-9ED1-7E02B3EF7E92}" presName="sp" presStyleCnt="0"/>
      <dgm:spPr/>
    </dgm:pt>
    <dgm:pt modelId="{9832A5E1-941F-4465-BC18-664F23B52D1C}" type="pres">
      <dgm:prSet presAssocID="{73DBE0C9-C502-40AE-9C2F-9F605083DBF7}" presName="linNode" presStyleCnt="0"/>
      <dgm:spPr/>
    </dgm:pt>
    <dgm:pt modelId="{F0DA898F-B71C-4DEE-8509-EA249230D134}" type="pres">
      <dgm:prSet presAssocID="{73DBE0C9-C502-40AE-9C2F-9F605083DBF7}" presName="parentText" presStyleLbl="node1" presStyleIdx="1" presStyleCnt="3">
        <dgm:presLayoutVars>
          <dgm:chMax val="1"/>
          <dgm:bulletEnabled val="1"/>
        </dgm:presLayoutVars>
      </dgm:prSet>
      <dgm:spPr/>
      <dgm:t>
        <a:bodyPr/>
        <a:lstStyle/>
        <a:p>
          <a:endParaRPr lang="en-GB"/>
        </a:p>
      </dgm:t>
    </dgm:pt>
    <dgm:pt modelId="{7053CA74-A331-434E-A38F-B2053B28B750}" type="pres">
      <dgm:prSet presAssocID="{73DBE0C9-C502-40AE-9C2F-9F605083DBF7}" presName="descendantText" presStyleLbl="alignAccFollowNode1" presStyleIdx="1" presStyleCnt="3">
        <dgm:presLayoutVars>
          <dgm:bulletEnabled val="1"/>
        </dgm:presLayoutVars>
      </dgm:prSet>
      <dgm:spPr/>
      <dgm:t>
        <a:bodyPr/>
        <a:lstStyle/>
        <a:p>
          <a:endParaRPr lang="en-GB"/>
        </a:p>
      </dgm:t>
    </dgm:pt>
    <dgm:pt modelId="{FAE61BF4-5618-4821-A098-CBE27CCB1FE7}" type="pres">
      <dgm:prSet presAssocID="{23837CD2-1A9C-460C-AEEF-D470960A4E1A}" presName="sp" presStyleCnt="0"/>
      <dgm:spPr/>
    </dgm:pt>
    <dgm:pt modelId="{696F801A-20C9-4737-A78F-7120D4BB16AC}" type="pres">
      <dgm:prSet presAssocID="{31C9E406-35BE-4920-9F9B-2355573A711B}" presName="linNode" presStyleCnt="0"/>
      <dgm:spPr/>
    </dgm:pt>
    <dgm:pt modelId="{F91F48AB-A201-4D1D-9AEE-8533CD25B881}" type="pres">
      <dgm:prSet presAssocID="{31C9E406-35BE-4920-9F9B-2355573A711B}" presName="parentText" presStyleLbl="node1" presStyleIdx="2" presStyleCnt="3">
        <dgm:presLayoutVars>
          <dgm:chMax val="1"/>
          <dgm:bulletEnabled val="1"/>
        </dgm:presLayoutVars>
      </dgm:prSet>
      <dgm:spPr/>
      <dgm:t>
        <a:bodyPr/>
        <a:lstStyle/>
        <a:p>
          <a:endParaRPr lang="en-GB"/>
        </a:p>
      </dgm:t>
    </dgm:pt>
    <dgm:pt modelId="{D8899697-3D44-42D2-8447-33876B8D990E}" type="pres">
      <dgm:prSet presAssocID="{31C9E406-35BE-4920-9F9B-2355573A711B}" presName="descendantText" presStyleLbl="alignAccFollowNode1" presStyleIdx="2" presStyleCnt="3">
        <dgm:presLayoutVars>
          <dgm:bulletEnabled val="1"/>
        </dgm:presLayoutVars>
      </dgm:prSet>
      <dgm:spPr/>
      <dgm:t>
        <a:bodyPr/>
        <a:lstStyle/>
        <a:p>
          <a:endParaRPr lang="en-GB"/>
        </a:p>
      </dgm:t>
    </dgm:pt>
  </dgm:ptLst>
  <dgm:cxnLst>
    <dgm:cxn modelId="{182C646B-8D40-4288-B0DB-E12F71B52096}" type="presOf" srcId="{73DBE0C9-C502-40AE-9C2F-9F605083DBF7}" destId="{F0DA898F-B71C-4DEE-8509-EA249230D134}" srcOrd="0" destOrd="0" presId="urn:microsoft.com/office/officeart/2005/8/layout/vList5"/>
    <dgm:cxn modelId="{ACB47F8E-D86B-4115-AEC8-F1F81692AA2C}" type="presOf" srcId="{31C9E406-35BE-4920-9F9B-2355573A711B}" destId="{F91F48AB-A201-4D1D-9AEE-8533CD25B881}" srcOrd="0" destOrd="0" presId="urn:microsoft.com/office/officeart/2005/8/layout/vList5"/>
    <dgm:cxn modelId="{DD8BDF33-E4A4-4432-99B1-50A7B375F8FC}" type="presOf" srcId="{157F3A2A-3179-41AA-9F43-9FCF2A7A9061}" destId="{3DDF3037-9DAE-4E69-B0AA-32F124B2562D}" srcOrd="0" destOrd="0" presId="urn:microsoft.com/office/officeart/2005/8/layout/vList5"/>
    <dgm:cxn modelId="{E96E2459-2098-423F-916F-6BF0DB4BC0A3}" type="presOf" srcId="{37F5A7B4-4491-42A5-B3C2-D6B7F3E1EEA5}" destId="{BB5CA09D-3032-44DD-9511-F391B1B20177}" srcOrd="0" destOrd="0" presId="urn:microsoft.com/office/officeart/2005/8/layout/vList5"/>
    <dgm:cxn modelId="{7D3DD90A-DAFF-4C51-BD95-4DC55DA31FE7}" srcId="{157F3A2A-3179-41AA-9F43-9FCF2A7A9061}" destId="{37F5A7B4-4491-42A5-B3C2-D6B7F3E1EEA5}" srcOrd="0" destOrd="0" parTransId="{CE505C44-6833-4D2C-B816-C7526429F6E0}" sibTransId="{B1A5410B-4266-4C63-BF2A-AFA8B0DB02E6}"/>
    <dgm:cxn modelId="{FFC7C85E-E0F8-4DC2-BB1D-0075C17DF04A}" srcId="{31C9E406-35BE-4920-9F9B-2355573A711B}" destId="{2F16BA69-57F0-4EE9-B62B-0EB2B9D2ECC8}" srcOrd="0" destOrd="0" parTransId="{74FACA3C-278A-4ABA-B55D-BA6724B97660}" sibTransId="{7A2994FB-E5B1-478C-ABE2-558EA93BB65C}"/>
    <dgm:cxn modelId="{4F4C9FEB-6485-4ED4-8C38-6AAA35F5FF03}" type="presOf" srcId="{2F16BA69-57F0-4EE9-B62B-0EB2B9D2ECC8}" destId="{D8899697-3D44-42D2-8447-33876B8D990E}" srcOrd="0" destOrd="0" presId="urn:microsoft.com/office/officeart/2005/8/layout/vList5"/>
    <dgm:cxn modelId="{BF1236A6-25A4-4F03-81CB-C64A4BD36379}" srcId="{D6686338-AEC2-4A15-BA6C-66EE6A23310B}" destId="{31C9E406-35BE-4920-9F9B-2355573A711B}" srcOrd="2" destOrd="0" parTransId="{393A32CF-0739-40CB-81A3-9973AEF7E5CE}" sibTransId="{21E6CD9D-C66C-4F42-9D68-55F8F77B2270}"/>
    <dgm:cxn modelId="{DEF04A08-1327-4C31-A560-A9A628F95F49}" type="presOf" srcId="{61E3060E-EEB1-4FCE-AA17-56AAE378287A}" destId="{7053CA74-A331-434E-A38F-B2053B28B750}" srcOrd="0" destOrd="0" presId="urn:microsoft.com/office/officeart/2005/8/layout/vList5"/>
    <dgm:cxn modelId="{032C8FBF-36AF-4BA6-8729-8484146800E0}" srcId="{D6686338-AEC2-4A15-BA6C-66EE6A23310B}" destId="{73DBE0C9-C502-40AE-9C2F-9F605083DBF7}" srcOrd="1" destOrd="0" parTransId="{B54BBABD-17BF-4E6A-B9BC-CF455226353F}" sibTransId="{23837CD2-1A9C-460C-AEEF-D470960A4E1A}"/>
    <dgm:cxn modelId="{DC69B59D-8B20-4231-8CAB-3A4B8E2B0FE0}" srcId="{D6686338-AEC2-4A15-BA6C-66EE6A23310B}" destId="{157F3A2A-3179-41AA-9F43-9FCF2A7A9061}" srcOrd="0" destOrd="0" parTransId="{F365E8CC-0088-48DD-90E4-514691C8F249}" sibTransId="{BED81DCC-4411-4BB6-9ED1-7E02B3EF7E92}"/>
    <dgm:cxn modelId="{47207F21-3E2C-475F-A55F-FD287A3BE961}" type="presOf" srcId="{D6686338-AEC2-4A15-BA6C-66EE6A23310B}" destId="{F2796217-33F2-4E2B-BD87-702C4CBD9A14}" srcOrd="0" destOrd="0" presId="urn:microsoft.com/office/officeart/2005/8/layout/vList5"/>
    <dgm:cxn modelId="{365CD808-90F8-4704-B717-CBFC234140B4}" srcId="{73DBE0C9-C502-40AE-9C2F-9F605083DBF7}" destId="{61E3060E-EEB1-4FCE-AA17-56AAE378287A}" srcOrd="0" destOrd="0" parTransId="{7957EBB3-3290-41D2-BCBD-578D7393D2C1}" sibTransId="{71E8F569-2165-4282-A354-AA93D93AC7A9}"/>
    <dgm:cxn modelId="{09C29EC3-3A4A-4FF1-828F-B308E5992EF0}" type="presParOf" srcId="{F2796217-33F2-4E2B-BD87-702C4CBD9A14}" destId="{A4565EEA-8F24-4042-B209-7F3A7D4BFFD0}" srcOrd="0" destOrd="0" presId="urn:microsoft.com/office/officeart/2005/8/layout/vList5"/>
    <dgm:cxn modelId="{432B37E8-6ACD-4B2B-B2E7-BAC7D15A057D}" type="presParOf" srcId="{A4565EEA-8F24-4042-B209-7F3A7D4BFFD0}" destId="{3DDF3037-9DAE-4E69-B0AA-32F124B2562D}" srcOrd="0" destOrd="0" presId="urn:microsoft.com/office/officeart/2005/8/layout/vList5"/>
    <dgm:cxn modelId="{9679AD69-2DAB-4DAA-910F-EAE77F9FFC1E}" type="presParOf" srcId="{A4565EEA-8F24-4042-B209-7F3A7D4BFFD0}" destId="{BB5CA09D-3032-44DD-9511-F391B1B20177}" srcOrd="1" destOrd="0" presId="urn:microsoft.com/office/officeart/2005/8/layout/vList5"/>
    <dgm:cxn modelId="{454B61B7-CE67-43CA-AC0A-99DFFC2A88F0}" type="presParOf" srcId="{F2796217-33F2-4E2B-BD87-702C4CBD9A14}" destId="{BD040C0B-1C4A-4077-8D6B-EA447D5DF2D6}" srcOrd="1" destOrd="0" presId="urn:microsoft.com/office/officeart/2005/8/layout/vList5"/>
    <dgm:cxn modelId="{BD364765-7A63-4B8B-9195-755CAD5B2801}" type="presParOf" srcId="{F2796217-33F2-4E2B-BD87-702C4CBD9A14}" destId="{9832A5E1-941F-4465-BC18-664F23B52D1C}" srcOrd="2" destOrd="0" presId="urn:microsoft.com/office/officeart/2005/8/layout/vList5"/>
    <dgm:cxn modelId="{50F191FE-70E7-43A0-B3C8-5A9383AE4FE0}" type="presParOf" srcId="{9832A5E1-941F-4465-BC18-664F23B52D1C}" destId="{F0DA898F-B71C-4DEE-8509-EA249230D134}" srcOrd="0" destOrd="0" presId="urn:microsoft.com/office/officeart/2005/8/layout/vList5"/>
    <dgm:cxn modelId="{AAE5EB19-AC71-4C95-8DF4-30B40EB10B9B}" type="presParOf" srcId="{9832A5E1-941F-4465-BC18-664F23B52D1C}" destId="{7053CA74-A331-434E-A38F-B2053B28B750}" srcOrd="1" destOrd="0" presId="urn:microsoft.com/office/officeart/2005/8/layout/vList5"/>
    <dgm:cxn modelId="{2DFC662F-D366-46E4-B136-BC23D24B467A}" type="presParOf" srcId="{F2796217-33F2-4E2B-BD87-702C4CBD9A14}" destId="{FAE61BF4-5618-4821-A098-CBE27CCB1FE7}" srcOrd="3" destOrd="0" presId="urn:microsoft.com/office/officeart/2005/8/layout/vList5"/>
    <dgm:cxn modelId="{689E159F-7343-41BD-9C8C-29E11643E2CA}" type="presParOf" srcId="{F2796217-33F2-4E2B-BD87-702C4CBD9A14}" destId="{696F801A-20C9-4737-A78F-7120D4BB16AC}" srcOrd="4" destOrd="0" presId="urn:microsoft.com/office/officeart/2005/8/layout/vList5"/>
    <dgm:cxn modelId="{AAF6A0BD-2FC3-4E65-BB6B-FA37FC640486}" type="presParOf" srcId="{696F801A-20C9-4737-A78F-7120D4BB16AC}" destId="{F91F48AB-A201-4D1D-9AEE-8533CD25B881}" srcOrd="0" destOrd="0" presId="urn:microsoft.com/office/officeart/2005/8/layout/vList5"/>
    <dgm:cxn modelId="{4F40CE3C-CDBA-4645-9673-FDEF51855EA3}" type="presParOf" srcId="{696F801A-20C9-4737-A78F-7120D4BB16AC}" destId="{D8899697-3D44-42D2-8447-33876B8D990E}" srcOrd="1"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E289508-0447-4281-BAC6-91BB485E1F99}"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GB"/>
        </a:p>
      </dgm:t>
    </dgm:pt>
    <dgm:pt modelId="{AF6E4C65-0AAF-4032-8E75-B0AC0D3F17D0}">
      <dgm:prSet phldrT="[Text]"/>
      <dgm:spPr/>
      <dgm:t>
        <a:bodyPr/>
        <a:lstStyle/>
        <a:p>
          <a:r>
            <a:rPr lang="en-GB" dirty="0" smtClean="0"/>
            <a:t>Indicators</a:t>
          </a:r>
          <a:endParaRPr lang="en-GB" dirty="0"/>
        </a:p>
      </dgm:t>
    </dgm:pt>
    <dgm:pt modelId="{1B76D8FA-2B9F-4B56-9CFB-77B256961901}" type="parTrans" cxnId="{5D3CC52D-E9E7-4D04-8A1B-F885B39D6C59}">
      <dgm:prSet/>
      <dgm:spPr/>
      <dgm:t>
        <a:bodyPr/>
        <a:lstStyle/>
        <a:p>
          <a:endParaRPr lang="en-GB"/>
        </a:p>
      </dgm:t>
    </dgm:pt>
    <dgm:pt modelId="{C6D0BA5D-7793-4EAD-ACF4-405421ED3FD0}" type="sibTrans" cxnId="{5D3CC52D-E9E7-4D04-8A1B-F885B39D6C59}">
      <dgm:prSet/>
      <dgm:spPr/>
      <dgm:t>
        <a:bodyPr/>
        <a:lstStyle/>
        <a:p>
          <a:endParaRPr lang="en-GB"/>
        </a:p>
      </dgm:t>
    </dgm:pt>
    <dgm:pt modelId="{D5235219-9256-4A59-9076-98434A7A9623}">
      <dgm:prSet phldrT="[Text]"/>
      <dgm:spPr/>
      <dgm:t>
        <a:bodyPr/>
        <a:lstStyle/>
        <a:p>
          <a:r>
            <a:rPr lang="en-GB" dirty="0" smtClean="0"/>
            <a:t>of ‘sound practice’</a:t>
          </a:r>
          <a:endParaRPr lang="en-GB" dirty="0"/>
        </a:p>
      </dgm:t>
    </dgm:pt>
    <dgm:pt modelId="{9E13E923-5BE9-4B22-A6DA-3484436759A2}" type="parTrans" cxnId="{3B83C46F-0773-4034-B75D-0D2228EBDFF5}">
      <dgm:prSet/>
      <dgm:spPr/>
      <dgm:t>
        <a:bodyPr/>
        <a:lstStyle/>
        <a:p>
          <a:endParaRPr lang="en-GB"/>
        </a:p>
      </dgm:t>
    </dgm:pt>
    <dgm:pt modelId="{E6C7B72E-CC1D-4BA6-98AF-4D7A6A3FD468}" type="sibTrans" cxnId="{3B83C46F-0773-4034-B75D-0D2228EBDFF5}">
      <dgm:prSet/>
      <dgm:spPr/>
      <dgm:t>
        <a:bodyPr/>
        <a:lstStyle/>
        <a:p>
          <a:endParaRPr lang="en-GB"/>
        </a:p>
      </dgm:t>
    </dgm:pt>
    <dgm:pt modelId="{47375F0E-DF3F-4EA4-B2B9-57B0623B873A}" type="pres">
      <dgm:prSet presAssocID="{8E289508-0447-4281-BAC6-91BB485E1F99}" presName="Name0" presStyleCnt="0">
        <dgm:presLayoutVars>
          <dgm:dir/>
          <dgm:animLvl val="lvl"/>
          <dgm:resizeHandles val="exact"/>
        </dgm:presLayoutVars>
      </dgm:prSet>
      <dgm:spPr/>
      <dgm:t>
        <a:bodyPr/>
        <a:lstStyle/>
        <a:p>
          <a:endParaRPr lang="en-GB"/>
        </a:p>
      </dgm:t>
    </dgm:pt>
    <dgm:pt modelId="{3C78FDF7-1F0C-4432-9B82-F26AC65C39C5}" type="pres">
      <dgm:prSet presAssocID="{AF6E4C65-0AAF-4032-8E75-B0AC0D3F17D0}" presName="linNode" presStyleCnt="0"/>
      <dgm:spPr/>
    </dgm:pt>
    <dgm:pt modelId="{7B8F4F7E-09A9-474C-8849-B6A69644F2F0}" type="pres">
      <dgm:prSet presAssocID="{AF6E4C65-0AAF-4032-8E75-B0AC0D3F17D0}" presName="parentText" presStyleLbl="node1" presStyleIdx="0" presStyleCnt="1">
        <dgm:presLayoutVars>
          <dgm:chMax val="1"/>
          <dgm:bulletEnabled val="1"/>
        </dgm:presLayoutVars>
      </dgm:prSet>
      <dgm:spPr/>
      <dgm:t>
        <a:bodyPr/>
        <a:lstStyle/>
        <a:p>
          <a:endParaRPr lang="en-GB"/>
        </a:p>
      </dgm:t>
    </dgm:pt>
    <dgm:pt modelId="{B1ED099A-5236-49FA-9E3A-B9D5FBD3AAC6}" type="pres">
      <dgm:prSet presAssocID="{AF6E4C65-0AAF-4032-8E75-B0AC0D3F17D0}" presName="descendantText" presStyleLbl="alignAccFollowNode1" presStyleIdx="0" presStyleCnt="1">
        <dgm:presLayoutVars>
          <dgm:bulletEnabled val="1"/>
        </dgm:presLayoutVars>
      </dgm:prSet>
      <dgm:spPr/>
      <dgm:t>
        <a:bodyPr/>
        <a:lstStyle/>
        <a:p>
          <a:endParaRPr lang="en-GB"/>
        </a:p>
      </dgm:t>
    </dgm:pt>
  </dgm:ptLst>
  <dgm:cxnLst>
    <dgm:cxn modelId="{8C67FF49-592B-4F78-B7A0-9E795E20A39D}" type="presOf" srcId="{AF6E4C65-0AAF-4032-8E75-B0AC0D3F17D0}" destId="{7B8F4F7E-09A9-474C-8849-B6A69644F2F0}" srcOrd="0" destOrd="0" presId="urn:microsoft.com/office/officeart/2005/8/layout/vList5"/>
    <dgm:cxn modelId="{5D3CC52D-E9E7-4D04-8A1B-F885B39D6C59}" srcId="{8E289508-0447-4281-BAC6-91BB485E1F99}" destId="{AF6E4C65-0AAF-4032-8E75-B0AC0D3F17D0}" srcOrd="0" destOrd="0" parTransId="{1B76D8FA-2B9F-4B56-9CFB-77B256961901}" sibTransId="{C6D0BA5D-7793-4EAD-ACF4-405421ED3FD0}"/>
    <dgm:cxn modelId="{101E6138-ED9B-44C6-890F-145F28042433}" type="presOf" srcId="{8E289508-0447-4281-BAC6-91BB485E1F99}" destId="{47375F0E-DF3F-4EA4-B2B9-57B0623B873A}" srcOrd="0" destOrd="0" presId="urn:microsoft.com/office/officeart/2005/8/layout/vList5"/>
    <dgm:cxn modelId="{3B83C46F-0773-4034-B75D-0D2228EBDFF5}" srcId="{AF6E4C65-0AAF-4032-8E75-B0AC0D3F17D0}" destId="{D5235219-9256-4A59-9076-98434A7A9623}" srcOrd="0" destOrd="0" parTransId="{9E13E923-5BE9-4B22-A6DA-3484436759A2}" sibTransId="{E6C7B72E-CC1D-4BA6-98AF-4D7A6A3FD468}"/>
    <dgm:cxn modelId="{DDDECAED-C13F-4A8F-A214-1116ACB4BF0A}" type="presOf" srcId="{D5235219-9256-4A59-9076-98434A7A9623}" destId="{B1ED099A-5236-49FA-9E3A-B9D5FBD3AAC6}" srcOrd="0" destOrd="0" presId="urn:microsoft.com/office/officeart/2005/8/layout/vList5"/>
    <dgm:cxn modelId="{9DA87D33-551C-42E1-AFEC-DA1A6020D1C1}" type="presParOf" srcId="{47375F0E-DF3F-4EA4-B2B9-57B0623B873A}" destId="{3C78FDF7-1F0C-4432-9B82-F26AC65C39C5}" srcOrd="0" destOrd="0" presId="urn:microsoft.com/office/officeart/2005/8/layout/vList5"/>
    <dgm:cxn modelId="{76AD6AE2-DE2E-4B2D-8D81-902E904082BE}" type="presParOf" srcId="{3C78FDF7-1F0C-4432-9B82-F26AC65C39C5}" destId="{7B8F4F7E-09A9-474C-8849-B6A69644F2F0}" srcOrd="0" destOrd="0" presId="urn:microsoft.com/office/officeart/2005/8/layout/vList5"/>
    <dgm:cxn modelId="{DA36E4BF-6DF9-45C8-9E5C-BB8EF0C75545}" type="presParOf" srcId="{3C78FDF7-1F0C-4432-9B82-F26AC65C39C5}" destId="{B1ED099A-5236-49FA-9E3A-B9D5FBD3AAC6}" srcOrd="1" destOrd="0" presId="urn:microsoft.com/office/officeart/2005/8/layout/vList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5CA09D-3032-44DD-9511-F391B1B20177}">
      <dsp:nvSpPr>
        <dsp:cNvPr id="0" name=""/>
        <dsp:cNvSpPr/>
      </dsp:nvSpPr>
      <dsp:spPr>
        <a:xfrm rot="5400000">
          <a:off x="3699730" y="-1392095"/>
          <a:ext cx="891099" cy="39014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smtClean="0"/>
            <a:t>Setting and maintaining threshold academic standards</a:t>
          </a:r>
          <a:endParaRPr lang="en-GB" sz="2000" kern="1200" dirty="0"/>
        </a:p>
      </dsp:txBody>
      <dsp:txXfrm rot="5400000">
        <a:off x="3699730" y="-1392095"/>
        <a:ext cx="891099" cy="3901440"/>
      </dsp:txXfrm>
    </dsp:sp>
    <dsp:sp modelId="{3DDF3037-9DAE-4E69-B0AA-32F124B2562D}">
      <dsp:nvSpPr>
        <dsp:cNvPr id="0" name=""/>
        <dsp:cNvSpPr/>
      </dsp:nvSpPr>
      <dsp:spPr>
        <a:xfrm>
          <a:off x="0" y="1687"/>
          <a:ext cx="2194560" cy="1113873"/>
        </a:xfrm>
        <a:prstGeom prst="roundRect">
          <a:avLst/>
        </a:prstGeom>
        <a:solidFill>
          <a:srgbClr val="7030A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en-GB" sz="4700" kern="1200" dirty="0" smtClean="0"/>
            <a:t>Part A</a:t>
          </a:r>
          <a:endParaRPr lang="en-GB" sz="4700" kern="1200" dirty="0"/>
        </a:p>
      </dsp:txBody>
      <dsp:txXfrm>
        <a:off x="0" y="1687"/>
        <a:ext cx="2194560" cy="1113873"/>
      </dsp:txXfrm>
    </dsp:sp>
    <dsp:sp modelId="{7053CA74-A331-434E-A38F-B2053B28B750}">
      <dsp:nvSpPr>
        <dsp:cNvPr id="0" name=""/>
        <dsp:cNvSpPr/>
      </dsp:nvSpPr>
      <dsp:spPr>
        <a:xfrm rot="5400000">
          <a:off x="3699730" y="-222528"/>
          <a:ext cx="891099" cy="39014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smtClean="0"/>
            <a:t>Assuring and enhancing academic quality</a:t>
          </a:r>
          <a:endParaRPr lang="en-GB" sz="2000" kern="1200" dirty="0"/>
        </a:p>
      </dsp:txBody>
      <dsp:txXfrm rot="5400000">
        <a:off x="3699730" y="-222528"/>
        <a:ext cx="891099" cy="3901440"/>
      </dsp:txXfrm>
    </dsp:sp>
    <dsp:sp modelId="{F0DA898F-B71C-4DEE-8509-EA249230D134}">
      <dsp:nvSpPr>
        <dsp:cNvPr id="0" name=""/>
        <dsp:cNvSpPr/>
      </dsp:nvSpPr>
      <dsp:spPr>
        <a:xfrm>
          <a:off x="0" y="1171255"/>
          <a:ext cx="2194560" cy="1113873"/>
        </a:xfrm>
        <a:prstGeom prst="roundRect">
          <a:avLst/>
        </a:prstGeom>
        <a:solidFill>
          <a:srgbClr val="00E29C"/>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en-GB" sz="4700" kern="1200" dirty="0" smtClean="0"/>
            <a:t>Part B</a:t>
          </a:r>
          <a:endParaRPr lang="en-GB" sz="4700" kern="1200" dirty="0"/>
        </a:p>
      </dsp:txBody>
      <dsp:txXfrm>
        <a:off x="0" y="1171255"/>
        <a:ext cx="2194560" cy="1113873"/>
      </dsp:txXfrm>
    </dsp:sp>
    <dsp:sp modelId="{D8899697-3D44-42D2-8447-33876B8D990E}">
      <dsp:nvSpPr>
        <dsp:cNvPr id="0" name=""/>
        <dsp:cNvSpPr/>
      </dsp:nvSpPr>
      <dsp:spPr>
        <a:xfrm rot="5400000">
          <a:off x="3699730" y="947039"/>
          <a:ext cx="891099" cy="39014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en-GB" sz="2000" kern="1200" dirty="0" smtClean="0"/>
            <a:t>Information about higher education provision</a:t>
          </a:r>
          <a:endParaRPr lang="en-GB" sz="2000" kern="1200" dirty="0"/>
        </a:p>
      </dsp:txBody>
      <dsp:txXfrm rot="5400000">
        <a:off x="3699730" y="947039"/>
        <a:ext cx="891099" cy="3901440"/>
      </dsp:txXfrm>
    </dsp:sp>
    <dsp:sp modelId="{F91F48AB-A201-4D1D-9AEE-8533CD25B881}">
      <dsp:nvSpPr>
        <dsp:cNvPr id="0" name=""/>
        <dsp:cNvSpPr/>
      </dsp:nvSpPr>
      <dsp:spPr>
        <a:xfrm>
          <a:off x="0" y="2340822"/>
          <a:ext cx="2194560" cy="1113873"/>
        </a:xfrm>
        <a:prstGeom prst="roundRect">
          <a:avLst/>
        </a:prstGeom>
        <a:solidFill>
          <a:srgbClr val="FF00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en-GB" sz="4700" kern="1200" dirty="0" smtClean="0"/>
            <a:t>Part C</a:t>
          </a:r>
          <a:endParaRPr lang="en-GB" sz="4700" kern="1200" dirty="0"/>
        </a:p>
      </dsp:txBody>
      <dsp:txXfrm>
        <a:off x="0" y="2340822"/>
        <a:ext cx="2194560" cy="111387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1ED099A-5236-49FA-9E3A-B9D5FBD3AAC6}">
      <dsp:nvSpPr>
        <dsp:cNvPr id="0" name=""/>
        <dsp:cNvSpPr/>
      </dsp:nvSpPr>
      <dsp:spPr>
        <a:xfrm rot="5400000">
          <a:off x="3706921" y="-1402772"/>
          <a:ext cx="876716" cy="3901440"/>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1920" tIns="60960" rIns="121920" bIns="60960" numCol="1" spcCol="1270" anchor="ctr" anchorCtr="0">
          <a:noAutofit/>
        </a:bodyPr>
        <a:lstStyle/>
        <a:p>
          <a:pPr marL="285750" lvl="1" indent="-285750" algn="l" defTabSz="1422400">
            <a:lnSpc>
              <a:spcPct val="90000"/>
            </a:lnSpc>
            <a:spcBef>
              <a:spcPct val="0"/>
            </a:spcBef>
            <a:spcAft>
              <a:spcPct val="15000"/>
            </a:spcAft>
            <a:buChar char="••"/>
          </a:pPr>
          <a:r>
            <a:rPr lang="en-GB" sz="3200" kern="1200" dirty="0" smtClean="0"/>
            <a:t>of ‘sound practice’</a:t>
          </a:r>
          <a:endParaRPr lang="en-GB" sz="3200" kern="1200" dirty="0"/>
        </a:p>
      </dsp:txBody>
      <dsp:txXfrm rot="5400000">
        <a:off x="3706921" y="-1402772"/>
        <a:ext cx="876716" cy="3901440"/>
      </dsp:txXfrm>
    </dsp:sp>
    <dsp:sp modelId="{7B8F4F7E-09A9-474C-8849-B6A69644F2F0}">
      <dsp:nvSpPr>
        <dsp:cNvPr id="0" name=""/>
        <dsp:cNvSpPr/>
      </dsp:nvSpPr>
      <dsp:spPr>
        <a:xfrm>
          <a:off x="0" y="0"/>
          <a:ext cx="2194560" cy="1095896"/>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en-GB" sz="3300" kern="1200" dirty="0" smtClean="0"/>
            <a:t>Indicators</a:t>
          </a:r>
          <a:endParaRPr lang="en-GB" sz="3300" kern="1200" dirty="0"/>
        </a:p>
      </dsp:txBody>
      <dsp:txXfrm>
        <a:off x="0" y="0"/>
        <a:ext cx="2194560" cy="109589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A7A49CDC-6363-49F4-9290-96B3D03DDC32}" type="datetimeFigureOut">
              <a:rPr lang="en-GB" smtClean="0"/>
              <a:pPr/>
              <a:t>16/05/2012</a:t>
            </a:fld>
            <a:endParaRPr lang="en-GB"/>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1C36B1D1-140F-4610-8585-AC5DA176BB77}"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F3326480-4A6F-4515-8802-43CADA471504}" type="datetimeFigureOut">
              <a:rPr lang="en-GB" smtClean="0"/>
              <a:pPr/>
              <a:t>16/05/2012</a:t>
            </a:fld>
            <a:endParaRPr lang="en-GB" dirty="0"/>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8D2FBF89-0B96-4B22-8E1F-D099E7794CFB}"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a:t>
            </a:r>
            <a:r>
              <a:rPr lang="en-GB" baseline="0" dirty="0" smtClean="0"/>
              <a:t> is designed as a set of slides which can be used, some or all, as appropriate to the audience in question</a:t>
            </a:r>
            <a:endParaRPr lang="en-GB" dirty="0"/>
          </a:p>
        </p:txBody>
      </p:sp>
      <p:sp>
        <p:nvSpPr>
          <p:cNvPr id="4" name="Slide Number Placeholder 3"/>
          <p:cNvSpPr>
            <a:spLocks noGrp="1"/>
          </p:cNvSpPr>
          <p:nvPr>
            <p:ph type="sldNum" sz="quarter" idx="10"/>
          </p:nvPr>
        </p:nvSpPr>
        <p:spPr/>
        <p:txBody>
          <a:bodyPr/>
          <a:lstStyle/>
          <a:p>
            <a:fld id="{3A3E2B25-74EC-4CBC-A382-80FFCD739A9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Slide for where to go for more information and where to direct questions</a:t>
            </a:r>
            <a:endParaRPr lang="en-GB" dirty="0"/>
          </a:p>
        </p:txBody>
      </p:sp>
      <p:sp>
        <p:nvSpPr>
          <p:cNvPr id="4" name="Slide Number Placeholder 3"/>
          <p:cNvSpPr>
            <a:spLocks noGrp="1"/>
          </p:cNvSpPr>
          <p:nvPr>
            <p:ph type="sldNum" sz="quarter" idx="10"/>
          </p:nvPr>
        </p:nvSpPr>
        <p:spPr/>
        <p:txBody>
          <a:bodyPr/>
          <a:lstStyle/>
          <a:p>
            <a:fld id="{8D2FBF89-0B96-4B22-8E1F-D099E7794CFB}" type="slidenum">
              <a:rPr lang="en-GB" smtClean="0"/>
              <a:pPr/>
              <a:t>16</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This slide is designed for</a:t>
            </a:r>
            <a:r>
              <a:rPr lang="en-GB" baseline="0" dirty="0" smtClean="0"/>
              <a:t> use if the audience is not familiar with the role of the QAA</a:t>
            </a:r>
          </a:p>
          <a:p>
            <a:r>
              <a:rPr lang="en-GB" baseline="0" dirty="0" smtClean="0"/>
              <a:t>The link ‘</a:t>
            </a:r>
            <a:r>
              <a:rPr lang="en-GB" baseline="0" dirty="0" err="1" smtClean="0"/>
              <a:t>aboutus</a:t>
            </a:r>
            <a:r>
              <a:rPr lang="en-GB" baseline="0" dirty="0" smtClean="0"/>
              <a:t>’ will take you to the QAA’s website giving more detailed information and further links about each aspect of our work: www.qaa.ac.uk/aboutus/Pages/default.aspx </a:t>
            </a:r>
          </a:p>
          <a:p>
            <a:r>
              <a:rPr lang="en-GB" baseline="0" dirty="0" smtClean="0"/>
              <a:t>The next slide provides information on our strategy</a:t>
            </a:r>
            <a:endParaRPr lang="en-GB" dirty="0"/>
          </a:p>
        </p:txBody>
      </p:sp>
      <p:sp>
        <p:nvSpPr>
          <p:cNvPr id="4" name="Slide Number Placeholder 3"/>
          <p:cNvSpPr>
            <a:spLocks noGrp="1"/>
          </p:cNvSpPr>
          <p:nvPr>
            <p:ph type="sldNum" sz="quarter" idx="10"/>
          </p:nvPr>
        </p:nvSpPr>
        <p:spPr/>
        <p:txBody>
          <a:bodyPr/>
          <a:lstStyle/>
          <a:p>
            <a:fld id="{8D2FBF89-0B96-4B22-8E1F-D099E7794CFB}" type="slidenum">
              <a:rPr lang="en-GB" smtClean="0"/>
              <a:pPr/>
              <a:t>2</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Click on ‘strategic aims’ to go to a copy of our strategy on the QAA website: www.qaa.ac.uk/AboutUs/strategy11-14/Pages/default.aspx</a:t>
            </a:r>
          </a:p>
        </p:txBody>
      </p:sp>
      <p:sp>
        <p:nvSpPr>
          <p:cNvPr id="4" name="Slide Number Placeholder 3"/>
          <p:cNvSpPr>
            <a:spLocks noGrp="1"/>
          </p:cNvSpPr>
          <p:nvPr>
            <p:ph type="sldNum" sz="quarter" idx="10"/>
          </p:nvPr>
        </p:nvSpPr>
        <p:spPr/>
        <p:txBody>
          <a:bodyPr/>
          <a:lstStyle/>
          <a:p>
            <a:fld id="{8D2FBF89-0B96-4B22-8E1F-D099E7794CFB}"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p:txBody>
      </p:sp>
      <p:sp>
        <p:nvSpPr>
          <p:cNvPr id="4" name="Slide Number Placeholder 3"/>
          <p:cNvSpPr>
            <a:spLocks noGrp="1"/>
          </p:cNvSpPr>
          <p:nvPr>
            <p:ph type="sldNum" sz="quarter" idx="10"/>
          </p:nvPr>
        </p:nvSpPr>
        <p:spPr/>
        <p:txBody>
          <a:bodyPr/>
          <a:lstStyle/>
          <a:p>
            <a:fld id="{8D2FBF89-0B96-4B22-8E1F-D099E7794CFB}"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smtClean="0"/>
          </a:p>
          <a:p>
            <a:r>
              <a:rPr lang="en-GB" dirty="0" smtClean="0"/>
              <a:t>As indicated above there are three parts to the Quality Code, held together by the General Introduction.  This presents a much clearer structure for the single Quality Code, rather than the</a:t>
            </a:r>
            <a:r>
              <a:rPr lang="en-GB" baseline="0" dirty="0" smtClean="0"/>
              <a:t> uncertainty that surrounded the components of the </a:t>
            </a:r>
            <a:r>
              <a:rPr lang="en-GB" sz="1200" kern="1200" dirty="0" smtClean="0">
                <a:solidFill>
                  <a:schemeClr val="tx1"/>
                </a:solidFill>
                <a:latin typeface="+mn-lt"/>
                <a:ea typeface="+mn-ea"/>
                <a:cs typeface="+mn-cs"/>
              </a:rPr>
              <a:t>Academic Infrastructure.</a:t>
            </a:r>
            <a:endParaRPr lang="en-GB" dirty="0" smtClean="0"/>
          </a:p>
          <a:p>
            <a:endParaRPr lang="en-GB" dirty="0" smtClean="0"/>
          </a:p>
          <a:p>
            <a:r>
              <a:rPr lang="en-GB" dirty="0" smtClean="0"/>
              <a:t>Parts A and B are divided into chapters,</a:t>
            </a:r>
            <a:r>
              <a:rPr lang="en-GB" baseline="0" dirty="0" smtClean="0"/>
              <a:t> three of which are new, having been identified by the sector as omissions from the </a:t>
            </a:r>
            <a:r>
              <a:rPr lang="en-GB" sz="1200" kern="1200" dirty="0" smtClean="0">
                <a:solidFill>
                  <a:schemeClr val="tx1"/>
                </a:solidFill>
                <a:latin typeface="+mn-lt"/>
                <a:ea typeface="+mn-ea"/>
                <a:cs typeface="+mn-cs"/>
              </a:rPr>
              <a:t>Academic Infrastructure: Learning &amp; teaching, student engagement and student support. Part C, which is also new, is not divided</a:t>
            </a:r>
            <a:r>
              <a:rPr lang="en-GB" sz="1200" kern="1200" baseline="0" dirty="0" smtClean="0">
                <a:solidFill>
                  <a:schemeClr val="tx1"/>
                </a:solidFill>
                <a:latin typeface="+mn-lt"/>
                <a:ea typeface="+mn-ea"/>
                <a:cs typeface="+mn-cs"/>
              </a:rPr>
              <a:t> into chapters.</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Most of Part A involves cross-referencing to relevant chapters in Part B, as some areas such as external examining and assessment relate to both standards and to quality.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A1 includes the frameworks for higher education qualifications. A2 links to the subject benchmark statements and the Foundation degree qualification benchmark statement</a:t>
            </a:r>
            <a:endParaRPr lang="en-GB" dirty="0" smtClean="0"/>
          </a:p>
          <a:p>
            <a:endParaRPr lang="en-GB" dirty="0" smtClean="0"/>
          </a:p>
          <a:p>
            <a:r>
              <a:rPr lang="en-GB" dirty="0" smtClean="0"/>
              <a:t>The structure is broadly designed around the notion of the student lifecycle; this should make it easier to follow</a:t>
            </a:r>
          </a:p>
        </p:txBody>
      </p:sp>
      <p:sp>
        <p:nvSpPr>
          <p:cNvPr id="4" name="Slide Number Placeholder 3"/>
          <p:cNvSpPr>
            <a:spLocks noGrp="1"/>
          </p:cNvSpPr>
          <p:nvPr>
            <p:ph type="sldNum" sz="quarter" idx="10"/>
          </p:nvPr>
        </p:nvSpPr>
        <p:spPr/>
        <p:txBody>
          <a:bodyPr/>
          <a:lstStyle/>
          <a:p>
            <a:fld id="{8D2FBF89-0B96-4B22-8E1F-D099E7794CFB}"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Use</a:t>
            </a:r>
            <a:r>
              <a:rPr lang="en-GB" baseline="0" dirty="0" smtClean="0"/>
              <a:t> this slide if the audience wants to know about the origins of the Quality Code. The Quality Code will replace the </a:t>
            </a:r>
            <a:r>
              <a:rPr lang="en-GB" sz="1200" kern="1200" dirty="0" smtClean="0">
                <a:solidFill>
                  <a:schemeClr val="tx1"/>
                </a:solidFill>
                <a:latin typeface="+mn-lt"/>
                <a:ea typeface="+mn-ea"/>
                <a:cs typeface="+mn-cs"/>
              </a:rPr>
              <a:t>Academic Infrastructure which was established </a:t>
            </a:r>
            <a:r>
              <a:rPr lang="en-GB" sz="1200" kern="1200" baseline="0" dirty="0" smtClean="0">
                <a:solidFill>
                  <a:schemeClr val="tx1"/>
                </a:solidFill>
                <a:latin typeface="+mn-lt"/>
                <a:ea typeface="+mn-ea"/>
                <a:cs typeface="+mn-cs"/>
              </a:rPr>
              <a:t>recommendations of the National Committee of Inquiry into Higher Education chaired by Lord Dearing in 1997 </a:t>
            </a:r>
            <a:endParaRPr lang="en-GB" sz="1200" kern="1200" dirty="0" smtClean="0">
              <a:solidFill>
                <a:schemeClr val="tx1"/>
              </a:solidFill>
              <a:latin typeface="+mn-lt"/>
              <a:ea typeface="+mn-ea"/>
              <a:cs typeface="+mn-cs"/>
            </a:endParaRP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The Academic Infrastructure was the rather awkward name given to the collection of reference points established between 1999 and 2001. The four components being: the Framework for Higher Education Qualifications (in Scotland the separate Framework for Qualifications for Higher Education Institutions); the Subject Benchmark Statements, the Code of Practice (published in 10 sections) and the guidelines for programme specifications </a:t>
            </a:r>
          </a:p>
          <a:p>
            <a:r>
              <a:rPr lang="en-GB" sz="1200" kern="1200" baseline="0" dirty="0" smtClean="0">
                <a:solidFill>
                  <a:schemeClr val="tx1"/>
                </a:solidFill>
                <a:latin typeface="+mn-lt"/>
                <a:ea typeface="+mn-ea"/>
                <a:cs typeface="+mn-cs"/>
              </a:rPr>
              <a:t>QAA conducted an extensive evaluation in 2009-10 to determine in consultation with the sector and other stakeholders whether the AI remained fit for purpose given the significant changes in higher education over the previous ten years. This was followed by a consultation on possible changes to the Academic Infrastructure to address the findings of the evaluation. The responses to the consultation were used to establish the form of the Quality Code</a:t>
            </a:r>
          </a:p>
          <a:p>
            <a:endParaRPr lang="en-GB"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latin typeface="+mn-lt"/>
                <a:ea typeface="+mn-ea"/>
                <a:cs typeface="+mn-cs"/>
              </a:rPr>
              <a:t>Clicking on the links on the slide will take you to the AI itself (</a:t>
            </a:r>
            <a:r>
              <a:rPr lang="en-GB" dirty="0" smtClean="0"/>
              <a:t>www.qaa.ac.uk/AssuringStandardsAndQuality/AcademicInfrastructure/Pages/default.aspx)</a:t>
            </a:r>
          </a:p>
          <a:p>
            <a:r>
              <a:rPr lang="en-GB" sz="1200" kern="1200" baseline="0" dirty="0" smtClean="0">
                <a:solidFill>
                  <a:schemeClr val="tx1"/>
                </a:solidFill>
                <a:latin typeface="+mn-lt"/>
                <a:ea typeface="+mn-ea"/>
                <a:cs typeface="+mn-cs"/>
              </a:rPr>
              <a:t> and to the final report (</a:t>
            </a:r>
            <a:r>
              <a:rPr lang="en-GB" dirty="0" smtClean="0"/>
              <a:t>www.qaa.ac.uk/Publications/InformationAndGuidance/Pages/changes-to-academic-infrastructure.aspx)</a:t>
            </a:r>
            <a:r>
              <a:rPr lang="en-GB" sz="1200" kern="1200" baseline="0" dirty="0" smtClean="0">
                <a:solidFill>
                  <a:schemeClr val="tx1"/>
                </a:solidFill>
                <a:latin typeface="+mn-lt"/>
                <a:ea typeface="+mn-ea"/>
                <a:cs typeface="+mn-cs"/>
              </a:rPr>
              <a:t>. </a:t>
            </a:r>
          </a:p>
          <a:p>
            <a:r>
              <a:rPr lang="en-GB" sz="1200" kern="1200" baseline="0" dirty="0" smtClean="0">
                <a:solidFill>
                  <a:schemeClr val="tx1"/>
                </a:solidFill>
                <a:latin typeface="+mn-lt"/>
                <a:ea typeface="+mn-ea"/>
                <a:cs typeface="+mn-cs"/>
              </a:rPr>
              <a:t>The link ‘Evaluation’ takes you to the earlier reports including the evaluation findings. </a:t>
            </a:r>
            <a:endParaRPr lang="en-GB" baseline="0" dirty="0" smtClean="0"/>
          </a:p>
          <a:p>
            <a:r>
              <a:rPr lang="en-GB" dirty="0" smtClean="0"/>
              <a:t>(www.qaa.ac.uk/AssuringStandardsAndQuality/AcademicInfrastructure/Pages/AI-consultation-findings.aspx</a:t>
            </a:r>
            <a:r>
              <a:rPr lang="en-GB" dirty="0"/>
              <a:t>)</a:t>
            </a:r>
            <a:endParaRPr lang="en-GB" dirty="0" smtClean="0"/>
          </a:p>
        </p:txBody>
      </p:sp>
      <p:sp>
        <p:nvSpPr>
          <p:cNvPr id="4" name="Slide Number Placeholder 3"/>
          <p:cNvSpPr>
            <a:spLocks noGrp="1"/>
          </p:cNvSpPr>
          <p:nvPr>
            <p:ph type="sldNum" sz="quarter" idx="10"/>
          </p:nvPr>
        </p:nvSpPr>
        <p:spPr/>
        <p:txBody>
          <a:bodyPr/>
          <a:lstStyle/>
          <a:p>
            <a:fld id="{8D2FBF89-0B96-4B22-8E1F-D099E7794CFB}"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We use the image of the jigsaw</a:t>
            </a:r>
            <a:r>
              <a:rPr lang="en-GB" baseline="0" dirty="0" smtClean="0"/>
              <a:t> to demonstrate how the development of the Quality Code involves taking apart the </a:t>
            </a:r>
            <a:r>
              <a:rPr lang="en-GB" sz="1200" kern="1200" dirty="0" smtClean="0">
                <a:solidFill>
                  <a:schemeClr val="tx1"/>
                </a:solidFill>
                <a:latin typeface="+mn-lt"/>
                <a:ea typeface="+mn-ea"/>
                <a:cs typeface="+mn-cs"/>
              </a:rPr>
              <a:t>Academic Infrastructure, putting back together in a different shape to make it more coherent, and adding to it new chapters</a:t>
            </a:r>
            <a:endParaRPr lang="en-GB" dirty="0"/>
          </a:p>
        </p:txBody>
      </p:sp>
      <p:sp>
        <p:nvSpPr>
          <p:cNvPr id="4" name="Slide Number Placeholder 3"/>
          <p:cNvSpPr>
            <a:spLocks noGrp="1"/>
          </p:cNvSpPr>
          <p:nvPr>
            <p:ph type="sldNum" sz="quarter" idx="10"/>
          </p:nvPr>
        </p:nvSpPr>
        <p:spPr/>
        <p:txBody>
          <a:bodyPr/>
          <a:lstStyle/>
          <a:p>
            <a:fld id="{8D2FBF89-0B96-4B22-8E1F-D099E7794CFB}"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1200" kern="1200" baseline="0" dirty="0" smtClean="0">
                <a:solidFill>
                  <a:schemeClr val="tx1"/>
                </a:solidFill>
                <a:latin typeface="+mn-lt"/>
                <a:ea typeface="+mn-ea"/>
                <a:cs typeface="+mn-cs"/>
              </a:rPr>
              <a:t>The Quality Code is owned by the UK higher education sector and is published and maintained by QAA on their behalf. QAA works with the sector in developing and maintaining the Quality Code, to ensure that it represents expectations on which all higher education providers are agreed. </a:t>
            </a:r>
          </a:p>
          <a:p>
            <a:endParaRPr lang="en-GB" sz="1200" kern="1200" baseline="0" dirty="0" smtClean="0">
              <a:solidFill>
                <a:schemeClr val="tx1"/>
              </a:solidFill>
              <a:latin typeface="+mn-lt"/>
              <a:ea typeface="+mn-ea"/>
              <a:cs typeface="+mn-cs"/>
            </a:endParaRPr>
          </a:p>
          <a:p>
            <a:r>
              <a:rPr lang="en-GB" sz="1200" kern="1200" baseline="0" dirty="0" smtClean="0">
                <a:solidFill>
                  <a:schemeClr val="tx1"/>
                </a:solidFill>
                <a:latin typeface="+mn-lt"/>
                <a:ea typeface="+mn-ea"/>
                <a:cs typeface="+mn-cs"/>
              </a:rPr>
              <a:t>The Quality Code is relevant to a wider audience than just HE providers, and QAA works with a wider audience to develop the Quality Code. Students are at the heart of QAA’s work and QAA engages directly with students and with representative bodies such as the NUS</a:t>
            </a:r>
            <a:endParaRPr lang="en-GB" dirty="0" smtClean="0"/>
          </a:p>
          <a:p>
            <a:endParaRPr lang="en-GB" dirty="0" smtClean="0"/>
          </a:p>
          <a:p>
            <a:r>
              <a:rPr lang="en-GB" dirty="0" smtClean="0"/>
              <a:t>We also recognise that there are different audiences within HE providers, including those with</a:t>
            </a:r>
            <a:r>
              <a:rPr lang="en-GB" baseline="0" dirty="0" smtClean="0"/>
              <a:t> specific responsibilities for quality and standards, academic staff, and those who act as reviewers for QAA.</a:t>
            </a:r>
            <a:endParaRPr lang="en-GB" dirty="0" smtClean="0"/>
          </a:p>
          <a:p>
            <a:endParaRPr lang="en-GB" dirty="0" smtClean="0"/>
          </a:p>
          <a:p>
            <a:r>
              <a:rPr lang="en-GB" dirty="0" smtClean="0"/>
              <a:t>Our ‘get involved’ page on the</a:t>
            </a:r>
            <a:r>
              <a:rPr lang="en-GB" baseline="0" dirty="0" smtClean="0"/>
              <a:t> Quality Code web pages - http://www.qaa.ac.uk/AssuringStandardsAndQuality/quality-code/Pages/get-involved.aspx – indicates how people from different stakeholders can contribute to the development of the Code. In particular work on each chapter involves public consultation. </a:t>
            </a:r>
            <a:r>
              <a:rPr lang="en-GB" dirty="0" smtClean="0"/>
              <a:t/>
            </a:r>
            <a:br>
              <a:rPr lang="en-GB" dirty="0" smtClean="0"/>
            </a:br>
            <a:endParaRPr lang="en-GB" dirty="0"/>
          </a:p>
        </p:txBody>
      </p:sp>
      <p:sp>
        <p:nvSpPr>
          <p:cNvPr id="4" name="Slide Number Placeholder 3"/>
          <p:cNvSpPr>
            <a:spLocks noGrp="1"/>
          </p:cNvSpPr>
          <p:nvPr>
            <p:ph type="sldNum" sz="quarter" idx="10"/>
          </p:nvPr>
        </p:nvSpPr>
        <p:spPr/>
        <p:txBody>
          <a:bodyPr/>
          <a:lstStyle/>
          <a:p>
            <a:fld id="{8D2FBF89-0B96-4B22-8E1F-D099E7794CFB}" type="slidenum">
              <a:rPr lang="en-GB" smtClean="0"/>
              <a:pPr/>
              <a:t>9</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ABDA3DA3-0F68-4239-B969-DC731754ECE4}"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GB" dirty="0"/>
              <a:t>Click to edit Master title style</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GB"/>
              <a:t>Click to edit Master subtitle style</a:t>
            </a:r>
          </a:p>
        </p:txBody>
      </p:sp>
      <p:pic>
        <p:nvPicPr>
          <p:cNvPr id="3076" name="Picture 4" descr="New QAA logo 4col"/>
          <p:cNvPicPr>
            <a:picLocks noChangeAspect="1" noChangeArrowheads="1"/>
          </p:cNvPicPr>
          <p:nvPr/>
        </p:nvPicPr>
        <p:blipFill>
          <a:blip r:embed="rId2" cstate="print"/>
          <a:srcRect/>
          <a:stretch>
            <a:fillRect/>
          </a:stretch>
        </p:blipFill>
        <p:spPr bwMode="auto">
          <a:xfrm>
            <a:off x="7086600" y="6172200"/>
            <a:ext cx="1649413" cy="544513"/>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lipArt Placeholder 2"/>
          <p:cNvSpPr>
            <a:spLocks noGrp="1"/>
          </p:cNvSpPr>
          <p:nvPr>
            <p:ph type="clipArt" sz="half" idx="1"/>
          </p:nvPr>
        </p:nvSpPr>
        <p:spPr>
          <a:xfrm>
            <a:off x="685800" y="1981200"/>
            <a:ext cx="3810000" cy="4114800"/>
          </a:xfrm>
        </p:spPr>
        <p:txBody>
          <a:bodyPr/>
          <a:lstStyle/>
          <a:p>
            <a:endParaRPr lang="en-GB" dirty="0"/>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ontent Placeholder 2"/>
          <p:cNvSpPr>
            <a:spLocks noGrp="1"/>
          </p:cNvSpPr>
          <p:nvPr>
            <p:ph sz="quarter" idx="1"/>
          </p:nvPr>
        </p:nvSpPr>
        <p:spPr>
          <a:xfrm>
            <a:off x="685800" y="1981200"/>
            <a:ext cx="3810000" cy="1981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quarter" idx="2"/>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half" idx="3"/>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143000"/>
          </a:xfrm>
        </p:spPr>
        <p:txBody>
          <a:bodyPr/>
          <a:lstStyle/>
          <a:p>
            <a:r>
              <a:rPr lang="en-US" dirty="0" smtClean="0"/>
              <a:t>Click to edit Master title style</a:t>
            </a:r>
            <a:endParaRPr lang="en-GB" dirty="0"/>
          </a:p>
        </p:txBody>
      </p:sp>
      <p:sp>
        <p:nvSpPr>
          <p:cNvPr id="3" name="Content Placeholder 2"/>
          <p:cNvSpPr>
            <a:spLocks noGrp="1"/>
          </p:cNvSpPr>
          <p:nvPr>
            <p:ph idx="1"/>
          </p:nvPr>
        </p:nvSpPr>
        <p:spPr>
          <a:xfrm>
            <a:off x="685800" y="1628800"/>
            <a:ext cx="7772400" cy="44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pic>
        <p:nvPicPr>
          <p:cNvPr id="1031" name="Picture 7" descr="New QAA logo 4col"/>
          <p:cNvPicPr>
            <a:picLocks noChangeAspect="1" noChangeArrowheads="1"/>
          </p:cNvPicPr>
          <p:nvPr/>
        </p:nvPicPr>
        <p:blipFill>
          <a:blip r:embed="rId16" cstate="print"/>
          <a:srcRect/>
          <a:stretch>
            <a:fillRect/>
          </a:stretch>
        </p:blipFill>
        <p:spPr bwMode="auto">
          <a:xfrm>
            <a:off x="7086600" y="6172200"/>
            <a:ext cx="1649413" cy="544513"/>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fontAlgn="base">
        <a:spcBef>
          <a:spcPct val="0"/>
        </a:spcBef>
        <a:spcAft>
          <a:spcPct val="0"/>
        </a:spcAft>
        <a:defRPr sz="4000" b="1">
          <a:solidFill>
            <a:srgbClr val="006647"/>
          </a:solidFill>
          <a:latin typeface="+mj-lt"/>
          <a:ea typeface="+mj-ea"/>
          <a:cs typeface="+mj-cs"/>
        </a:defRPr>
      </a:lvl1pPr>
      <a:lvl2pPr algn="ctr" rtl="0" fontAlgn="base">
        <a:spcBef>
          <a:spcPct val="0"/>
        </a:spcBef>
        <a:spcAft>
          <a:spcPct val="0"/>
        </a:spcAft>
        <a:defRPr sz="4400">
          <a:solidFill>
            <a:srgbClr val="006647"/>
          </a:solidFill>
          <a:latin typeface="Arial" charset="0"/>
        </a:defRPr>
      </a:lvl2pPr>
      <a:lvl3pPr algn="ctr" rtl="0" fontAlgn="base">
        <a:spcBef>
          <a:spcPct val="0"/>
        </a:spcBef>
        <a:spcAft>
          <a:spcPct val="0"/>
        </a:spcAft>
        <a:defRPr sz="4400">
          <a:solidFill>
            <a:srgbClr val="006647"/>
          </a:solidFill>
          <a:latin typeface="Arial" charset="0"/>
        </a:defRPr>
      </a:lvl3pPr>
      <a:lvl4pPr algn="ctr" rtl="0" fontAlgn="base">
        <a:spcBef>
          <a:spcPct val="0"/>
        </a:spcBef>
        <a:spcAft>
          <a:spcPct val="0"/>
        </a:spcAft>
        <a:defRPr sz="4400">
          <a:solidFill>
            <a:srgbClr val="006647"/>
          </a:solidFill>
          <a:latin typeface="Arial" charset="0"/>
        </a:defRPr>
      </a:lvl4pPr>
      <a:lvl5pPr algn="ctr" rtl="0" fontAlgn="base">
        <a:spcBef>
          <a:spcPct val="0"/>
        </a:spcBef>
        <a:spcAft>
          <a:spcPct val="0"/>
        </a:spcAft>
        <a:defRPr sz="4400">
          <a:solidFill>
            <a:srgbClr val="006647"/>
          </a:solidFill>
          <a:latin typeface="Arial" charset="0"/>
        </a:defRPr>
      </a:lvl5pPr>
      <a:lvl6pPr marL="457200" algn="ctr" rtl="0" fontAlgn="base">
        <a:spcBef>
          <a:spcPct val="0"/>
        </a:spcBef>
        <a:spcAft>
          <a:spcPct val="0"/>
        </a:spcAft>
        <a:defRPr sz="4400">
          <a:solidFill>
            <a:srgbClr val="006647"/>
          </a:solidFill>
          <a:latin typeface="Arial" charset="0"/>
        </a:defRPr>
      </a:lvl6pPr>
      <a:lvl7pPr marL="914400" algn="ctr" rtl="0" fontAlgn="base">
        <a:spcBef>
          <a:spcPct val="0"/>
        </a:spcBef>
        <a:spcAft>
          <a:spcPct val="0"/>
        </a:spcAft>
        <a:defRPr sz="4400">
          <a:solidFill>
            <a:srgbClr val="006647"/>
          </a:solidFill>
          <a:latin typeface="Arial" charset="0"/>
        </a:defRPr>
      </a:lvl7pPr>
      <a:lvl8pPr marL="1371600" algn="ctr" rtl="0" fontAlgn="base">
        <a:spcBef>
          <a:spcPct val="0"/>
        </a:spcBef>
        <a:spcAft>
          <a:spcPct val="0"/>
        </a:spcAft>
        <a:defRPr sz="4400">
          <a:solidFill>
            <a:srgbClr val="006647"/>
          </a:solidFill>
          <a:latin typeface="Arial" charset="0"/>
        </a:defRPr>
      </a:lvl8pPr>
      <a:lvl9pPr marL="1828800" algn="ctr" rtl="0" fontAlgn="base">
        <a:spcBef>
          <a:spcPct val="0"/>
        </a:spcBef>
        <a:spcAft>
          <a:spcPct val="0"/>
        </a:spcAft>
        <a:defRPr sz="4400">
          <a:solidFill>
            <a:srgbClr val="006647"/>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18" Type="http://schemas.openxmlformats.org/officeDocument/2006/relationships/image" Target="../media/image25.png"/><Relationship Id="rId3" Type="http://schemas.openxmlformats.org/officeDocument/2006/relationships/notesSlide" Target="../notesSlides/notesSlide9.xml"/><Relationship Id="rId21" Type="http://schemas.openxmlformats.org/officeDocument/2006/relationships/image" Target="../media/image2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24.png"/><Relationship Id="rId2" Type="http://schemas.openxmlformats.org/officeDocument/2006/relationships/slideLayout" Target="../slideLayouts/slideLayout1.xml"/><Relationship Id="rId16" Type="http://schemas.openxmlformats.org/officeDocument/2006/relationships/image" Target="../media/image23.png"/><Relationship Id="rId20" Type="http://schemas.openxmlformats.org/officeDocument/2006/relationships/image" Target="../media/image27.png"/><Relationship Id="rId1" Type="http://schemas.openxmlformats.org/officeDocument/2006/relationships/tags" Target="../tags/tag1.xml"/><Relationship Id="rId6" Type="http://schemas.openxmlformats.org/officeDocument/2006/relationships/image" Target="../media/image13.png"/><Relationship Id="rId11" Type="http://schemas.openxmlformats.org/officeDocument/2006/relationships/image" Target="../media/image18.png"/><Relationship Id="rId5" Type="http://schemas.openxmlformats.org/officeDocument/2006/relationships/image" Target="../media/image12.png"/><Relationship Id="rId15" Type="http://schemas.openxmlformats.org/officeDocument/2006/relationships/image" Target="../media/image22.png"/><Relationship Id="rId10" Type="http://schemas.openxmlformats.org/officeDocument/2006/relationships/image" Target="../media/image17.png"/><Relationship Id="rId19" Type="http://schemas.openxmlformats.org/officeDocument/2006/relationships/image" Target="../media/image26.pn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qaa.ac.uk/qualitycode"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image" Target="../media/image2.png"/><Relationship Id="rId4" Type="http://schemas.openxmlformats.org/officeDocument/2006/relationships/hyperlink" Target="mailto:qualitycode@qaa.ac.uk"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qaa.ac.uk/about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qaa.ac.uk/AboutUs/strategy11-14/Pages/default.asp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qaa.ac.uk/AssuringStandardsAndQuality/AcademicInfrastructure/Pages/AI-consultation-findings.asp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qaa.ac.uk/Publications/InformationAndGuidance/Pages/changes-to-academic-infrastructure.aspx" TargetMode="External"/><Relationship Id="rId4" Type="http://schemas.openxmlformats.org/officeDocument/2006/relationships/hyperlink" Target="http://www.qaa.ac.uk/AssuringStandardsAndQuality/AcademicInfrastructure/Pages/default.asp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836712"/>
            <a:ext cx="7772400" cy="1143000"/>
          </a:xfrm>
        </p:spPr>
        <p:txBody>
          <a:bodyPr/>
          <a:lstStyle/>
          <a:p>
            <a:r>
              <a:rPr lang="en-GB" dirty="0" smtClean="0"/>
              <a:t>UK Quality Code for Higher Education</a:t>
            </a:r>
            <a:endParaRPr lang="en-GB" dirty="0"/>
          </a:p>
        </p:txBody>
      </p:sp>
      <p:sp>
        <p:nvSpPr>
          <p:cNvPr id="4" name="Text Box 15"/>
          <p:cNvSpPr txBox="1">
            <a:spLocks noChangeArrowheads="1"/>
          </p:cNvSpPr>
          <p:nvPr/>
        </p:nvSpPr>
        <p:spPr bwMode="auto">
          <a:xfrm>
            <a:off x="179512" y="6309320"/>
            <a:ext cx="7343775" cy="260350"/>
          </a:xfrm>
          <a:prstGeom prst="rect">
            <a:avLst/>
          </a:prstGeom>
          <a:noFill/>
          <a:ln w="9525">
            <a:noFill/>
            <a:miter lim="800000"/>
            <a:headEnd/>
            <a:tailEnd/>
          </a:ln>
          <a:effectLst/>
        </p:spPr>
        <p:txBody>
          <a:bodyPr>
            <a:spAutoFit/>
          </a:bodyPr>
          <a:lstStyle/>
          <a:p>
            <a:pPr>
              <a:spcBef>
                <a:spcPct val="50000"/>
              </a:spcBef>
            </a:pPr>
            <a:r>
              <a:rPr lang="en-GB" sz="1100" dirty="0">
                <a:latin typeface="Arial" charset="0"/>
              </a:rPr>
              <a:t>The Quality Assurance Agency for Higher Education. Registered charity numbers 1062746 and SC037786</a:t>
            </a:r>
          </a:p>
        </p:txBody>
      </p:sp>
      <p:sp>
        <p:nvSpPr>
          <p:cNvPr id="5" name="Subtitle 4"/>
          <p:cNvSpPr>
            <a:spLocks noGrp="1"/>
          </p:cNvSpPr>
          <p:nvPr>
            <p:ph type="subTitle" idx="1"/>
          </p:nvPr>
        </p:nvSpPr>
        <p:spPr>
          <a:xfrm>
            <a:off x="611560" y="4365104"/>
            <a:ext cx="8064896" cy="1752600"/>
          </a:xfrm>
        </p:spPr>
        <p:txBody>
          <a:bodyPr/>
          <a:lstStyle/>
          <a:p>
            <a:r>
              <a:rPr lang="en-GB" sz="2800" dirty="0" smtClean="0"/>
              <a:t>Dr </a:t>
            </a:r>
            <a:r>
              <a:rPr lang="en-GB" sz="2800" dirty="0" smtClean="0"/>
              <a:t>Tim </a:t>
            </a:r>
            <a:r>
              <a:rPr lang="en-GB" sz="2800" dirty="0" smtClean="0"/>
              <a:t>Burton, Assistant Director</a:t>
            </a:r>
            <a:endParaRPr lang="en-GB" sz="2800" dirty="0" smtClean="0"/>
          </a:p>
          <a:p>
            <a:r>
              <a:rPr lang="en-GB" sz="2800" dirty="0" smtClean="0"/>
              <a:t>Research, Development and Partnerships Group</a:t>
            </a:r>
            <a:endParaRPr lang="en-GB" sz="2800" dirty="0"/>
          </a:p>
        </p:txBody>
      </p:sp>
      <p:pic>
        <p:nvPicPr>
          <p:cNvPr id="7" name="Picture 4"/>
          <p:cNvPicPr>
            <a:picLocks noChangeAspect="1" noChangeArrowheads="1"/>
          </p:cNvPicPr>
          <p:nvPr/>
        </p:nvPicPr>
        <p:blipFill>
          <a:blip r:embed="rId3" cstate="print"/>
          <a:srcRect b="17209"/>
          <a:stretch>
            <a:fillRect/>
          </a:stretch>
        </p:blipFill>
        <p:spPr bwMode="auto">
          <a:xfrm>
            <a:off x="3635896" y="2276872"/>
            <a:ext cx="2014450" cy="17281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X:\09 Management\13 Communications\Designers temp workaround\Quality Code\Jigsaw\Png's\B3.png"/>
          <p:cNvPicPr>
            <a:picLocks noChangeAspect="1" noChangeArrowheads="1"/>
          </p:cNvPicPr>
          <p:nvPr/>
        </p:nvPicPr>
        <p:blipFill>
          <a:blip r:embed="rId4" cstate="print"/>
          <a:srcRect/>
          <a:stretch>
            <a:fillRect/>
          </a:stretch>
        </p:blipFill>
        <p:spPr bwMode="auto">
          <a:xfrm>
            <a:off x="6831956" y="4797152"/>
            <a:ext cx="1428750" cy="1247775"/>
          </a:xfrm>
          <a:prstGeom prst="rect">
            <a:avLst/>
          </a:prstGeom>
          <a:noFill/>
        </p:spPr>
      </p:pic>
      <p:pic>
        <p:nvPicPr>
          <p:cNvPr id="5" name="Picture 4" descr="A1.png"/>
          <p:cNvPicPr>
            <a:picLocks noChangeAspect="1"/>
          </p:cNvPicPr>
          <p:nvPr/>
        </p:nvPicPr>
        <p:blipFill>
          <a:blip r:embed="rId5" cstate="print"/>
          <a:stretch>
            <a:fillRect/>
          </a:stretch>
        </p:blipFill>
        <p:spPr>
          <a:xfrm>
            <a:off x="6804248" y="4660510"/>
            <a:ext cx="1828800" cy="1466850"/>
          </a:xfrm>
          <a:prstGeom prst="rect">
            <a:avLst/>
          </a:prstGeom>
        </p:spPr>
      </p:pic>
      <p:pic>
        <p:nvPicPr>
          <p:cNvPr id="1026" name="Picture 2" descr="X:\09 Management\13 Communications\Designers temp workaround\Quality Code\Jigsaw\Png's\A3.png"/>
          <p:cNvPicPr>
            <a:picLocks noChangeAspect="1" noChangeArrowheads="1"/>
          </p:cNvPicPr>
          <p:nvPr/>
        </p:nvPicPr>
        <p:blipFill>
          <a:blip r:embed="rId6" cstate="print"/>
          <a:srcRect/>
          <a:stretch>
            <a:fillRect/>
          </a:stretch>
        </p:blipFill>
        <p:spPr bwMode="auto">
          <a:xfrm>
            <a:off x="5771927" y="4528172"/>
            <a:ext cx="1181100" cy="828675"/>
          </a:xfrm>
          <a:prstGeom prst="rect">
            <a:avLst/>
          </a:prstGeom>
          <a:noFill/>
        </p:spPr>
      </p:pic>
      <p:pic>
        <p:nvPicPr>
          <p:cNvPr id="1027" name="Picture 3" descr="X:\09 Management\13 Communications\Designers temp workaround\Quality Code\Jigsaw\Png's\A4.png"/>
          <p:cNvPicPr>
            <a:picLocks noChangeAspect="1" noChangeArrowheads="1"/>
          </p:cNvPicPr>
          <p:nvPr/>
        </p:nvPicPr>
        <p:blipFill>
          <a:blip r:embed="rId7" cstate="print"/>
          <a:srcRect/>
          <a:stretch>
            <a:fillRect/>
          </a:stretch>
        </p:blipFill>
        <p:spPr bwMode="auto">
          <a:xfrm>
            <a:off x="7082754" y="3381370"/>
            <a:ext cx="1123950" cy="1123950"/>
          </a:xfrm>
          <a:prstGeom prst="rect">
            <a:avLst/>
          </a:prstGeom>
          <a:noFill/>
        </p:spPr>
      </p:pic>
      <p:pic>
        <p:nvPicPr>
          <p:cNvPr id="1031" name="Picture 7" descr="X:\09 Management\13 Communications\Designers temp workaround\Quality Code\Jigsaw\Png's\B2.png"/>
          <p:cNvPicPr>
            <a:picLocks noChangeAspect="1" noChangeArrowheads="1"/>
          </p:cNvPicPr>
          <p:nvPr/>
        </p:nvPicPr>
        <p:blipFill>
          <a:blip r:embed="rId8" cstate="print"/>
          <a:srcRect/>
          <a:stretch>
            <a:fillRect/>
          </a:stretch>
        </p:blipFill>
        <p:spPr bwMode="auto">
          <a:xfrm>
            <a:off x="7658820" y="5082803"/>
            <a:ext cx="657225" cy="523875"/>
          </a:xfrm>
          <a:prstGeom prst="rect">
            <a:avLst/>
          </a:prstGeom>
          <a:noFill/>
        </p:spPr>
      </p:pic>
      <p:pic>
        <p:nvPicPr>
          <p:cNvPr id="1028" name="Picture 4" descr="X:\09 Management\13 Communications\Designers temp workaround\Quality Code\Jigsaw\Png's\A5.png"/>
          <p:cNvPicPr>
            <a:picLocks noChangeAspect="1" noChangeArrowheads="1"/>
          </p:cNvPicPr>
          <p:nvPr/>
        </p:nvPicPr>
        <p:blipFill>
          <a:blip r:embed="rId9" cstate="print"/>
          <a:srcRect/>
          <a:stretch>
            <a:fillRect/>
          </a:stretch>
        </p:blipFill>
        <p:spPr bwMode="auto">
          <a:xfrm>
            <a:off x="6708425" y="2612534"/>
            <a:ext cx="1085850" cy="1381125"/>
          </a:xfrm>
          <a:prstGeom prst="rect">
            <a:avLst/>
          </a:prstGeom>
          <a:noFill/>
        </p:spPr>
      </p:pic>
      <p:pic>
        <p:nvPicPr>
          <p:cNvPr id="1029" name="Picture 5" descr="X:\09 Management\13 Communications\Designers temp workaround\Quality Code\Jigsaw\Png's\A6.png"/>
          <p:cNvPicPr>
            <a:picLocks noChangeAspect="1" noChangeArrowheads="1"/>
          </p:cNvPicPr>
          <p:nvPr/>
        </p:nvPicPr>
        <p:blipFill>
          <a:blip r:embed="rId10" cstate="print"/>
          <a:srcRect/>
          <a:stretch>
            <a:fillRect/>
          </a:stretch>
        </p:blipFill>
        <p:spPr bwMode="auto">
          <a:xfrm>
            <a:off x="6031212" y="1177700"/>
            <a:ext cx="1781175" cy="1676400"/>
          </a:xfrm>
          <a:prstGeom prst="rect">
            <a:avLst/>
          </a:prstGeom>
          <a:noFill/>
        </p:spPr>
      </p:pic>
      <p:pic>
        <p:nvPicPr>
          <p:cNvPr id="1030" name="Picture 6" descr="X:\09 Management\13 Communications\Designers temp workaround\Quality Code\Jigsaw\Png's\B1.png"/>
          <p:cNvPicPr>
            <a:picLocks noChangeAspect="1" noChangeArrowheads="1"/>
          </p:cNvPicPr>
          <p:nvPr/>
        </p:nvPicPr>
        <p:blipFill>
          <a:blip r:embed="rId11" cstate="print"/>
          <a:srcRect/>
          <a:stretch>
            <a:fillRect/>
          </a:stretch>
        </p:blipFill>
        <p:spPr bwMode="auto">
          <a:xfrm>
            <a:off x="5436096" y="4964013"/>
            <a:ext cx="1838325" cy="1057275"/>
          </a:xfrm>
          <a:prstGeom prst="rect">
            <a:avLst/>
          </a:prstGeom>
          <a:noFill/>
        </p:spPr>
      </p:pic>
      <p:pic>
        <p:nvPicPr>
          <p:cNvPr id="1033" name="Picture 9" descr="X:\09 Management\13 Communications\Designers temp workaround\Quality Code\Jigsaw\Png's\B4.png"/>
          <p:cNvPicPr>
            <a:picLocks noChangeAspect="1" noChangeArrowheads="1"/>
          </p:cNvPicPr>
          <p:nvPr/>
        </p:nvPicPr>
        <p:blipFill>
          <a:blip r:embed="rId12" cstate="print"/>
          <a:srcRect/>
          <a:stretch>
            <a:fillRect/>
          </a:stretch>
        </p:blipFill>
        <p:spPr bwMode="auto">
          <a:xfrm>
            <a:off x="7394601" y="5310734"/>
            <a:ext cx="666750" cy="476250"/>
          </a:xfrm>
          <a:prstGeom prst="rect">
            <a:avLst/>
          </a:prstGeom>
          <a:noFill/>
        </p:spPr>
      </p:pic>
      <p:pic>
        <p:nvPicPr>
          <p:cNvPr id="6" name="Picture 5" descr="A2.png"/>
          <p:cNvPicPr>
            <a:picLocks noChangeAspect="1"/>
          </p:cNvPicPr>
          <p:nvPr/>
        </p:nvPicPr>
        <p:blipFill>
          <a:blip r:embed="rId13" cstate="print"/>
          <a:stretch>
            <a:fillRect/>
          </a:stretch>
        </p:blipFill>
        <p:spPr>
          <a:xfrm>
            <a:off x="7445177" y="5118528"/>
            <a:ext cx="523875" cy="523875"/>
          </a:xfrm>
          <a:prstGeom prst="rect">
            <a:avLst/>
          </a:prstGeom>
        </p:spPr>
      </p:pic>
      <p:pic>
        <p:nvPicPr>
          <p:cNvPr id="1034" name="Picture 10" descr="X:\09 Management\13 Communications\Designers temp workaround\Quality Code\Jigsaw\Png's\B5.png"/>
          <p:cNvPicPr>
            <a:picLocks noChangeAspect="1" noChangeArrowheads="1"/>
          </p:cNvPicPr>
          <p:nvPr/>
        </p:nvPicPr>
        <p:blipFill>
          <a:blip r:embed="rId14" cstate="print"/>
          <a:srcRect/>
          <a:stretch>
            <a:fillRect/>
          </a:stretch>
        </p:blipFill>
        <p:spPr bwMode="auto">
          <a:xfrm>
            <a:off x="7217855" y="4014590"/>
            <a:ext cx="981075" cy="1276350"/>
          </a:xfrm>
          <a:prstGeom prst="rect">
            <a:avLst/>
          </a:prstGeom>
          <a:noFill/>
        </p:spPr>
      </p:pic>
      <p:pic>
        <p:nvPicPr>
          <p:cNvPr id="1035" name="Picture 11" descr="X:\09 Management\13 Communications\Designers temp workaround\Quality Code\Jigsaw\Png's\B6.png"/>
          <p:cNvPicPr>
            <a:picLocks noChangeAspect="1" noChangeArrowheads="1"/>
          </p:cNvPicPr>
          <p:nvPr/>
        </p:nvPicPr>
        <p:blipFill>
          <a:blip r:embed="rId15" cstate="print"/>
          <a:srcRect/>
          <a:stretch>
            <a:fillRect/>
          </a:stretch>
        </p:blipFill>
        <p:spPr bwMode="auto">
          <a:xfrm>
            <a:off x="6597750" y="3467667"/>
            <a:ext cx="962025" cy="1228725"/>
          </a:xfrm>
          <a:prstGeom prst="rect">
            <a:avLst/>
          </a:prstGeom>
          <a:noFill/>
        </p:spPr>
      </p:pic>
      <p:pic>
        <p:nvPicPr>
          <p:cNvPr id="1036" name="Picture 12" descr="X:\09 Management\13 Communications\Designers temp workaround\Quality Code\Jigsaw\Png's\B7.png"/>
          <p:cNvPicPr>
            <a:picLocks noChangeAspect="1" noChangeArrowheads="1"/>
          </p:cNvPicPr>
          <p:nvPr/>
        </p:nvPicPr>
        <p:blipFill>
          <a:blip r:embed="rId16" cstate="print"/>
          <a:srcRect/>
          <a:stretch>
            <a:fillRect/>
          </a:stretch>
        </p:blipFill>
        <p:spPr bwMode="auto">
          <a:xfrm>
            <a:off x="6137124" y="3923530"/>
            <a:ext cx="828675" cy="971550"/>
          </a:xfrm>
          <a:prstGeom prst="rect">
            <a:avLst/>
          </a:prstGeom>
          <a:noFill/>
        </p:spPr>
      </p:pic>
      <p:pic>
        <p:nvPicPr>
          <p:cNvPr id="1037" name="Picture 13" descr="X:\09 Management\13 Communications\Designers temp workaround\Quality Code\Jigsaw\Png's\B8.png"/>
          <p:cNvPicPr>
            <a:picLocks noChangeAspect="1" noChangeArrowheads="1"/>
          </p:cNvPicPr>
          <p:nvPr/>
        </p:nvPicPr>
        <p:blipFill>
          <a:blip r:embed="rId17" cstate="print"/>
          <a:srcRect/>
          <a:stretch>
            <a:fillRect/>
          </a:stretch>
        </p:blipFill>
        <p:spPr bwMode="auto">
          <a:xfrm>
            <a:off x="6300192" y="2262583"/>
            <a:ext cx="1038225" cy="1162050"/>
          </a:xfrm>
          <a:prstGeom prst="rect">
            <a:avLst/>
          </a:prstGeom>
          <a:noFill/>
        </p:spPr>
      </p:pic>
      <p:pic>
        <p:nvPicPr>
          <p:cNvPr id="1038" name="Picture 14" descr="X:\09 Management\13 Communications\Designers temp workaround\Quality Code\Jigsaw\Png's\B9.png"/>
          <p:cNvPicPr>
            <a:picLocks noChangeAspect="1" noChangeArrowheads="1"/>
          </p:cNvPicPr>
          <p:nvPr/>
        </p:nvPicPr>
        <p:blipFill>
          <a:blip r:embed="rId18" cstate="print"/>
          <a:srcRect/>
          <a:stretch>
            <a:fillRect/>
          </a:stretch>
        </p:blipFill>
        <p:spPr bwMode="auto">
          <a:xfrm>
            <a:off x="6703099" y="1886719"/>
            <a:ext cx="885825" cy="1038225"/>
          </a:xfrm>
          <a:prstGeom prst="rect">
            <a:avLst/>
          </a:prstGeom>
          <a:noFill/>
        </p:spPr>
      </p:pic>
      <p:pic>
        <p:nvPicPr>
          <p:cNvPr id="1039" name="Picture 15" descr="X:\09 Management\13 Communications\Designers temp workaround\Quality Code\Jigsaw\Png's\B10.png"/>
          <p:cNvPicPr>
            <a:picLocks noChangeAspect="1" noChangeArrowheads="1"/>
          </p:cNvPicPr>
          <p:nvPr/>
        </p:nvPicPr>
        <p:blipFill>
          <a:blip r:embed="rId19" cstate="print"/>
          <a:srcRect/>
          <a:stretch>
            <a:fillRect/>
          </a:stretch>
        </p:blipFill>
        <p:spPr bwMode="auto">
          <a:xfrm>
            <a:off x="6131798" y="831949"/>
            <a:ext cx="1371600" cy="1057275"/>
          </a:xfrm>
          <a:prstGeom prst="rect">
            <a:avLst/>
          </a:prstGeom>
          <a:noFill/>
        </p:spPr>
      </p:pic>
      <p:pic>
        <p:nvPicPr>
          <p:cNvPr id="1040" name="Picture 16" descr="X:\09 Management\13 Communications\Designers temp workaround\Quality Code\Jigsaw\Png's\B11.png"/>
          <p:cNvPicPr>
            <a:picLocks noChangeAspect="1" noChangeArrowheads="1"/>
          </p:cNvPicPr>
          <p:nvPr/>
        </p:nvPicPr>
        <p:blipFill>
          <a:blip r:embed="rId20" cstate="print"/>
          <a:stretch>
            <a:fillRect/>
          </a:stretch>
        </p:blipFill>
        <p:spPr bwMode="auto">
          <a:xfrm>
            <a:off x="5220072" y="2924944"/>
            <a:ext cx="1123950" cy="933450"/>
          </a:xfrm>
          <a:prstGeom prst="rect">
            <a:avLst/>
          </a:prstGeom>
          <a:noFill/>
          <a:ln>
            <a:noFill/>
          </a:ln>
        </p:spPr>
      </p:pic>
      <p:pic>
        <p:nvPicPr>
          <p:cNvPr id="1041" name="Picture 17" descr="X:\09 Management\13 Communications\Designers temp workaround\Quality Code\Jigsaw\Png's\C.png"/>
          <p:cNvPicPr>
            <a:picLocks noChangeAspect="1" noChangeArrowheads="1"/>
          </p:cNvPicPr>
          <p:nvPr/>
        </p:nvPicPr>
        <p:blipFill>
          <a:blip r:embed="rId21" cstate="print"/>
          <a:srcRect/>
          <a:stretch>
            <a:fillRect/>
          </a:stretch>
        </p:blipFill>
        <p:spPr bwMode="auto">
          <a:xfrm>
            <a:off x="6482312" y="4254429"/>
            <a:ext cx="1219200" cy="1123950"/>
          </a:xfrm>
          <a:prstGeom prst="rect">
            <a:avLst/>
          </a:prstGeom>
          <a:noFill/>
        </p:spPr>
      </p:pic>
      <p:sp>
        <p:nvSpPr>
          <p:cNvPr id="23" name="TextBox 22"/>
          <p:cNvSpPr txBox="1"/>
          <p:nvPr/>
        </p:nvSpPr>
        <p:spPr>
          <a:xfrm>
            <a:off x="251520" y="3679140"/>
            <a:ext cx="4320480" cy="253916"/>
          </a:xfrm>
          <a:prstGeom prst="rect">
            <a:avLst/>
          </a:prstGeom>
          <a:noFill/>
        </p:spPr>
        <p:txBody>
          <a:bodyPr wrap="square" rtlCol="0">
            <a:spAutoFit/>
          </a:bodyPr>
          <a:lstStyle/>
          <a:p>
            <a:r>
              <a:rPr lang="en-GB" sz="1050" b="1" dirty="0">
                <a:solidFill>
                  <a:srgbClr val="7F3F98"/>
                </a:solidFill>
              </a:rPr>
              <a:t>Part A: Setting and </a:t>
            </a:r>
            <a:r>
              <a:rPr lang="en-GB" sz="1050" b="1" dirty="0" smtClean="0">
                <a:solidFill>
                  <a:srgbClr val="7F3F98"/>
                </a:solidFill>
              </a:rPr>
              <a:t>maintaining threshold academic standards</a:t>
            </a:r>
          </a:p>
        </p:txBody>
      </p:sp>
      <p:sp>
        <p:nvSpPr>
          <p:cNvPr id="25" name="TextBox 24"/>
          <p:cNvSpPr txBox="1"/>
          <p:nvPr/>
        </p:nvSpPr>
        <p:spPr>
          <a:xfrm>
            <a:off x="251520" y="1095782"/>
            <a:ext cx="3672408" cy="253916"/>
          </a:xfrm>
          <a:prstGeom prst="rect">
            <a:avLst/>
          </a:prstGeom>
          <a:noFill/>
        </p:spPr>
        <p:txBody>
          <a:bodyPr wrap="square" rtlCol="0">
            <a:spAutoFit/>
          </a:bodyPr>
          <a:lstStyle/>
          <a:p>
            <a:r>
              <a:rPr lang="en-GB" sz="1050" b="1" dirty="0">
                <a:solidFill>
                  <a:srgbClr val="00B085"/>
                </a:solidFill>
              </a:rPr>
              <a:t>Part B: Assuring </a:t>
            </a:r>
            <a:r>
              <a:rPr lang="en-GB" sz="1050" b="1" dirty="0" smtClean="0">
                <a:solidFill>
                  <a:srgbClr val="00B085"/>
                </a:solidFill>
              </a:rPr>
              <a:t>and enhancing </a:t>
            </a:r>
            <a:r>
              <a:rPr lang="en-GB" sz="1050" b="1" dirty="0">
                <a:solidFill>
                  <a:srgbClr val="00B085"/>
                </a:solidFill>
              </a:rPr>
              <a:t>academic </a:t>
            </a:r>
            <a:r>
              <a:rPr lang="en-GB" sz="1050" b="1" dirty="0" smtClean="0">
                <a:solidFill>
                  <a:srgbClr val="00B085"/>
                </a:solidFill>
              </a:rPr>
              <a:t>quality</a:t>
            </a:r>
            <a:endParaRPr lang="en-GB" sz="1050" dirty="0">
              <a:solidFill>
                <a:srgbClr val="00B085"/>
              </a:solidFill>
            </a:endParaRPr>
          </a:p>
        </p:txBody>
      </p:sp>
      <p:sp>
        <p:nvSpPr>
          <p:cNvPr id="26" name="TextBox 25"/>
          <p:cNvSpPr txBox="1"/>
          <p:nvPr/>
        </p:nvSpPr>
        <p:spPr>
          <a:xfrm>
            <a:off x="251520" y="1601163"/>
            <a:ext cx="4536504" cy="261610"/>
          </a:xfrm>
          <a:prstGeom prst="rect">
            <a:avLst/>
          </a:prstGeom>
          <a:noFill/>
        </p:spPr>
        <p:txBody>
          <a:bodyPr wrap="square" rtlCol="0" anchor="ctr" anchorCtr="0">
            <a:spAutoFit/>
          </a:bodyPr>
          <a:lstStyle/>
          <a:p>
            <a:pPr defTabSz="720000"/>
            <a:r>
              <a:rPr lang="en-GB" sz="1050" dirty="0" smtClean="0">
                <a:solidFill>
                  <a:srgbClr val="EE2A7B"/>
                </a:solidFill>
              </a:rPr>
              <a:t>Mar 2012	</a:t>
            </a:r>
            <a:r>
              <a:rPr lang="en-GB" sz="1050" b="1" dirty="0" smtClean="0">
                <a:solidFill>
                  <a:srgbClr val="EE2A7B"/>
                </a:solidFill>
              </a:rPr>
              <a:t>Part </a:t>
            </a:r>
            <a:r>
              <a:rPr lang="en-GB" sz="1050" b="1" dirty="0">
                <a:solidFill>
                  <a:srgbClr val="EE2A7B"/>
                </a:solidFill>
              </a:rPr>
              <a:t>C: Information </a:t>
            </a:r>
            <a:r>
              <a:rPr lang="en-GB" sz="1050" b="1" dirty="0" smtClean="0">
                <a:solidFill>
                  <a:srgbClr val="EE2A7B"/>
                </a:solidFill>
              </a:rPr>
              <a:t>about higher </a:t>
            </a:r>
            <a:r>
              <a:rPr lang="en-GB" sz="1050" b="1" dirty="0">
                <a:solidFill>
                  <a:srgbClr val="EE2A7B"/>
                </a:solidFill>
              </a:rPr>
              <a:t>education provision</a:t>
            </a:r>
          </a:p>
        </p:txBody>
      </p:sp>
      <p:sp>
        <p:nvSpPr>
          <p:cNvPr id="28" name="TextBox 27"/>
          <p:cNvSpPr txBox="1"/>
          <p:nvPr/>
        </p:nvSpPr>
        <p:spPr>
          <a:xfrm>
            <a:off x="251520" y="1340778"/>
            <a:ext cx="3816424" cy="261610"/>
          </a:xfrm>
          <a:prstGeom prst="rect">
            <a:avLst/>
          </a:prstGeom>
          <a:noFill/>
        </p:spPr>
        <p:txBody>
          <a:bodyPr wrap="square" rtlCol="0" anchor="ctr" anchorCtr="0">
            <a:spAutoFit/>
          </a:bodyPr>
          <a:lstStyle/>
          <a:p>
            <a:pPr defTabSz="720000"/>
            <a:r>
              <a:rPr lang="en-GB" sz="1050" dirty="0" smtClean="0">
                <a:solidFill>
                  <a:srgbClr val="00B085"/>
                </a:solidFill>
              </a:rPr>
              <a:t>Oct 2011	Chapter B7: External examining</a:t>
            </a:r>
          </a:p>
        </p:txBody>
      </p:sp>
      <p:sp>
        <p:nvSpPr>
          <p:cNvPr id="29" name="TextBox 28"/>
          <p:cNvSpPr txBox="1"/>
          <p:nvPr/>
        </p:nvSpPr>
        <p:spPr>
          <a:xfrm>
            <a:off x="251520" y="1861548"/>
            <a:ext cx="4176464" cy="261610"/>
          </a:xfrm>
          <a:prstGeom prst="rect">
            <a:avLst/>
          </a:prstGeom>
          <a:noFill/>
        </p:spPr>
        <p:txBody>
          <a:bodyPr wrap="square" rtlCol="0" anchor="ctr" anchorCtr="0">
            <a:spAutoFit/>
          </a:bodyPr>
          <a:lstStyle/>
          <a:p>
            <a:pPr defTabSz="720000"/>
            <a:r>
              <a:rPr lang="en-GB" sz="1050" dirty="0" smtClean="0">
                <a:solidFill>
                  <a:srgbClr val="00B085"/>
                </a:solidFill>
              </a:rPr>
              <a:t>Jun 2012	Chapter B11: Research degrees</a:t>
            </a:r>
            <a:endParaRPr lang="en-GB" sz="1050" dirty="0">
              <a:solidFill>
                <a:srgbClr val="00B085"/>
              </a:solidFill>
              <a:latin typeface="Arial Black" pitchFamily="34" charset="0"/>
            </a:endParaRPr>
          </a:p>
        </p:txBody>
      </p:sp>
      <p:sp>
        <p:nvSpPr>
          <p:cNvPr id="30" name="TextBox 29"/>
          <p:cNvSpPr txBox="1"/>
          <p:nvPr/>
        </p:nvSpPr>
        <p:spPr>
          <a:xfrm>
            <a:off x="251520" y="2096983"/>
            <a:ext cx="3010119" cy="261610"/>
          </a:xfrm>
          <a:prstGeom prst="rect">
            <a:avLst/>
          </a:prstGeom>
          <a:noFill/>
        </p:spPr>
        <p:txBody>
          <a:bodyPr wrap="none" rtlCol="0" anchor="ctr" anchorCtr="0">
            <a:spAutoFit/>
          </a:bodyPr>
          <a:lstStyle/>
          <a:p>
            <a:pPr defTabSz="720000"/>
            <a:r>
              <a:rPr lang="en-GB" sz="1050" dirty="0" smtClean="0">
                <a:solidFill>
                  <a:srgbClr val="00B085"/>
                </a:solidFill>
              </a:rPr>
              <a:t>	Chapter B5: Student engagement</a:t>
            </a:r>
            <a:endParaRPr lang="en-GB" sz="1050" dirty="0">
              <a:solidFill>
                <a:srgbClr val="00B085"/>
              </a:solidFill>
            </a:endParaRPr>
          </a:p>
        </p:txBody>
      </p:sp>
      <p:sp>
        <p:nvSpPr>
          <p:cNvPr id="31" name="TextBox 30"/>
          <p:cNvSpPr txBox="1"/>
          <p:nvPr/>
        </p:nvSpPr>
        <p:spPr>
          <a:xfrm>
            <a:off x="251520" y="2347418"/>
            <a:ext cx="3098284" cy="261610"/>
          </a:xfrm>
          <a:prstGeom prst="rect">
            <a:avLst/>
          </a:prstGeom>
          <a:noFill/>
        </p:spPr>
        <p:txBody>
          <a:bodyPr wrap="none" rtlCol="0" anchor="ctr" anchorCtr="0">
            <a:spAutoFit/>
          </a:bodyPr>
          <a:lstStyle/>
          <a:p>
            <a:pPr defTabSz="720000"/>
            <a:r>
              <a:rPr lang="en-GB" sz="1050" dirty="0" smtClean="0">
                <a:solidFill>
                  <a:srgbClr val="00B085"/>
                </a:solidFill>
              </a:rPr>
              <a:t>Sep 2012	Chapter B3: Learning and teaching</a:t>
            </a:r>
            <a:endParaRPr lang="en-GB" sz="1050" dirty="0">
              <a:solidFill>
                <a:srgbClr val="00B085"/>
              </a:solidFill>
            </a:endParaRPr>
          </a:p>
        </p:txBody>
      </p:sp>
      <p:sp>
        <p:nvSpPr>
          <p:cNvPr id="32" name="TextBox 31"/>
          <p:cNvSpPr txBox="1"/>
          <p:nvPr/>
        </p:nvSpPr>
        <p:spPr>
          <a:xfrm>
            <a:off x="251520" y="2607803"/>
            <a:ext cx="2796920" cy="430887"/>
          </a:xfrm>
          <a:prstGeom prst="rect">
            <a:avLst/>
          </a:prstGeom>
          <a:noFill/>
        </p:spPr>
        <p:txBody>
          <a:bodyPr wrap="none" rtlCol="0" anchor="ctr" anchorCtr="0">
            <a:spAutoFit/>
          </a:bodyPr>
          <a:lstStyle/>
          <a:p>
            <a:pPr defTabSz="720000"/>
            <a:r>
              <a:rPr lang="en-GB" sz="1050" dirty="0" smtClean="0">
                <a:solidFill>
                  <a:srgbClr val="00B085"/>
                </a:solidFill>
              </a:rPr>
              <a:t>Dec 2012	Chapter B10: Management of </a:t>
            </a:r>
            <a:br>
              <a:rPr lang="en-GB" sz="1050" dirty="0" smtClean="0">
                <a:solidFill>
                  <a:srgbClr val="00B085"/>
                </a:solidFill>
              </a:rPr>
            </a:br>
            <a:r>
              <a:rPr lang="en-GB" sz="1050" dirty="0" smtClean="0">
                <a:solidFill>
                  <a:srgbClr val="00B085"/>
                </a:solidFill>
              </a:rPr>
              <a:t>	collaborative arrangements</a:t>
            </a:r>
            <a:endParaRPr lang="en-GB" sz="1050" dirty="0">
              <a:solidFill>
                <a:srgbClr val="00B085"/>
              </a:solidFill>
            </a:endParaRPr>
          </a:p>
        </p:txBody>
      </p:sp>
      <p:sp>
        <p:nvSpPr>
          <p:cNvPr id="33" name="TextBox 32"/>
          <p:cNvSpPr txBox="1"/>
          <p:nvPr/>
        </p:nvSpPr>
        <p:spPr>
          <a:xfrm>
            <a:off x="251520" y="3429000"/>
            <a:ext cx="3216906" cy="261610"/>
          </a:xfrm>
          <a:prstGeom prst="rect">
            <a:avLst/>
          </a:prstGeom>
          <a:noFill/>
        </p:spPr>
        <p:txBody>
          <a:bodyPr wrap="none" rtlCol="0" anchor="ctr" anchorCtr="0">
            <a:spAutoFit/>
          </a:bodyPr>
          <a:lstStyle/>
          <a:p>
            <a:pPr defTabSz="720000"/>
            <a:r>
              <a:rPr lang="en-GB" sz="1050" dirty="0" smtClean="0">
                <a:solidFill>
                  <a:srgbClr val="00B085"/>
                </a:solidFill>
              </a:rPr>
              <a:t>Apr 2013	Chapter B9: Complaints and appeals</a:t>
            </a:r>
            <a:endParaRPr lang="en-GB" sz="1050" dirty="0">
              <a:solidFill>
                <a:srgbClr val="00B085"/>
              </a:solidFill>
            </a:endParaRPr>
          </a:p>
        </p:txBody>
      </p:sp>
      <p:sp>
        <p:nvSpPr>
          <p:cNvPr id="34" name="TextBox 33"/>
          <p:cNvSpPr txBox="1"/>
          <p:nvPr/>
        </p:nvSpPr>
        <p:spPr>
          <a:xfrm>
            <a:off x="251520" y="5373216"/>
            <a:ext cx="3234540" cy="430887"/>
          </a:xfrm>
          <a:prstGeom prst="rect">
            <a:avLst/>
          </a:prstGeom>
          <a:noFill/>
        </p:spPr>
        <p:txBody>
          <a:bodyPr wrap="none" rtlCol="0" anchor="ctr" anchorCtr="0">
            <a:spAutoFit/>
          </a:bodyPr>
          <a:lstStyle/>
          <a:p>
            <a:pPr defTabSz="720000"/>
            <a:r>
              <a:rPr lang="en-GB" sz="1050" dirty="0" smtClean="0">
                <a:solidFill>
                  <a:srgbClr val="00B085"/>
                </a:solidFill>
              </a:rPr>
              <a:t>Jul 2013	Chapter B6: Assessment of students </a:t>
            </a:r>
            <a:br>
              <a:rPr lang="en-GB" sz="1050" dirty="0" smtClean="0">
                <a:solidFill>
                  <a:srgbClr val="00B085"/>
                </a:solidFill>
              </a:rPr>
            </a:br>
            <a:r>
              <a:rPr lang="en-GB" sz="1050" dirty="0" smtClean="0">
                <a:solidFill>
                  <a:srgbClr val="00B085"/>
                </a:solidFill>
              </a:rPr>
              <a:t>	and accreditation of prior learning</a:t>
            </a:r>
            <a:endParaRPr lang="en-GB" sz="1050" dirty="0">
              <a:solidFill>
                <a:srgbClr val="00B085"/>
              </a:solidFill>
            </a:endParaRPr>
          </a:p>
        </p:txBody>
      </p:sp>
      <p:sp>
        <p:nvSpPr>
          <p:cNvPr id="35" name="TextBox 34"/>
          <p:cNvSpPr txBox="1"/>
          <p:nvPr/>
        </p:nvSpPr>
        <p:spPr>
          <a:xfrm>
            <a:off x="253958" y="2996952"/>
            <a:ext cx="4246034" cy="430887"/>
          </a:xfrm>
          <a:prstGeom prst="rect">
            <a:avLst/>
          </a:prstGeom>
          <a:noFill/>
        </p:spPr>
        <p:txBody>
          <a:bodyPr wrap="none" rtlCol="0" anchor="ctr" anchorCtr="0">
            <a:spAutoFit/>
          </a:bodyPr>
          <a:lstStyle/>
          <a:p>
            <a:pPr defTabSz="720000"/>
            <a:r>
              <a:rPr lang="en-GB" sz="1050" dirty="0" smtClean="0">
                <a:solidFill>
                  <a:srgbClr val="00B085"/>
                </a:solidFill>
              </a:rPr>
              <a:t>Mar 2013	Chapter B4: Student support, learning resources and </a:t>
            </a:r>
          </a:p>
          <a:p>
            <a:pPr defTabSz="720000"/>
            <a:r>
              <a:rPr lang="en-GB" sz="1050" dirty="0" smtClean="0">
                <a:solidFill>
                  <a:srgbClr val="00B085"/>
                </a:solidFill>
              </a:rPr>
              <a:t>	careers education, information, advice and guidance</a:t>
            </a:r>
            <a:endParaRPr lang="en-GB" sz="1050" dirty="0">
              <a:solidFill>
                <a:srgbClr val="00B085"/>
              </a:solidFill>
            </a:endParaRPr>
          </a:p>
        </p:txBody>
      </p:sp>
      <p:sp>
        <p:nvSpPr>
          <p:cNvPr id="36" name="TextBox 35"/>
          <p:cNvSpPr txBox="1"/>
          <p:nvPr/>
        </p:nvSpPr>
        <p:spPr>
          <a:xfrm>
            <a:off x="239359" y="5827439"/>
            <a:ext cx="3747501" cy="261610"/>
          </a:xfrm>
          <a:prstGeom prst="rect">
            <a:avLst/>
          </a:prstGeom>
          <a:noFill/>
        </p:spPr>
        <p:txBody>
          <a:bodyPr wrap="none" rtlCol="0" anchor="ctr" anchorCtr="0">
            <a:spAutoFit/>
          </a:bodyPr>
          <a:lstStyle/>
          <a:p>
            <a:pPr defTabSz="720000"/>
            <a:r>
              <a:rPr lang="en-GB" sz="1050" dirty="0" smtClean="0">
                <a:solidFill>
                  <a:srgbClr val="00B085"/>
                </a:solidFill>
              </a:rPr>
              <a:t>Sep 2013	Chapter B1: Programme design and approval</a:t>
            </a:r>
            <a:endParaRPr lang="en-GB" sz="1050" dirty="0">
              <a:solidFill>
                <a:srgbClr val="00B085"/>
              </a:solidFill>
            </a:endParaRPr>
          </a:p>
        </p:txBody>
      </p:sp>
      <p:sp>
        <p:nvSpPr>
          <p:cNvPr id="37" name="TextBox 36"/>
          <p:cNvSpPr txBox="1"/>
          <p:nvPr/>
        </p:nvSpPr>
        <p:spPr>
          <a:xfrm>
            <a:off x="-468560" y="6309320"/>
            <a:ext cx="3086422" cy="253916"/>
          </a:xfrm>
          <a:prstGeom prst="rect">
            <a:avLst/>
          </a:prstGeom>
          <a:noFill/>
        </p:spPr>
        <p:txBody>
          <a:bodyPr wrap="none" rtlCol="0" anchor="ctr" anchorCtr="0">
            <a:spAutoFit/>
          </a:bodyPr>
          <a:lstStyle/>
          <a:p>
            <a:pPr defTabSz="720000"/>
            <a:r>
              <a:rPr lang="en-GB" sz="1050" dirty="0" smtClean="0">
                <a:solidFill>
                  <a:srgbClr val="00B085"/>
                </a:solidFill>
              </a:rPr>
              <a:t>	Oct 2013	Chapter B2: Admissions</a:t>
            </a:r>
            <a:endParaRPr lang="en-GB" sz="1050" dirty="0">
              <a:solidFill>
                <a:srgbClr val="00B085"/>
              </a:solidFill>
            </a:endParaRPr>
          </a:p>
        </p:txBody>
      </p:sp>
      <p:sp>
        <p:nvSpPr>
          <p:cNvPr id="38" name="TextBox 37"/>
          <p:cNvSpPr txBox="1"/>
          <p:nvPr/>
        </p:nvSpPr>
        <p:spPr>
          <a:xfrm>
            <a:off x="251520" y="6047710"/>
            <a:ext cx="3856505" cy="261610"/>
          </a:xfrm>
          <a:prstGeom prst="rect">
            <a:avLst/>
          </a:prstGeom>
          <a:noFill/>
        </p:spPr>
        <p:txBody>
          <a:bodyPr wrap="none" rtlCol="0" anchor="ctr" anchorCtr="0">
            <a:spAutoFit/>
          </a:bodyPr>
          <a:lstStyle/>
          <a:p>
            <a:pPr defTabSz="720000"/>
            <a:r>
              <a:rPr lang="en-GB" sz="1050" dirty="0" smtClean="0">
                <a:solidFill>
                  <a:srgbClr val="00B085"/>
                </a:solidFill>
              </a:rPr>
              <a:t>	Chapter B8: Programme monitoring and review</a:t>
            </a:r>
            <a:endParaRPr lang="en-GB" sz="1050" dirty="0">
              <a:solidFill>
                <a:srgbClr val="00B085"/>
              </a:solidFill>
            </a:endParaRPr>
          </a:p>
        </p:txBody>
      </p:sp>
      <p:sp>
        <p:nvSpPr>
          <p:cNvPr id="39" name="TextBox 38"/>
          <p:cNvSpPr txBox="1"/>
          <p:nvPr/>
        </p:nvSpPr>
        <p:spPr>
          <a:xfrm>
            <a:off x="251520" y="3933056"/>
            <a:ext cx="2809744" cy="261610"/>
          </a:xfrm>
          <a:prstGeom prst="rect">
            <a:avLst/>
          </a:prstGeom>
          <a:noFill/>
        </p:spPr>
        <p:txBody>
          <a:bodyPr wrap="none" rtlCol="0" anchor="ctr" anchorCtr="0">
            <a:spAutoFit/>
          </a:bodyPr>
          <a:lstStyle/>
          <a:p>
            <a:pPr defTabSz="720000"/>
            <a:r>
              <a:rPr lang="en-GB" sz="1050" dirty="0" smtClean="0">
                <a:solidFill>
                  <a:srgbClr val="7F3F98"/>
                </a:solidFill>
              </a:rPr>
              <a:t>Jul 2013	Chapter A1: The national level</a:t>
            </a:r>
          </a:p>
        </p:txBody>
      </p:sp>
      <p:sp>
        <p:nvSpPr>
          <p:cNvPr id="40" name="TextBox 39"/>
          <p:cNvSpPr txBox="1"/>
          <p:nvPr/>
        </p:nvSpPr>
        <p:spPr>
          <a:xfrm>
            <a:off x="251520" y="4149080"/>
            <a:ext cx="3888432" cy="253916"/>
          </a:xfrm>
          <a:prstGeom prst="rect">
            <a:avLst/>
          </a:prstGeom>
          <a:noFill/>
        </p:spPr>
        <p:txBody>
          <a:bodyPr wrap="square" rtlCol="0">
            <a:spAutoFit/>
          </a:bodyPr>
          <a:lstStyle/>
          <a:p>
            <a:pPr defTabSz="720000"/>
            <a:r>
              <a:rPr lang="en-GB" sz="1050" dirty="0" smtClean="0">
                <a:solidFill>
                  <a:srgbClr val="7F3F98"/>
                </a:solidFill>
              </a:rPr>
              <a:t>	Chapter A2: The subject and qualification level</a:t>
            </a:r>
          </a:p>
        </p:txBody>
      </p:sp>
      <p:sp>
        <p:nvSpPr>
          <p:cNvPr id="41" name="TextBox 40"/>
          <p:cNvSpPr txBox="1"/>
          <p:nvPr/>
        </p:nvSpPr>
        <p:spPr>
          <a:xfrm>
            <a:off x="971600" y="5013176"/>
            <a:ext cx="2664512" cy="415498"/>
          </a:xfrm>
          <a:prstGeom prst="rect">
            <a:avLst/>
          </a:prstGeom>
          <a:noFill/>
        </p:spPr>
        <p:txBody>
          <a:bodyPr wrap="none" rtlCol="0">
            <a:spAutoFit/>
          </a:bodyPr>
          <a:lstStyle/>
          <a:p>
            <a:r>
              <a:rPr lang="en-GB" sz="1050" dirty="0" smtClean="0">
                <a:solidFill>
                  <a:srgbClr val="7F3F98"/>
                </a:solidFill>
              </a:rPr>
              <a:t>Chapter A6: Assessment of achievement </a:t>
            </a:r>
            <a:br>
              <a:rPr lang="en-GB" sz="1050" dirty="0" smtClean="0">
                <a:solidFill>
                  <a:srgbClr val="7F3F98"/>
                </a:solidFill>
              </a:rPr>
            </a:br>
            <a:r>
              <a:rPr lang="en-GB" sz="1050" dirty="0" smtClean="0">
                <a:solidFill>
                  <a:srgbClr val="7F3F98"/>
                </a:solidFill>
              </a:rPr>
              <a:t>of learning outcomes</a:t>
            </a:r>
          </a:p>
        </p:txBody>
      </p:sp>
      <p:sp>
        <p:nvSpPr>
          <p:cNvPr id="42" name="TextBox 41"/>
          <p:cNvSpPr txBox="1"/>
          <p:nvPr/>
        </p:nvSpPr>
        <p:spPr>
          <a:xfrm>
            <a:off x="981180" y="4365104"/>
            <a:ext cx="2217274" cy="253916"/>
          </a:xfrm>
          <a:prstGeom prst="rect">
            <a:avLst/>
          </a:prstGeom>
          <a:noFill/>
        </p:spPr>
        <p:txBody>
          <a:bodyPr wrap="none" rtlCol="0">
            <a:spAutoFit/>
          </a:bodyPr>
          <a:lstStyle/>
          <a:p>
            <a:pPr>
              <a:spcAft>
                <a:spcPts val="500"/>
              </a:spcAft>
            </a:pPr>
            <a:r>
              <a:rPr lang="en-GB" sz="1050" dirty="0" smtClean="0">
                <a:solidFill>
                  <a:srgbClr val="7F3F98"/>
                </a:solidFill>
              </a:rPr>
              <a:t>Chapter A3: The programme level</a:t>
            </a:r>
          </a:p>
        </p:txBody>
      </p:sp>
      <p:sp>
        <p:nvSpPr>
          <p:cNvPr id="43" name="TextBox 42"/>
          <p:cNvSpPr txBox="1"/>
          <p:nvPr/>
        </p:nvSpPr>
        <p:spPr>
          <a:xfrm>
            <a:off x="981180" y="4581128"/>
            <a:ext cx="2165978" cy="253916"/>
          </a:xfrm>
          <a:prstGeom prst="rect">
            <a:avLst/>
          </a:prstGeom>
          <a:noFill/>
        </p:spPr>
        <p:txBody>
          <a:bodyPr wrap="none" rtlCol="0">
            <a:spAutoFit/>
          </a:bodyPr>
          <a:lstStyle/>
          <a:p>
            <a:pPr>
              <a:spcAft>
                <a:spcPts val="500"/>
              </a:spcAft>
            </a:pPr>
            <a:r>
              <a:rPr lang="en-GB" sz="1050" dirty="0" smtClean="0">
                <a:solidFill>
                  <a:srgbClr val="7F3F98"/>
                </a:solidFill>
              </a:rPr>
              <a:t>Chapter A4: Approval and review</a:t>
            </a:r>
          </a:p>
        </p:txBody>
      </p:sp>
      <p:sp>
        <p:nvSpPr>
          <p:cNvPr id="44" name="TextBox 43"/>
          <p:cNvSpPr txBox="1"/>
          <p:nvPr/>
        </p:nvSpPr>
        <p:spPr>
          <a:xfrm>
            <a:off x="981180" y="4797152"/>
            <a:ext cx="1571264" cy="253916"/>
          </a:xfrm>
          <a:prstGeom prst="rect">
            <a:avLst/>
          </a:prstGeom>
          <a:noFill/>
        </p:spPr>
        <p:txBody>
          <a:bodyPr wrap="none" rtlCol="0">
            <a:spAutoFit/>
          </a:bodyPr>
          <a:lstStyle/>
          <a:p>
            <a:pPr>
              <a:spcAft>
                <a:spcPts val="500"/>
              </a:spcAft>
            </a:pPr>
            <a:r>
              <a:rPr lang="en-GB" sz="1050" dirty="0" smtClean="0">
                <a:solidFill>
                  <a:srgbClr val="7F3F98"/>
                </a:solidFill>
              </a:rPr>
              <a:t>Chapter A5: Externality</a:t>
            </a:r>
          </a:p>
        </p:txBody>
      </p:sp>
      <p:sp>
        <p:nvSpPr>
          <p:cNvPr id="45" name="TextBox 44"/>
          <p:cNvSpPr txBox="1"/>
          <p:nvPr/>
        </p:nvSpPr>
        <p:spPr>
          <a:xfrm>
            <a:off x="323528" y="260648"/>
            <a:ext cx="7344816" cy="707886"/>
          </a:xfrm>
          <a:prstGeom prst="rect">
            <a:avLst/>
          </a:prstGeom>
          <a:noFill/>
        </p:spPr>
        <p:txBody>
          <a:bodyPr wrap="square" rtlCol="0">
            <a:spAutoFit/>
          </a:bodyPr>
          <a:lstStyle/>
          <a:p>
            <a:pPr algn="ctr" fontAlgn="base">
              <a:spcBef>
                <a:spcPct val="0"/>
              </a:spcBef>
              <a:spcAft>
                <a:spcPct val="0"/>
              </a:spcAft>
            </a:pPr>
            <a:r>
              <a:rPr lang="en-GB" sz="4000" b="1" dirty="0" smtClean="0">
                <a:solidFill>
                  <a:srgbClr val="006647"/>
                </a:solidFill>
                <a:latin typeface="+mj-lt"/>
                <a:ea typeface="+mj-ea"/>
                <a:cs typeface="+mj-cs"/>
              </a:rPr>
              <a:t>The Quality Code Jigsaw</a:t>
            </a:r>
          </a:p>
        </p:txBody>
      </p:sp>
    </p:spTree>
    <p:custDataLst>
      <p:tags r:id="rId1"/>
    </p:custDataLst>
  </p:cSld>
  <p:clrMapOvr>
    <a:masterClrMapping/>
  </p:clrMapOvr>
  <p:transition spd="med" advTm="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1000" fill="hold"/>
                                        <p:tgtEl>
                                          <p:spTgt spid="25"/>
                                        </p:tgtEl>
                                        <p:attrNameLst>
                                          <p:attrName>ppt_x</p:attrName>
                                        </p:attrNameLst>
                                      </p:cBhvr>
                                      <p:tavLst>
                                        <p:tav tm="0">
                                          <p:val>
                                            <p:strVal val="#ppt_x"/>
                                          </p:val>
                                        </p:tav>
                                        <p:tav tm="100000">
                                          <p:val>
                                            <p:strVal val="#ppt_x"/>
                                          </p:val>
                                        </p:tav>
                                      </p:tavLst>
                                    </p:anim>
                                    <p:anim calcmode="lin" valueType="num">
                                      <p:cBhvr additive="base">
                                        <p:cTn id="8" dur="1000" fill="hold"/>
                                        <p:tgtEl>
                                          <p:spTgt spid="2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additive="base">
                                        <p:cTn id="11" dur="1000" fill="hold"/>
                                        <p:tgtEl>
                                          <p:spTgt spid="28"/>
                                        </p:tgtEl>
                                        <p:attrNameLst>
                                          <p:attrName>ppt_x</p:attrName>
                                        </p:attrNameLst>
                                      </p:cBhvr>
                                      <p:tavLst>
                                        <p:tav tm="0">
                                          <p:val>
                                            <p:strVal val="#ppt_x"/>
                                          </p:val>
                                        </p:tav>
                                        <p:tav tm="100000">
                                          <p:val>
                                            <p:strVal val="#ppt_x"/>
                                          </p:val>
                                        </p:tav>
                                      </p:tavLst>
                                    </p:anim>
                                    <p:anim calcmode="lin" valueType="num">
                                      <p:cBhvr additive="base">
                                        <p:cTn id="12" dur="1000" fill="hold"/>
                                        <p:tgtEl>
                                          <p:spTgt spid="28"/>
                                        </p:tgtEl>
                                        <p:attrNameLst>
                                          <p:attrName>ppt_y</p:attrName>
                                        </p:attrNameLst>
                                      </p:cBhvr>
                                      <p:tavLst>
                                        <p:tav tm="0">
                                          <p:val>
                                            <p:strVal val="1+#ppt_h/2"/>
                                          </p:val>
                                        </p:tav>
                                        <p:tav tm="100000">
                                          <p:val>
                                            <p:strVal val="#ppt_y"/>
                                          </p:val>
                                        </p:tav>
                                      </p:tavLst>
                                    </p:anim>
                                  </p:childTnLst>
                                </p:cTn>
                              </p:par>
                              <p:par>
                                <p:cTn id="13" presetID="2" presetClass="entr" presetSubtype="6" fill="hold" nodeType="withEffect">
                                  <p:stCondLst>
                                    <p:cond delay="0"/>
                                  </p:stCondLst>
                                  <p:childTnLst>
                                    <p:set>
                                      <p:cBhvr>
                                        <p:cTn id="14" dur="1" fill="hold">
                                          <p:stCondLst>
                                            <p:cond delay="0"/>
                                          </p:stCondLst>
                                        </p:cTn>
                                        <p:tgtEl>
                                          <p:spTgt spid="1036"/>
                                        </p:tgtEl>
                                        <p:attrNameLst>
                                          <p:attrName>style.visibility</p:attrName>
                                        </p:attrNameLst>
                                      </p:cBhvr>
                                      <p:to>
                                        <p:strVal val="visible"/>
                                      </p:to>
                                    </p:set>
                                    <p:anim calcmode="lin" valueType="num">
                                      <p:cBhvr additive="base">
                                        <p:cTn id="15" dur="1000" fill="hold"/>
                                        <p:tgtEl>
                                          <p:spTgt spid="1036"/>
                                        </p:tgtEl>
                                        <p:attrNameLst>
                                          <p:attrName>ppt_x</p:attrName>
                                        </p:attrNameLst>
                                      </p:cBhvr>
                                      <p:tavLst>
                                        <p:tav tm="0">
                                          <p:val>
                                            <p:strVal val="1+#ppt_w/2"/>
                                          </p:val>
                                        </p:tav>
                                        <p:tav tm="100000">
                                          <p:val>
                                            <p:strVal val="#ppt_x"/>
                                          </p:val>
                                        </p:tav>
                                      </p:tavLst>
                                    </p:anim>
                                    <p:anim calcmode="lin" valueType="num">
                                      <p:cBhvr additive="base">
                                        <p:cTn id="16" dur="1000" fill="hold"/>
                                        <p:tgtEl>
                                          <p:spTgt spid="1036"/>
                                        </p:tgtEl>
                                        <p:attrNameLst>
                                          <p:attrName>ppt_y</p:attrName>
                                        </p:attrNameLst>
                                      </p:cBhvr>
                                      <p:tavLst>
                                        <p:tav tm="0">
                                          <p:val>
                                            <p:strVal val="1+#ppt_h/2"/>
                                          </p:val>
                                        </p:tav>
                                        <p:tav tm="100000">
                                          <p:val>
                                            <p:strVal val="#ppt_y"/>
                                          </p:val>
                                        </p:tav>
                                      </p:tavLst>
                                    </p:anim>
                                  </p:childTnLst>
                                </p:cTn>
                              </p:par>
                            </p:childTnLst>
                          </p:cTn>
                        </p:par>
                        <p:par>
                          <p:cTn id="17" fill="hold">
                            <p:stCondLst>
                              <p:cond delay="1000"/>
                            </p:stCondLst>
                            <p:childTnLst>
                              <p:par>
                                <p:cTn id="18" presetID="2" presetClass="entr" presetSubtype="4" fill="hold" grpId="0" nodeType="afterEffect">
                                  <p:stCondLst>
                                    <p:cond delay="0"/>
                                  </p:stCondLst>
                                  <p:childTnLst>
                                    <p:set>
                                      <p:cBhvr>
                                        <p:cTn id="19" dur="1" fill="hold">
                                          <p:stCondLst>
                                            <p:cond delay="0"/>
                                          </p:stCondLst>
                                        </p:cTn>
                                        <p:tgtEl>
                                          <p:spTgt spid="26"/>
                                        </p:tgtEl>
                                        <p:attrNameLst>
                                          <p:attrName>style.visibility</p:attrName>
                                        </p:attrNameLst>
                                      </p:cBhvr>
                                      <p:to>
                                        <p:strVal val="visible"/>
                                      </p:to>
                                    </p:set>
                                    <p:anim calcmode="lin" valueType="num">
                                      <p:cBhvr additive="base">
                                        <p:cTn id="20" dur="1000" fill="hold"/>
                                        <p:tgtEl>
                                          <p:spTgt spid="26"/>
                                        </p:tgtEl>
                                        <p:attrNameLst>
                                          <p:attrName>ppt_x</p:attrName>
                                        </p:attrNameLst>
                                      </p:cBhvr>
                                      <p:tavLst>
                                        <p:tav tm="0">
                                          <p:val>
                                            <p:strVal val="#ppt_x"/>
                                          </p:val>
                                        </p:tav>
                                        <p:tav tm="100000">
                                          <p:val>
                                            <p:strVal val="#ppt_x"/>
                                          </p:val>
                                        </p:tav>
                                      </p:tavLst>
                                    </p:anim>
                                    <p:anim calcmode="lin" valueType="num">
                                      <p:cBhvr additive="base">
                                        <p:cTn id="21" dur="1000" fill="hold"/>
                                        <p:tgtEl>
                                          <p:spTgt spid="26"/>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1041"/>
                                        </p:tgtEl>
                                        <p:attrNameLst>
                                          <p:attrName>style.visibility</p:attrName>
                                        </p:attrNameLst>
                                      </p:cBhvr>
                                      <p:to>
                                        <p:strVal val="visible"/>
                                      </p:to>
                                    </p:set>
                                    <p:anim calcmode="lin" valueType="num">
                                      <p:cBhvr additive="base">
                                        <p:cTn id="24" dur="1000" fill="hold"/>
                                        <p:tgtEl>
                                          <p:spTgt spid="1041"/>
                                        </p:tgtEl>
                                        <p:attrNameLst>
                                          <p:attrName>ppt_x</p:attrName>
                                        </p:attrNameLst>
                                      </p:cBhvr>
                                      <p:tavLst>
                                        <p:tav tm="0">
                                          <p:val>
                                            <p:strVal val="#ppt_x"/>
                                          </p:val>
                                        </p:tav>
                                        <p:tav tm="100000">
                                          <p:val>
                                            <p:strVal val="#ppt_x"/>
                                          </p:val>
                                        </p:tav>
                                      </p:tavLst>
                                    </p:anim>
                                    <p:anim calcmode="lin" valueType="num">
                                      <p:cBhvr additive="base">
                                        <p:cTn id="25" dur="1000" fill="hold"/>
                                        <p:tgtEl>
                                          <p:spTgt spid="1041"/>
                                        </p:tgtEl>
                                        <p:attrNameLst>
                                          <p:attrName>ppt_y</p:attrName>
                                        </p:attrNameLst>
                                      </p:cBhvr>
                                      <p:tavLst>
                                        <p:tav tm="0">
                                          <p:val>
                                            <p:strVal val="1+#ppt_h/2"/>
                                          </p:val>
                                        </p:tav>
                                        <p:tav tm="100000">
                                          <p:val>
                                            <p:strVal val="#ppt_y"/>
                                          </p:val>
                                        </p:tav>
                                      </p:tavLst>
                                    </p:anim>
                                  </p:childTnLst>
                                </p:cTn>
                              </p:par>
                            </p:childTnLst>
                          </p:cTn>
                        </p:par>
                        <p:par>
                          <p:cTn id="26" fill="hold">
                            <p:stCondLst>
                              <p:cond delay="2000"/>
                            </p:stCondLst>
                            <p:childTnLst>
                              <p:par>
                                <p:cTn id="27" presetID="2" presetClass="entr" presetSubtype="4"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 calcmode="lin" valueType="num">
                                      <p:cBhvr additive="base">
                                        <p:cTn id="29" dur="1000" fill="hold"/>
                                        <p:tgtEl>
                                          <p:spTgt spid="29"/>
                                        </p:tgtEl>
                                        <p:attrNameLst>
                                          <p:attrName>ppt_x</p:attrName>
                                        </p:attrNameLst>
                                      </p:cBhvr>
                                      <p:tavLst>
                                        <p:tav tm="0">
                                          <p:val>
                                            <p:strVal val="#ppt_x"/>
                                          </p:val>
                                        </p:tav>
                                        <p:tav tm="100000">
                                          <p:val>
                                            <p:strVal val="#ppt_x"/>
                                          </p:val>
                                        </p:tav>
                                      </p:tavLst>
                                    </p:anim>
                                    <p:anim calcmode="lin" valueType="num">
                                      <p:cBhvr additive="base">
                                        <p:cTn id="30" dur="1000" fill="hold"/>
                                        <p:tgtEl>
                                          <p:spTgt spid="29"/>
                                        </p:tgtEl>
                                        <p:attrNameLst>
                                          <p:attrName>ppt_y</p:attrName>
                                        </p:attrNameLst>
                                      </p:cBhvr>
                                      <p:tavLst>
                                        <p:tav tm="0">
                                          <p:val>
                                            <p:strVal val="1+#ppt_h/2"/>
                                          </p:val>
                                        </p:tav>
                                        <p:tav tm="100000">
                                          <p:val>
                                            <p:strVal val="#ppt_y"/>
                                          </p:val>
                                        </p:tav>
                                      </p:tavLst>
                                    </p:anim>
                                  </p:childTnLst>
                                </p:cTn>
                              </p:par>
                              <p:par>
                                <p:cTn id="31" presetID="2" presetClass="entr" presetSubtype="12" fill="hold" nodeType="withEffect">
                                  <p:stCondLst>
                                    <p:cond delay="0"/>
                                  </p:stCondLst>
                                  <p:childTnLst>
                                    <p:set>
                                      <p:cBhvr>
                                        <p:cTn id="32" dur="1" fill="hold">
                                          <p:stCondLst>
                                            <p:cond delay="0"/>
                                          </p:stCondLst>
                                        </p:cTn>
                                        <p:tgtEl>
                                          <p:spTgt spid="1040"/>
                                        </p:tgtEl>
                                        <p:attrNameLst>
                                          <p:attrName>style.visibility</p:attrName>
                                        </p:attrNameLst>
                                      </p:cBhvr>
                                      <p:to>
                                        <p:strVal val="visible"/>
                                      </p:to>
                                    </p:set>
                                    <p:anim calcmode="lin" valueType="num">
                                      <p:cBhvr additive="base">
                                        <p:cTn id="33" dur="1000" fill="hold"/>
                                        <p:tgtEl>
                                          <p:spTgt spid="1040"/>
                                        </p:tgtEl>
                                        <p:attrNameLst>
                                          <p:attrName>ppt_x</p:attrName>
                                        </p:attrNameLst>
                                      </p:cBhvr>
                                      <p:tavLst>
                                        <p:tav tm="0">
                                          <p:val>
                                            <p:strVal val="0-#ppt_w/2"/>
                                          </p:val>
                                        </p:tav>
                                        <p:tav tm="100000">
                                          <p:val>
                                            <p:strVal val="#ppt_x"/>
                                          </p:val>
                                        </p:tav>
                                      </p:tavLst>
                                    </p:anim>
                                    <p:anim calcmode="lin" valueType="num">
                                      <p:cBhvr additive="base">
                                        <p:cTn id="34" dur="1000" fill="hold"/>
                                        <p:tgtEl>
                                          <p:spTgt spid="1040"/>
                                        </p:tgtEl>
                                        <p:attrNameLst>
                                          <p:attrName>ppt_y</p:attrName>
                                        </p:attrNameLst>
                                      </p:cBhvr>
                                      <p:tavLst>
                                        <p:tav tm="0">
                                          <p:val>
                                            <p:strVal val="1+#ppt_h/2"/>
                                          </p:val>
                                        </p:tav>
                                        <p:tav tm="100000">
                                          <p:val>
                                            <p:strVal val="#ppt_y"/>
                                          </p:val>
                                        </p:tav>
                                      </p:tavLst>
                                    </p:anim>
                                  </p:childTnLst>
                                </p:cTn>
                              </p:par>
                            </p:childTnLst>
                          </p:cTn>
                        </p:par>
                        <p:par>
                          <p:cTn id="35" fill="hold">
                            <p:stCondLst>
                              <p:cond delay="3000"/>
                            </p:stCondLst>
                            <p:childTnLst>
                              <p:par>
                                <p:cTn id="36" presetID="2" presetClass="entr" presetSubtype="4" fill="hold" grpId="0" nodeType="afterEffect">
                                  <p:stCondLst>
                                    <p:cond delay="0"/>
                                  </p:stCondLst>
                                  <p:childTnLst>
                                    <p:set>
                                      <p:cBhvr>
                                        <p:cTn id="37" dur="1" fill="hold">
                                          <p:stCondLst>
                                            <p:cond delay="0"/>
                                          </p:stCondLst>
                                        </p:cTn>
                                        <p:tgtEl>
                                          <p:spTgt spid="30"/>
                                        </p:tgtEl>
                                        <p:attrNameLst>
                                          <p:attrName>style.visibility</p:attrName>
                                        </p:attrNameLst>
                                      </p:cBhvr>
                                      <p:to>
                                        <p:strVal val="visible"/>
                                      </p:to>
                                    </p:set>
                                    <p:anim calcmode="lin" valueType="num">
                                      <p:cBhvr additive="base">
                                        <p:cTn id="38" dur="1000" fill="hold"/>
                                        <p:tgtEl>
                                          <p:spTgt spid="30"/>
                                        </p:tgtEl>
                                        <p:attrNameLst>
                                          <p:attrName>ppt_x</p:attrName>
                                        </p:attrNameLst>
                                      </p:cBhvr>
                                      <p:tavLst>
                                        <p:tav tm="0">
                                          <p:val>
                                            <p:strVal val="#ppt_x"/>
                                          </p:val>
                                        </p:tav>
                                        <p:tav tm="100000">
                                          <p:val>
                                            <p:strVal val="#ppt_x"/>
                                          </p:val>
                                        </p:tav>
                                      </p:tavLst>
                                    </p:anim>
                                    <p:anim calcmode="lin" valueType="num">
                                      <p:cBhvr additive="base">
                                        <p:cTn id="39" dur="1000" fill="hold"/>
                                        <p:tgtEl>
                                          <p:spTgt spid="30"/>
                                        </p:tgtEl>
                                        <p:attrNameLst>
                                          <p:attrName>ppt_y</p:attrName>
                                        </p:attrNameLst>
                                      </p:cBhvr>
                                      <p:tavLst>
                                        <p:tav tm="0">
                                          <p:val>
                                            <p:strVal val="1+#ppt_h/2"/>
                                          </p:val>
                                        </p:tav>
                                        <p:tav tm="100000">
                                          <p:val>
                                            <p:strVal val="#ppt_y"/>
                                          </p:val>
                                        </p:tav>
                                      </p:tavLst>
                                    </p:anim>
                                  </p:childTnLst>
                                </p:cTn>
                              </p:par>
                              <p:par>
                                <p:cTn id="40" presetID="2" presetClass="entr" presetSubtype="1" fill="hold" nodeType="withEffect">
                                  <p:stCondLst>
                                    <p:cond delay="0"/>
                                  </p:stCondLst>
                                  <p:childTnLst>
                                    <p:set>
                                      <p:cBhvr>
                                        <p:cTn id="41" dur="1" fill="hold">
                                          <p:stCondLst>
                                            <p:cond delay="0"/>
                                          </p:stCondLst>
                                        </p:cTn>
                                        <p:tgtEl>
                                          <p:spTgt spid="1034"/>
                                        </p:tgtEl>
                                        <p:attrNameLst>
                                          <p:attrName>style.visibility</p:attrName>
                                        </p:attrNameLst>
                                      </p:cBhvr>
                                      <p:to>
                                        <p:strVal val="visible"/>
                                      </p:to>
                                    </p:set>
                                    <p:anim calcmode="lin" valueType="num">
                                      <p:cBhvr additive="base">
                                        <p:cTn id="42" dur="1000" fill="hold"/>
                                        <p:tgtEl>
                                          <p:spTgt spid="1034"/>
                                        </p:tgtEl>
                                        <p:attrNameLst>
                                          <p:attrName>ppt_x</p:attrName>
                                        </p:attrNameLst>
                                      </p:cBhvr>
                                      <p:tavLst>
                                        <p:tav tm="0">
                                          <p:val>
                                            <p:strVal val="#ppt_x"/>
                                          </p:val>
                                        </p:tav>
                                        <p:tav tm="100000">
                                          <p:val>
                                            <p:strVal val="#ppt_x"/>
                                          </p:val>
                                        </p:tav>
                                      </p:tavLst>
                                    </p:anim>
                                    <p:anim calcmode="lin" valueType="num">
                                      <p:cBhvr additive="base">
                                        <p:cTn id="43" dur="1000" fill="hold"/>
                                        <p:tgtEl>
                                          <p:spTgt spid="1034"/>
                                        </p:tgtEl>
                                        <p:attrNameLst>
                                          <p:attrName>ppt_y</p:attrName>
                                        </p:attrNameLst>
                                      </p:cBhvr>
                                      <p:tavLst>
                                        <p:tav tm="0">
                                          <p:val>
                                            <p:strVal val="0-#ppt_h/2"/>
                                          </p:val>
                                        </p:tav>
                                        <p:tav tm="100000">
                                          <p:val>
                                            <p:strVal val="#ppt_y"/>
                                          </p:val>
                                        </p:tav>
                                      </p:tavLst>
                                    </p:anim>
                                  </p:childTnLst>
                                </p:cTn>
                              </p:par>
                            </p:childTnLst>
                          </p:cTn>
                        </p:par>
                        <p:par>
                          <p:cTn id="44" fill="hold">
                            <p:stCondLst>
                              <p:cond delay="4000"/>
                            </p:stCondLst>
                            <p:childTnLst>
                              <p:par>
                                <p:cTn id="45" presetID="2" presetClass="entr" presetSubtype="4" fill="hold" grpId="0"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1000" fill="hold"/>
                                        <p:tgtEl>
                                          <p:spTgt spid="31"/>
                                        </p:tgtEl>
                                        <p:attrNameLst>
                                          <p:attrName>ppt_x</p:attrName>
                                        </p:attrNameLst>
                                      </p:cBhvr>
                                      <p:tavLst>
                                        <p:tav tm="0">
                                          <p:val>
                                            <p:strVal val="#ppt_x"/>
                                          </p:val>
                                        </p:tav>
                                        <p:tav tm="100000">
                                          <p:val>
                                            <p:strVal val="#ppt_x"/>
                                          </p:val>
                                        </p:tav>
                                      </p:tavLst>
                                    </p:anim>
                                    <p:anim calcmode="lin" valueType="num">
                                      <p:cBhvr additive="base">
                                        <p:cTn id="48" dur="1000" fill="hold"/>
                                        <p:tgtEl>
                                          <p:spTgt spid="31"/>
                                        </p:tgtEl>
                                        <p:attrNameLst>
                                          <p:attrName>ppt_y</p:attrName>
                                        </p:attrNameLst>
                                      </p:cBhvr>
                                      <p:tavLst>
                                        <p:tav tm="0">
                                          <p:val>
                                            <p:strVal val="1+#ppt_h/2"/>
                                          </p:val>
                                        </p:tav>
                                        <p:tav tm="100000">
                                          <p:val>
                                            <p:strVal val="#ppt_y"/>
                                          </p:val>
                                        </p:tav>
                                      </p:tavLst>
                                    </p:anim>
                                  </p:childTnLst>
                                </p:cTn>
                              </p:par>
                              <p:par>
                                <p:cTn id="49" presetID="2" presetClass="entr" presetSubtype="8" fill="hold" nodeType="withEffect">
                                  <p:stCondLst>
                                    <p:cond delay="0"/>
                                  </p:stCondLst>
                                  <p:childTnLst>
                                    <p:set>
                                      <p:cBhvr>
                                        <p:cTn id="50" dur="1" fill="hold">
                                          <p:stCondLst>
                                            <p:cond delay="0"/>
                                          </p:stCondLst>
                                        </p:cTn>
                                        <p:tgtEl>
                                          <p:spTgt spid="1032"/>
                                        </p:tgtEl>
                                        <p:attrNameLst>
                                          <p:attrName>style.visibility</p:attrName>
                                        </p:attrNameLst>
                                      </p:cBhvr>
                                      <p:to>
                                        <p:strVal val="visible"/>
                                      </p:to>
                                    </p:set>
                                    <p:anim calcmode="lin" valueType="num">
                                      <p:cBhvr additive="base">
                                        <p:cTn id="51" dur="1000" fill="hold"/>
                                        <p:tgtEl>
                                          <p:spTgt spid="1032"/>
                                        </p:tgtEl>
                                        <p:attrNameLst>
                                          <p:attrName>ppt_x</p:attrName>
                                        </p:attrNameLst>
                                      </p:cBhvr>
                                      <p:tavLst>
                                        <p:tav tm="0">
                                          <p:val>
                                            <p:strVal val="0-#ppt_w/2"/>
                                          </p:val>
                                        </p:tav>
                                        <p:tav tm="100000">
                                          <p:val>
                                            <p:strVal val="#ppt_x"/>
                                          </p:val>
                                        </p:tav>
                                      </p:tavLst>
                                    </p:anim>
                                    <p:anim calcmode="lin" valueType="num">
                                      <p:cBhvr additive="base">
                                        <p:cTn id="52" dur="1000" fill="hold"/>
                                        <p:tgtEl>
                                          <p:spTgt spid="1032"/>
                                        </p:tgtEl>
                                        <p:attrNameLst>
                                          <p:attrName>ppt_y</p:attrName>
                                        </p:attrNameLst>
                                      </p:cBhvr>
                                      <p:tavLst>
                                        <p:tav tm="0">
                                          <p:val>
                                            <p:strVal val="#ppt_y"/>
                                          </p:val>
                                        </p:tav>
                                        <p:tav tm="100000">
                                          <p:val>
                                            <p:strVal val="#ppt_y"/>
                                          </p:val>
                                        </p:tav>
                                      </p:tavLst>
                                    </p:anim>
                                  </p:childTnLst>
                                </p:cTn>
                              </p:par>
                            </p:childTnLst>
                          </p:cTn>
                        </p:par>
                        <p:par>
                          <p:cTn id="53" fill="hold">
                            <p:stCondLst>
                              <p:cond delay="5000"/>
                            </p:stCondLst>
                            <p:childTnLst>
                              <p:par>
                                <p:cTn id="54" presetID="2" presetClass="entr" presetSubtype="4"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1000" fill="hold"/>
                                        <p:tgtEl>
                                          <p:spTgt spid="32"/>
                                        </p:tgtEl>
                                        <p:attrNameLst>
                                          <p:attrName>ppt_x</p:attrName>
                                        </p:attrNameLst>
                                      </p:cBhvr>
                                      <p:tavLst>
                                        <p:tav tm="0">
                                          <p:val>
                                            <p:strVal val="#ppt_x"/>
                                          </p:val>
                                        </p:tav>
                                        <p:tav tm="100000">
                                          <p:val>
                                            <p:strVal val="#ppt_x"/>
                                          </p:val>
                                        </p:tav>
                                      </p:tavLst>
                                    </p:anim>
                                    <p:anim calcmode="lin" valueType="num">
                                      <p:cBhvr additive="base">
                                        <p:cTn id="57" dur="1000" fill="hold"/>
                                        <p:tgtEl>
                                          <p:spTgt spid="32"/>
                                        </p:tgtEl>
                                        <p:attrNameLst>
                                          <p:attrName>ppt_y</p:attrName>
                                        </p:attrNameLst>
                                      </p:cBhvr>
                                      <p:tavLst>
                                        <p:tav tm="0">
                                          <p:val>
                                            <p:strVal val="1+#ppt_h/2"/>
                                          </p:val>
                                        </p:tav>
                                        <p:tav tm="100000">
                                          <p:val>
                                            <p:strVal val="#ppt_y"/>
                                          </p:val>
                                        </p:tav>
                                      </p:tavLst>
                                    </p:anim>
                                  </p:childTnLst>
                                </p:cTn>
                              </p:par>
                              <p:par>
                                <p:cTn id="58" presetID="2" presetClass="entr" presetSubtype="1" fill="hold" nodeType="withEffect">
                                  <p:stCondLst>
                                    <p:cond delay="0"/>
                                  </p:stCondLst>
                                  <p:childTnLst>
                                    <p:set>
                                      <p:cBhvr>
                                        <p:cTn id="59" dur="1" fill="hold">
                                          <p:stCondLst>
                                            <p:cond delay="0"/>
                                          </p:stCondLst>
                                        </p:cTn>
                                        <p:tgtEl>
                                          <p:spTgt spid="1039"/>
                                        </p:tgtEl>
                                        <p:attrNameLst>
                                          <p:attrName>style.visibility</p:attrName>
                                        </p:attrNameLst>
                                      </p:cBhvr>
                                      <p:to>
                                        <p:strVal val="visible"/>
                                      </p:to>
                                    </p:set>
                                    <p:anim calcmode="lin" valueType="num">
                                      <p:cBhvr additive="base">
                                        <p:cTn id="60" dur="1000" fill="hold"/>
                                        <p:tgtEl>
                                          <p:spTgt spid="1039"/>
                                        </p:tgtEl>
                                        <p:attrNameLst>
                                          <p:attrName>ppt_x</p:attrName>
                                        </p:attrNameLst>
                                      </p:cBhvr>
                                      <p:tavLst>
                                        <p:tav tm="0">
                                          <p:val>
                                            <p:strVal val="#ppt_x"/>
                                          </p:val>
                                        </p:tav>
                                        <p:tav tm="100000">
                                          <p:val>
                                            <p:strVal val="#ppt_x"/>
                                          </p:val>
                                        </p:tav>
                                      </p:tavLst>
                                    </p:anim>
                                    <p:anim calcmode="lin" valueType="num">
                                      <p:cBhvr additive="base">
                                        <p:cTn id="61" dur="1000" fill="hold"/>
                                        <p:tgtEl>
                                          <p:spTgt spid="1039"/>
                                        </p:tgtEl>
                                        <p:attrNameLst>
                                          <p:attrName>ppt_y</p:attrName>
                                        </p:attrNameLst>
                                      </p:cBhvr>
                                      <p:tavLst>
                                        <p:tav tm="0">
                                          <p:val>
                                            <p:strVal val="0-#ppt_h/2"/>
                                          </p:val>
                                        </p:tav>
                                        <p:tav tm="100000">
                                          <p:val>
                                            <p:strVal val="#ppt_y"/>
                                          </p:val>
                                        </p:tav>
                                      </p:tavLst>
                                    </p:anim>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additive="base">
                                        <p:cTn id="65" dur="1000" fill="hold"/>
                                        <p:tgtEl>
                                          <p:spTgt spid="35"/>
                                        </p:tgtEl>
                                        <p:attrNameLst>
                                          <p:attrName>ppt_x</p:attrName>
                                        </p:attrNameLst>
                                      </p:cBhvr>
                                      <p:tavLst>
                                        <p:tav tm="0">
                                          <p:val>
                                            <p:strVal val="#ppt_x"/>
                                          </p:val>
                                        </p:tav>
                                        <p:tav tm="100000">
                                          <p:val>
                                            <p:strVal val="#ppt_x"/>
                                          </p:val>
                                        </p:tav>
                                      </p:tavLst>
                                    </p:anim>
                                    <p:anim calcmode="lin" valueType="num">
                                      <p:cBhvr additive="base">
                                        <p:cTn id="66" dur="1000" fill="hold"/>
                                        <p:tgtEl>
                                          <p:spTgt spid="35"/>
                                        </p:tgtEl>
                                        <p:attrNameLst>
                                          <p:attrName>ppt_y</p:attrName>
                                        </p:attrNameLst>
                                      </p:cBhvr>
                                      <p:tavLst>
                                        <p:tav tm="0">
                                          <p:val>
                                            <p:strVal val="1+#ppt_h/2"/>
                                          </p:val>
                                        </p:tav>
                                        <p:tav tm="100000">
                                          <p:val>
                                            <p:strVal val="#ppt_y"/>
                                          </p:val>
                                        </p:tav>
                                      </p:tavLst>
                                    </p:anim>
                                  </p:childTnLst>
                                </p:cTn>
                              </p:par>
                              <p:par>
                                <p:cTn id="67" presetID="2" presetClass="entr" presetSubtype="4" fill="hold" nodeType="withEffect">
                                  <p:stCondLst>
                                    <p:cond delay="0"/>
                                  </p:stCondLst>
                                  <p:childTnLst>
                                    <p:set>
                                      <p:cBhvr>
                                        <p:cTn id="68" dur="1" fill="hold">
                                          <p:stCondLst>
                                            <p:cond delay="0"/>
                                          </p:stCondLst>
                                        </p:cTn>
                                        <p:tgtEl>
                                          <p:spTgt spid="1033"/>
                                        </p:tgtEl>
                                        <p:attrNameLst>
                                          <p:attrName>style.visibility</p:attrName>
                                        </p:attrNameLst>
                                      </p:cBhvr>
                                      <p:to>
                                        <p:strVal val="visible"/>
                                      </p:to>
                                    </p:set>
                                    <p:anim calcmode="lin" valueType="num">
                                      <p:cBhvr additive="base">
                                        <p:cTn id="69" dur="1000" fill="hold"/>
                                        <p:tgtEl>
                                          <p:spTgt spid="1033"/>
                                        </p:tgtEl>
                                        <p:attrNameLst>
                                          <p:attrName>ppt_x</p:attrName>
                                        </p:attrNameLst>
                                      </p:cBhvr>
                                      <p:tavLst>
                                        <p:tav tm="0">
                                          <p:val>
                                            <p:strVal val="#ppt_x"/>
                                          </p:val>
                                        </p:tav>
                                        <p:tav tm="100000">
                                          <p:val>
                                            <p:strVal val="#ppt_x"/>
                                          </p:val>
                                        </p:tav>
                                      </p:tavLst>
                                    </p:anim>
                                    <p:anim calcmode="lin" valueType="num">
                                      <p:cBhvr additive="base">
                                        <p:cTn id="70" dur="1000" fill="hold"/>
                                        <p:tgtEl>
                                          <p:spTgt spid="1033"/>
                                        </p:tgtEl>
                                        <p:attrNameLst>
                                          <p:attrName>ppt_y</p:attrName>
                                        </p:attrNameLst>
                                      </p:cBhvr>
                                      <p:tavLst>
                                        <p:tav tm="0">
                                          <p:val>
                                            <p:strVal val="1+#ppt_h/2"/>
                                          </p:val>
                                        </p:tav>
                                        <p:tav tm="100000">
                                          <p:val>
                                            <p:strVal val="#ppt_y"/>
                                          </p:val>
                                        </p:tav>
                                      </p:tavLst>
                                    </p:anim>
                                  </p:childTnLst>
                                </p:cTn>
                              </p:par>
                            </p:childTnLst>
                          </p:cTn>
                        </p:par>
                        <p:par>
                          <p:cTn id="71" fill="hold">
                            <p:stCondLst>
                              <p:cond delay="7000"/>
                            </p:stCondLst>
                            <p:childTnLst>
                              <p:par>
                                <p:cTn id="72" presetID="2" presetClass="entr" presetSubtype="4"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additive="base">
                                        <p:cTn id="74" dur="1000" fill="hold"/>
                                        <p:tgtEl>
                                          <p:spTgt spid="33"/>
                                        </p:tgtEl>
                                        <p:attrNameLst>
                                          <p:attrName>ppt_x</p:attrName>
                                        </p:attrNameLst>
                                      </p:cBhvr>
                                      <p:tavLst>
                                        <p:tav tm="0">
                                          <p:val>
                                            <p:strVal val="#ppt_x"/>
                                          </p:val>
                                        </p:tav>
                                        <p:tav tm="100000">
                                          <p:val>
                                            <p:strVal val="#ppt_x"/>
                                          </p:val>
                                        </p:tav>
                                      </p:tavLst>
                                    </p:anim>
                                    <p:anim calcmode="lin" valueType="num">
                                      <p:cBhvr additive="base">
                                        <p:cTn id="75" dur="1000" fill="hold"/>
                                        <p:tgtEl>
                                          <p:spTgt spid="33"/>
                                        </p:tgtEl>
                                        <p:attrNameLst>
                                          <p:attrName>ppt_y</p:attrName>
                                        </p:attrNameLst>
                                      </p:cBhvr>
                                      <p:tavLst>
                                        <p:tav tm="0">
                                          <p:val>
                                            <p:strVal val="1+#ppt_h/2"/>
                                          </p:val>
                                        </p:tav>
                                        <p:tav tm="100000">
                                          <p:val>
                                            <p:strVal val="#ppt_y"/>
                                          </p:val>
                                        </p:tav>
                                      </p:tavLst>
                                    </p:anim>
                                  </p:childTnLst>
                                </p:cTn>
                              </p:par>
                              <p:par>
                                <p:cTn id="76" presetID="2" presetClass="entr" presetSubtype="3" fill="hold" nodeType="withEffect">
                                  <p:stCondLst>
                                    <p:cond delay="0"/>
                                  </p:stCondLst>
                                  <p:childTnLst>
                                    <p:set>
                                      <p:cBhvr>
                                        <p:cTn id="77" dur="1" fill="hold">
                                          <p:stCondLst>
                                            <p:cond delay="0"/>
                                          </p:stCondLst>
                                        </p:cTn>
                                        <p:tgtEl>
                                          <p:spTgt spid="1038"/>
                                        </p:tgtEl>
                                        <p:attrNameLst>
                                          <p:attrName>style.visibility</p:attrName>
                                        </p:attrNameLst>
                                      </p:cBhvr>
                                      <p:to>
                                        <p:strVal val="visible"/>
                                      </p:to>
                                    </p:set>
                                    <p:anim calcmode="lin" valueType="num">
                                      <p:cBhvr additive="base">
                                        <p:cTn id="78" dur="1000" fill="hold"/>
                                        <p:tgtEl>
                                          <p:spTgt spid="1038"/>
                                        </p:tgtEl>
                                        <p:attrNameLst>
                                          <p:attrName>ppt_x</p:attrName>
                                        </p:attrNameLst>
                                      </p:cBhvr>
                                      <p:tavLst>
                                        <p:tav tm="0">
                                          <p:val>
                                            <p:strVal val="1+#ppt_w/2"/>
                                          </p:val>
                                        </p:tav>
                                        <p:tav tm="100000">
                                          <p:val>
                                            <p:strVal val="#ppt_x"/>
                                          </p:val>
                                        </p:tav>
                                      </p:tavLst>
                                    </p:anim>
                                    <p:anim calcmode="lin" valueType="num">
                                      <p:cBhvr additive="base">
                                        <p:cTn id="79" dur="1000" fill="hold"/>
                                        <p:tgtEl>
                                          <p:spTgt spid="1038"/>
                                        </p:tgtEl>
                                        <p:attrNameLst>
                                          <p:attrName>ppt_y</p:attrName>
                                        </p:attrNameLst>
                                      </p:cBhvr>
                                      <p:tavLst>
                                        <p:tav tm="0">
                                          <p:val>
                                            <p:strVal val="0-#ppt_h/2"/>
                                          </p:val>
                                        </p:tav>
                                        <p:tav tm="100000">
                                          <p:val>
                                            <p:strVal val="#ppt_y"/>
                                          </p:val>
                                        </p:tav>
                                      </p:tavLst>
                                    </p:anim>
                                  </p:childTnLst>
                                </p:cTn>
                              </p:par>
                            </p:childTnLst>
                          </p:cTn>
                        </p:par>
                        <p:par>
                          <p:cTn id="80" fill="hold">
                            <p:stCondLst>
                              <p:cond delay="8000"/>
                            </p:stCondLst>
                            <p:childTnLst>
                              <p:par>
                                <p:cTn id="81" presetID="2" presetClass="entr" presetSubtype="4" fill="hold" grpId="0" nodeType="afterEffect">
                                  <p:stCondLst>
                                    <p:cond delay="0"/>
                                  </p:stCondLst>
                                  <p:childTnLst>
                                    <p:set>
                                      <p:cBhvr>
                                        <p:cTn id="82" dur="1" fill="hold">
                                          <p:stCondLst>
                                            <p:cond delay="0"/>
                                          </p:stCondLst>
                                        </p:cTn>
                                        <p:tgtEl>
                                          <p:spTgt spid="23"/>
                                        </p:tgtEl>
                                        <p:attrNameLst>
                                          <p:attrName>style.visibility</p:attrName>
                                        </p:attrNameLst>
                                      </p:cBhvr>
                                      <p:to>
                                        <p:strVal val="visible"/>
                                      </p:to>
                                    </p:set>
                                    <p:anim calcmode="lin" valueType="num">
                                      <p:cBhvr additive="base">
                                        <p:cTn id="83" dur="1000" fill="hold"/>
                                        <p:tgtEl>
                                          <p:spTgt spid="23"/>
                                        </p:tgtEl>
                                        <p:attrNameLst>
                                          <p:attrName>ppt_x</p:attrName>
                                        </p:attrNameLst>
                                      </p:cBhvr>
                                      <p:tavLst>
                                        <p:tav tm="0">
                                          <p:val>
                                            <p:strVal val="#ppt_x"/>
                                          </p:val>
                                        </p:tav>
                                        <p:tav tm="100000">
                                          <p:val>
                                            <p:strVal val="#ppt_x"/>
                                          </p:val>
                                        </p:tav>
                                      </p:tavLst>
                                    </p:anim>
                                    <p:anim calcmode="lin" valueType="num">
                                      <p:cBhvr additive="base">
                                        <p:cTn id="84" dur="1000" fill="hold"/>
                                        <p:tgtEl>
                                          <p:spTgt spid="2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9"/>
                                        </p:tgtEl>
                                        <p:attrNameLst>
                                          <p:attrName>style.visibility</p:attrName>
                                        </p:attrNameLst>
                                      </p:cBhvr>
                                      <p:to>
                                        <p:strVal val="visible"/>
                                      </p:to>
                                    </p:set>
                                    <p:anim calcmode="lin" valueType="num">
                                      <p:cBhvr additive="base">
                                        <p:cTn id="87" dur="1000" fill="hold"/>
                                        <p:tgtEl>
                                          <p:spTgt spid="39"/>
                                        </p:tgtEl>
                                        <p:attrNameLst>
                                          <p:attrName>ppt_x</p:attrName>
                                        </p:attrNameLst>
                                      </p:cBhvr>
                                      <p:tavLst>
                                        <p:tav tm="0">
                                          <p:val>
                                            <p:strVal val="#ppt_x"/>
                                          </p:val>
                                        </p:tav>
                                        <p:tav tm="100000">
                                          <p:val>
                                            <p:strVal val="#ppt_x"/>
                                          </p:val>
                                        </p:tav>
                                      </p:tavLst>
                                    </p:anim>
                                    <p:anim calcmode="lin" valueType="num">
                                      <p:cBhvr additive="base">
                                        <p:cTn id="88" dur="1000" fill="hold"/>
                                        <p:tgtEl>
                                          <p:spTgt spid="39"/>
                                        </p:tgtEl>
                                        <p:attrNameLst>
                                          <p:attrName>ppt_y</p:attrName>
                                        </p:attrNameLst>
                                      </p:cBhvr>
                                      <p:tavLst>
                                        <p:tav tm="0">
                                          <p:val>
                                            <p:strVal val="1+#ppt_h/2"/>
                                          </p:val>
                                        </p:tav>
                                        <p:tav tm="100000">
                                          <p:val>
                                            <p:strVal val="#ppt_y"/>
                                          </p:val>
                                        </p:tav>
                                      </p:tavLst>
                                    </p:anim>
                                  </p:childTnLst>
                                </p:cTn>
                              </p:par>
                              <p:par>
                                <p:cTn id="89" presetID="2" presetClass="entr" presetSubtype="4" fill="hold" nodeType="withEffect">
                                  <p:stCondLst>
                                    <p:cond delay="0"/>
                                  </p:stCondLst>
                                  <p:childTnLst>
                                    <p:set>
                                      <p:cBhvr>
                                        <p:cTn id="90" dur="1" fill="hold">
                                          <p:stCondLst>
                                            <p:cond delay="0"/>
                                          </p:stCondLst>
                                        </p:cTn>
                                        <p:tgtEl>
                                          <p:spTgt spid="5"/>
                                        </p:tgtEl>
                                        <p:attrNameLst>
                                          <p:attrName>style.visibility</p:attrName>
                                        </p:attrNameLst>
                                      </p:cBhvr>
                                      <p:to>
                                        <p:strVal val="visible"/>
                                      </p:to>
                                    </p:set>
                                    <p:anim calcmode="lin" valueType="num">
                                      <p:cBhvr additive="base">
                                        <p:cTn id="91" dur="1000" fill="hold"/>
                                        <p:tgtEl>
                                          <p:spTgt spid="5"/>
                                        </p:tgtEl>
                                        <p:attrNameLst>
                                          <p:attrName>ppt_x</p:attrName>
                                        </p:attrNameLst>
                                      </p:cBhvr>
                                      <p:tavLst>
                                        <p:tav tm="0">
                                          <p:val>
                                            <p:strVal val="#ppt_x"/>
                                          </p:val>
                                        </p:tav>
                                        <p:tav tm="100000">
                                          <p:val>
                                            <p:strVal val="#ppt_x"/>
                                          </p:val>
                                        </p:tav>
                                      </p:tavLst>
                                    </p:anim>
                                    <p:anim calcmode="lin" valueType="num">
                                      <p:cBhvr additive="base">
                                        <p:cTn id="92" dur="1000" fill="hold"/>
                                        <p:tgtEl>
                                          <p:spTgt spid="5"/>
                                        </p:tgtEl>
                                        <p:attrNameLst>
                                          <p:attrName>ppt_y</p:attrName>
                                        </p:attrNameLst>
                                      </p:cBhvr>
                                      <p:tavLst>
                                        <p:tav tm="0">
                                          <p:val>
                                            <p:strVal val="1+#ppt_h/2"/>
                                          </p:val>
                                        </p:tav>
                                        <p:tav tm="100000">
                                          <p:val>
                                            <p:strVal val="#ppt_y"/>
                                          </p:val>
                                        </p:tav>
                                      </p:tavLst>
                                    </p:anim>
                                  </p:childTnLst>
                                </p:cTn>
                              </p:par>
                            </p:childTnLst>
                          </p:cTn>
                        </p:par>
                        <p:par>
                          <p:cTn id="93" fill="hold">
                            <p:stCondLst>
                              <p:cond delay="9000"/>
                            </p:stCondLst>
                            <p:childTnLst>
                              <p:par>
                                <p:cTn id="94" presetID="2" presetClass="entr" presetSubtype="4" fill="hold" grpId="0" nodeType="after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1000" fill="hold"/>
                                        <p:tgtEl>
                                          <p:spTgt spid="40"/>
                                        </p:tgtEl>
                                        <p:attrNameLst>
                                          <p:attrName>ppt_x</p:attrName>
                                        </p:attrNameLst>
                                      </p:cBhvr>
                                      <p:tavLst>
                                        <p:tav tm="0">
                                          <p:val>
                                            <p:strVal val="#ppt_x"/>
                                          </p:val>
                                        </p:tav>
                                        <p:tav tm="100000">
                                          <p:val>
                                            <p:strVal val="#ppt_x"/>
                                          </p:val>
                                        </p:tav>
                                      </p:tavLst>
                                    </p:anim>
                                    <p:anim calcmode="lin" valueType="num">
                                      <p:cBhvr additive="base">
                                        <p:cTn id="97" dur="1000" fill="hold"/>
                                        <p:tgtEl>
                                          <p:spTgt spid="40"/>
                                        </p:tgtEl>
                                        <p:attrNameLst>
                                          <p:attrName>ppt_y</p:attrName>
                                        </p:attrNameLst>
                                      </p:cBhvr>
                                      <p:tavLst>
                                        <p:tav tm="0">
                                          <p:val>
                                            <p:strVal val="1+#ppt_h/2"/>
                                          </p:val>
                                        </p:tav>
                                        <p:tav tm="100000">
                                          <p:val>
                                            <p:strVal val="#ppt_y"/>
                                          </p:val>
                                        </p:tav>
                                      </p:tavLst>
                                    </p:anim>
                                  </p:childTnLst>
                                </p:cTn>
                              </p:par>
                              <p:par>
                                <p:cTn id="98" presetID="2" presetClass="entr" presetSubtype="2" fill="hold" nodeType="withEffect">
                                  <p:stCondLst>
                                    <p:cond delay="0"/>
                                  </p:stCondLst>
                                  <p:childTnLst>
                                    <p:set>
                                      <p:cBhvr>
                                        <p:cTn id="99" dur="1" fill="hold">
                                          <p:stCondLst>
                                            <p:cond delay="0"/>
                                          </p:stCondLst>
                                        </p:cTn>
                                        <p:tgtEl>
                                          <p:spTgt spid="6"/>
                                        </p:tgtEl>
                                        <p:attrNameLst>
                                          <p:attrName>style.visibility</p:attrName>
                                        </p:attrNameLst>
                                      </p:cBhvr>
                                      <p:to>
                                        <p:strVal val="visible"/>
                                      </p:to>
                                    </p:set>
                                    <p:anim calcmode="lin" valueType="num">
                                      <p:cBhvr additive="base">
                                        <p:cTn id="100" dur="1000" fill="hold"/>
                                        <p:tgtEl>
                                          <p:spTgt spid="6"/>
                                        </p:tgtEl>
                                        <p:attrNameLst>
                                          <p:attrName>ppt_x</p:attrName>
                                        </p:attrNameLst>
                                      </p:cBhvr>
                                      <p:tavLst>
                                        <p:tav tm="0">
                                          <p:val>
                                            <p:strVal val="1+#ppt_w/2"/>
                                          </p:val>
                                        </p:tav>
                                        <p:tav tm="100000">
                                          <p:val>
                                            <p:strVal val="#ppt_x"/>
                                          </p:val>
                                        </p:tav>
                                      </p:tavLst>
                                    </p:anim>
                                    <p:anim calcmode="lin" valueType="num">
                                      <p:cBhvr additive="base">
                                        <p:cTn id="101" dur="1000" fill="hold"/>
                                        <p:tgtEl>
                                          <p:spTgt spid="6"/>
                                        </p:tgtEl>
                                        <p:attrNameLst>
                                          <p:attrName>ppt_y</p:attrName>
                                        </p:attrNameLst>
                                      </p:cBhvr>
                                      <p:tavLst>
                                        <p:tav tm="0">
                                          <p:val>
                                            <p:strVal val="#ppt_y"/>
                                          </p:val>
                                        </p:tav>
                                        <p:tav tm="100000">
                                          <p:val>
                                            <p:strVal val="#ppt_y"/>
                                          </p:val>
                                        </p:tav>
                                      </p:tavLst>
                                    </p:anim>
                                  </p:childTnLst>
                                </p:cTn>
                              </p:par>
                            </p:childTnLst>
                          </p:cTn>
                        </p:par>
                        <p:par>
                          <p:cTn id="102" fill="hold">
                            <p:stCondLst>
                              <p:cond delay="10000"/>
                            </p:stCondLst>
                            <p:childTnLst>
                              <p:par>
                                <p:cTn id="103" presetID="2" presetClass="entr" presetSubtype="4" fill="hold" grpId="0" nodeType="afterEffect">
                                  <p:stCondLst>
                                    <p:cond delay="0"/>
                                  </p:stCondLst>
                                  <p:childTnLst>
                                    <p:set>
                                      <p:cBhvr>
                                        <p:cTn id="104" dur="1" fill="hold">
                                          <p:stCondLst>
                                            <p:cond delay="0"/>
                                          </p:stCondLst>
                                        </p:cTn>
                                        <p:tgtEl>
                                          <p:spTgt spid="42"/>
                                        </p:tgtEl>
                                        <p:attrNameLst>
                                          <p:attrName>style.visibility</p:attrName>
                                        </p:attrNameLst>
                                      </p:cBhvr>
                                      <p:to>
                                        <p:strVal val="visible"/>
                                      </p:to>
                                    </p:set>
                                    <p:anim calcmode="lin" valueType="num">
                                      <p:cBhvr additive="base">
                                        <p:cTn id="105" dur="1000" fill="hold"/>
                                        <p:tgtEl>
                                          <p:spTgt spid="42"/>
                                        </p:tgtEl>
                                        <p:attrNameLst>
                                          <p:attrName>ppt_x</p:attrName>
                                        </p:attrNameLst>
                                      </p:cBhvr>
                                      <p:tavLst>
                                        <p:tav tm="0">
                                          <p:val>
                                            <p:strVal val="#ppt_x"/>
                                          </p:val>
                                        </p:tav>
                                        <p:tav tm="100000">
                                          <p:val>
                                            <p:strVal val="#ppt_x"/>
                                          </p:val>
                                        </p:tav>
                                      </p:tavLst>
                                    </p:anim>
                                    <p:anim calcmode="lin" valueType="num">
                                      <p:cBhvr additive="base">
                                        <p:cTn id="106" dur="1000" fill="hold"/>
                                        <p:tgtEl>
                                          <p:spTgt spid="42"/>
                                        </p:tgtEl>
                                        <p:attrNameLst>
                                          <p:attrName>ppt_y</p:attrName>
                                        </p:attrNameLst>
                                      </p:cBhvr>
                                      <p:tavLst>
                                        <p:tav tm="0">
                                          <p:val>
                                            <p:strVal val="1+#ppt_h/2"/>
                                          </p:val>
                                        </p:tav>
                                        <p:tav tm="100000">
                                          <p:val>
                                            <p:strVal val="#ppt_y"/>
                                          </p:val>
                                        </p:tav>
                                      </p:tavLst>
                                    </p:anim>
                                  </p:childTnLst>
                                </p:cTn>
                              </p:par>
                              <p:par>
                                <p:cTn id="107" presetID="2" presetClass="entr" presetSubtype="1" fill="hold" nodeType="withEffect">
                                  <p:stCondLst>
                                    <p:cond delay="0"/>
                                  </p:stCondLst>
                                  <p:childTnLst>
                                    <p:set>
                                      <p:cBhvr>
                                        <p:cTn id="108" dur="1" fill="hold">
                                          <p:stCondLst>
                                            <p:cond delay="0"/>
                                          </p:stCondLst>
                                        </p:cTn>
                                        <p:tgtEl>
                                          <p:spTgt spid="1026"/>
                                        </p:tgtEl>
                                        <p:attrNameLst>
                                          <p:attrName>style.visibility</p:attrName>
                                        </p:attrNameLst>
                                      </p:cBhvr>
                                      <p:to>
                                        <p:strVal val="visible"/>
                                      </p:to>
                                    </p:set>
                                    <p:anim calcmode="lin" valueType="num">
                                      <p:cBhvr additive="base">
                                        <p:cTn id="109" dur="1000" fill="hold"/>
                                        <p:tgtEl>
                                          <p:spTgt spid="1026"/>
                                        </p:tgtEl>
                                        <p:attrNameLst>
                                          <p:attrName>ppt_x</p:attrName>
                                        </p:attrNameLst>
                                      </p:cBhvr>
                                      <p:tavLst>
                                        <p:tav tm="0">
                                          <p:val>
                                            <p:strVal val="#ppt_x"/>
                                          </p:val>
                                        </p:tav>
                                        <p:tav tm="100000">
                                          <p:val>
                                            <p:strVal val="#ppt_x"/>
                                          </p:val>
                                        </p:tav>
                                      </p:tavLst>
                                    </p:anim>
                                    <p:anim calcmode="lin" valueType="num">
                                      <p:cBhvr additive="base">
                                        <p:cTn id="110" dur="1000" fill="hold"/>
                                        <p:tgtEl>
                                          <p:spTgt spid="1026"/>
                                        </p:tgtEl>
                                        <p:attrNameLst>
                                          <p:attrName>ppt_y</p:attrName>
                                        </p:attrNameLst>
                                      </p:cBhvr>
                                      <p:tavLst>
                                        <p:tav tm="0">
                                          <p:val>
                                            <p:strVal val="0-#ppt_h/2"/>
                                          </p:val>
                                        </p:tav>
                                        <p:tav tm="100000">
                                          <p:val>
                                            <p:strVal val="#ppt_y"/>
                                          </p:val>
                                        </p:tav>
                                      </p:tavLst>
                                    </p:anim>
                                  </p:childTnLst>
                                </p:cTn>
                              </p:par>
                            </p:childTnLst>
                          </p:cTn>
                        </p:par>
                        <p:par>
                          <p:cTn id="111" fill="hold">
                            <p:stCondLst>
                              <p:cond delay="11000"/>
                            </p:stCondLst>
                            <p:childTnLst>
                              <p:par>
                                <p:cTn id="112" presetID="2" presetClass="entr" presetSubtype="4" fill="hold" grpId="0" nodeType="afterEffect">
                                  <p:stCondLst>
                                    <p:cond delay="0"/>
                                  </p:stCondLst>
                                  <p:childTnLst>
                                    <p:set>
                                      <p:cBhvr>
                                        <p:cTn id="113" dur="1" fill="hold">
                                          <p:stCondLst>
                                            <p:cond delay="0"/>
                                          </p:stCondLst>
                                        </p:cTn>
                                        <p:tgtEl>
                                          <p:spTgt spid="43"/>
                                        </p:tgtEl>
                                        <p:attrNameLst>
                                          <p:attrName>style.visibility</p:attrName>
                                        </p:attrNameLst>
                                      </p:cBhvr>
                                      <p:to>
                                        <p:strVal val="visible"/>
                                      </p:to>
                                    </p:set>
                                    <p:anim calcmode="lin" valueType="num">
                                      <p:cBhvr additive="base">
                                        <p:cTn id="114" dur="1000" fill="hold"/>
                                        <p:tgtEl>
                                          <p:spTgt spid="43"/>
                                        </p:tgtEl>
                                        <p:attrNameLst>
                                          <p:attrName>ppt_x</p:attrName>
                                        </p:attrNameLst>
                                      </p:cBhvr>
                                      <p:tavLst>
                                        <p:tav tm="0">
                                          <p:val>
                                            <p:strVal val="#ppt_x"/>
                                          </p:val>
                                        </p:tav>
                                        <p:tav tm="100000">
                                          <p:val>
                                            <p:strVal val="#ppt_x"/>
                                          </p:val>
                                        </p:tav>
                                      </p:tavLst>
                                    </p:anim>
                                    <p:anim calcmode="lin" valueType="num">
                                      <p:cBhvr additive="base">
                                        <p:cTn id="115" dur="1000" fill="hold"/>
                                        <p:tgtEl>
                                          <p:spTgt spid="43"/>
                                        </p:tgtEl>
                                        <p:attrNameLst>
                                          <p:attrName>ppt_y</p:attrName>
                                        </p:attrNameLst>
                                      </p:cBhvr>
                                      <p:tavLst>
                                        <p:tav tm="0">
                                          <p:val>
                                            <p:strVal val="1+#ppt_h/2"/>
                                          </p:val>
                                        </p:tav>
                                        <p:tav tm="100000">
                                          <p:val>
                                            <p:strVal val="#ppt_y"/>
                                          </p:val>
                                        </p:tav>
                                      </p:tavLst>
                                    </p:anim>
                                  </p:childTnLst>
                                </p:cTn>
                              </p:par>
                              <p:par>
                                <p:cTn id="116" presetID="2" presetClass="entr" presetSubtype="2" fill="hold" nodeType="withEffect">
                                  <p:stCondLst>
                                    <p:cond delay="0"/>
                                  </p:stCondLst>
                                  <p:childTnLst>
                                    <p:set>
                                      <p:cBhvr>
                                        <p:cTn id="117" dur="1" fill="hold">
                                          <p:stCondLst>
                                            <p:cond delay="0"/>
                                          </p:stCondLst>
                                        </p:cTn>
                                        <p:tgtEl>
                                          <p:spTgt spid="1027"/>
                                        </p:tgtEl>
                                        <p:attrNameLst>
                                          <p:attrName>style.visibility</p:attrName>
                                        </p:attrNameLst>
                                      </p:cBhvr>
                                      <p:to>
                                        <p:strVal val="visible"/>
                                      </p:to>
                                    </p:set>
                                    <p:anim calcmode="lin" valueType="num">
                                      <p:cBhvr additive="base">
                                        <p:cTn id="118" dur="1000" fill="hold"/>
                                        <p:tgtEl>
                                          <p:spTgt spid="1027"/>
                                        </p:tgtEl>
                                        <p:attrNameLst>
                                          <p:attrName>ppt_x</p:attrName>
                                        </p:attrNameLst>
                                      </p:cBhvr>
                                      <p:tavLst>
                                        <p:tav tm="0">
                                          <p:val>
                                            <p:strVal val="1+#ppt_w/2"/>
                                          </p:val>
                                        </p:tav>
                                        <p:tav tm="100000">
                                          <p:val>
                                            <p:strVal val="#ppt_x"/>
                                          </p:val>
                                        </p:tav>
                                      </p:tavLst>
                                    </p:anim>
                                    <p:anim calcmode="lin" valueType="num">
                                      <p:cBhvr additive="base">
                                        <p:cTn id="119" dur="1000" fill="hold"/>
                                        <p:tgtEl>
                                          <p:spTgt spid="1027"/>
                                        </p:tgtEl>
                                        <p:attrNameLst>
                                          <p:attrName>ppt_y</p:attrName>
                                        </p:attrNameLst>
                                      </p:cBhvr>
                                      <p:tavLst>
                                        <p:tav tm="0">
                                          <p:val>
                                            <p:strVal val="#ppt_y"/>
                                          </p:val>
                                        </p:tav>
                                        <p:tav tm="100000">
                                          <p:val>
                                            <p:strVal val="#ppt_y"/>
                                          </p:val>
                                        </p:tav>
                                      </p:tavLst>
                                    </p:anim>
                                  </p:childTnLst>
                                </p:cTn>
                              </p:par>
                            </p:childTnLst>
                          </p:cTn>
                        </p:par>
                        <p:par>
                          <p:cTn id="120" fill="hold">
                            <p:stCondLst>
                              <p:cond delay="12000"/>
                            </p:stCondLst>
                            <p:childTnLst>
                              <p:par>
                                <p:cTn id="121" presetID="2" presetClass="entr" presetSubtype="4" fill="hold" grpId="0" nodeType="afterEffect">
                                  <p:stCondLst>
                                    <p:cond delay="0"/>
                                  </p:stCondLst>
                                  <p:childTnLst>
                                    <p:set>
                                      <p:cBhvr>
                                        <p:cTn id="122" dur="1" fill="hold">
                                          <p:stCondLst>
                                            <p:cond delay="0"/>
                                          </p:stCondLst>
                                        </p:cTn>
                                        <p:tgtEl>
                                          <p:spTgt spid="44"/>
                                        </p:tgtEl>
                                        <p:attrNameLst>
                                          <p:attrName>style.visibility</p:attrName>
                                        </p:attrNameLst>
                                      </p:cBhvr>
                                      <p:to>
                                        <p:strVal val="visible"/>
                                      </p:to>
                                    </p:set>
                                    <p:anim calcmode="lin" valueType="num">
                                      <p:cBhvr additive="base">
                                        <p:cTn id="123" dur="1000" fill="hold"/>
                                        <p:tgtEl>
                                          <p:spTgt spid="44"/>
                                        </p:tgtEl>
                                        <p:attrNameLst>
                                          <p:attrName>ppt_x</p:attrName>
                                        </p:attrNameLst>
                                      </p:cBhvr>
                                      <p:tavLst>
                                        <p:tav tm="0">
                                          <p:val>
                                            <p:strVal val="#ppt_x"/>
                                          </p:val>
                                        </p:tav>
                                        <p:tav tm="100000">
                                          <p:val>
                                            <p:strVal val="#ppt_x"/>
                                          </p:val>
                                        </p:tav>
                                      </p:tavLst>
                                    </p:anim>
                                    <p:anim calcmode="lin" valueType="num">
                                      <p:cBhvr additive="base">
                                        <p:cTn id="124" dur="1000" fill="hold"/>
                                        <p:tgtEl>
                                          <p:spTgt spid="44"/>
                                        </p:tgtEl>
                                        <p:attrNameLst>
                                          <p:attrName>ppt_y</p:attrName>
                                        </p:attrNameLst>
                                      </p:cBhvr>
                                      <p:tavLst>
                                        <p:tav tm="0">
                                          <p:val>
                                            <p:strVal val="1+#ppt_h/2"/>
                                          </p:val>
                                        </p:tav>
                                        <p:tav tm="100000">
                                          <p:val>
                                            <p:strVal val="#ppt_y"/>
                                          </p:val>
                                        </p:tav>
                                      </p:tavLst>
                                    </p:anim>
                                  </p:childTnLst>
                                </p:cTn>
                              </p:par>
                              <p:par>
                                <p:cTn id="125" presetID="2" presetClass="entr" presetSubtype="4" fill="hold" nodeType="withEffect">
                                  <p:stCondLst>
                                    <p:cond delay="0"/>
                                  </p:stCondLst>
                                  <p:childTnLst>
                                    <p:set>
                                      <p:cBhvr>
                                        <p:cTn id="126" dur="1" fill="hold">
                                          <p:stCondLst>
                                            <p:cond delay="0"/>
                                          </p:stCondLst>
                                        </p:cTn>
                                        <p:tgtEl>
                                          <p:spTgt spid="1028"/>
                                        </p:tgtEl>
                                        <p:attrNameLst>
                                          <p:attrName>style.visibility</p:attrName>
                                        </p:attrNameLst>
                                      </p:cBhvr>
                                      <p:to>
                                        <p:strVal val="visible"/>
                                      </p:to>
                                    </p:set>
                                    <p:anim calcmode="lin" valueType="num">
                                      <p:cBhvr additive="base">
                                        <p:cTn id="127" dur="1000" fill="hold"/>
                                        <p:tgtEl>
                                          <p:spTgt spid="1028"/>
                                        </p:tgtEl>
                                        <p:attrNameLst>
                                          <p:attrName>ppt_x</p:attrName>
                                        </p:attrNameLst>
                                      </p:cBhvr>
                                      <p:tavLst>
                                        <p:tav tm="0">
                                          <p:val>
                                            <p:strVal val="#ppt_x"/>
                                          </p:val>
                                        </p:tav>
                                        <p:tav tm="100000">
                                          <p:val>
                                            <p:strVal val="#ppt_x"/>
                                          </p:val>
                                        </p:tav>
                                      </p:tavLst>
                                    </p:anim>
                                    <p:anim calcmode="lin" valueType="num">
                                      <p:cBhvr additive="base">
                                        <p:cTn id="128" dur="1000" fill="hold"/>
                                        <p:tgtEl>
                                          <p:spTgt spid="1028"/>
                                        </p:tgtEl>
                                        <p:attrNameLst>
                                          <p:attrName>ppt_y</p:attrName>
                                        </p:attrNameLst>
                                      </p:cBhvr>
                                      <p:tavLst>
                                        <p:tav tm="0">
                                          <p:val>
                                            <p:strVal val="1+#ppt_h/2"/>
                                          </p:val>
                                        </p:tav>
                                        <p:tav tm="100000">
                                          <p:val>
                                            <p:strVal val="#ppt_y"/>
                                          </p:val>
                                        </p:tav>
                                      </p:tavLst>
                                    </p:anim>
                                  </p:childTnLst>
                                </p:cTn>
                              </p:par>
                            </p:childTnLst>
                          </p:cTn>
                        </p:par>
                        <p:par>
                          <p:cTn id="129" fill="hold">
                            <p:stCondLst>
                              <p:cond delay="13000"/>
                            </p:stCondLst>
                            <p:childTnLst>
                              <p:par>
                                <p:cTn id="130" presetID="2" presetClass="entr" presetSubtype="4" fill="hold" grpId="0" nodeType="afterEffect">
                                  <p:stCondLst>
                                    <p:cond delay="0"/>
                                  </p:stCondLst>
                                  <p:childTnLst>
                                    <p:set>
                                      <p:cBhvr>
                                        <p:cTn id="131" dur="1" fill="hold">
                                          <p:stCondLst>
                                            <p:cond delay="0"/>
                                          </p:stCondLst>
                                        </p:cTn>
                                        <p:tgtEl>
                                          <p:spTgt spid="41"/>
                                        </p:tgtEl>
                                        <p:attrNameLst>
                                          <p:attrName>style.visibility</p:attrName>
                                        </p:attrNameLst>
                                      </p:cBhvr>
                                      <p:to>
                                        <p:strVal val="visible"/>
                                      </p:to>
                                    </p:set>
                                    <p:anim calcmode="lin" valueType="num">
                                      <p:cBhvr additive="base">
                                        <p:cTn id="132" dur="1000" fill="hold"/>
                                        <p:tgtEl>
                                          <p:spTgt spid="41"/>
                                        </p:tgtEl>
                                        <p:attrNameLst>
                                          <p:attrName>ppt_x</p:attrName>
                                        </p:attrNameLst>
                                      </p:cBhvr>
                                      <p:tavLst>
                                        <p:tav tm="0">
                                          <p:val>
                                            <p:strVal val="#ppt_x"/>
                                          </p:val>
                                        </p:tav>
                                        <p:tav tm="100000">
                                          <p:val>
                                            <p:strVal val="#ppt_x"/>
                                          </p:val>
                                        </p:tav>
                                      </p:tavLst>
                                    </p:anim>
                                    <p:anim calcmode="lin" valueType="num">
                                      <p:cBhvr additive="base">
                                        <p:cTn id="133" dur="1000" fill="hold"/>
                                        <p:tgtEl>
                                          <p:spTgt spid="41"/>
                                        </p:tgtEl>
                                        <p:attrNameLst>
                                          <p:attrName>ppt_y</p:attrName>
                                        </p:attrNameLst>
                                      </p:cBhvr>
                                      <p:tavLst>
                                        <p:tav tm="0">
                                          <p:val>
                                            <p:strVal val="1+#ppt_h/2"/>
                                          </p:val>
                                        </p:tav>
                                        <p:tav tm="100000">
                                          <p:val>
                                            <p:strVal val="#ppt_y"/>
                                          </p:val>
                                        </p:tav>
                                      </p:tavLst>
                                    </p:anim>
                                  </p:childTnLst>
                                </p:cTn>
                              </p:par>
                              <p:par>
                                <p:cTn id="134" presetID="2" presetClass="entr" presetSubtype="1" fill="hold" nodeType="withEffect">
                                  <p:stCondLst>
                                    <p:cond delay="0"/>
                                  </p:stCondLst>
                                  <p:childTnLst>
                                    <p:set>
                                      <p:cBhvr>
                                        <p:cTn id="135" dur="1" fill="hold">
                                          <p:stCondLst>
                                            <p:cond delay="0"/>
                                          </p:stCondLst>
                                        </p:cTn>
                                        <p:tgtEl>
                                          <p:spTgt spid="1029"/>
                                        </p:tgtEl>
                                        <p:attrNameLst>
                                          <p:attrName>style.visibility</p:attrName>
                                        </p:attrNameLst>
                                      </p:cBhvr>
                                      <p:to>
                                        <p:strVal val="visible"/>
                                      </p:to>
                                    </p:set>
                                    <p:anim calcmode="lin" valueType="num">
                                      <p:cBhvr additive="base">
                                        <p:cTn id="136" dur="1000" fill="hold"/>
                                        <p:tgtEl>
                                          <p:spTgt spid="1029"/>
                                        </p:tgtEl>
                                        <p:attrNameLst>
                                          <p:attrName>ppt_x</p:attrName>
                                        </p:attrNameLst>
                                      </p:cBhvr>
                                      <p:tavLst>
                                        <p:tav tm="0">
                                          <p:val>
                                            <p:strVal val="#ppt_x"/>
                                          </p:val>
                                        </p:tav>
                                        <p:tav tm="100000">
                                          <p:val>
                                            <p:strVal val="#ppt_x"/>
                                          </p:val>
                                        </p:tav>
                                      </p:tavLst>
                                    </p:anim>
                                    <p:anim calcmode="lin" valueType="num">
                                      <p:cBhvr additive="base">
                                        <p:cTn id="137" dur="1000" fill="hold"/>
                                        <p:tgtEl>
                                          <p:spTgt spid="1029"/>
                                        </p:tgtEl>
                                        <p:attrNameLst>
                                          <p:attrName>ppt_y</p:attrName>
                                        </p:attrNameLst>
                                      </p:cBhvr>
                                      <p:tavLst>
                                        <p:tav tm="0">
                                          <p:val>
                                            <p:strVal val="0-#ppt_h/2"/>
                                          </p:val>
                                        </p:tav>
                                        <p:tav tm="100000">
                                          <p:val>
                                            <p:strVal val="#ppt_y"/>
                                          </p:val>
                                        </p:tav>
                                      </p:tavLst>
                                    </p:anim>
                                  </p:childTnLst>
                                </p:cTn>
                              </p:par>
                            </p:childTnLst>
                          </p:cTn>
                        </p:par>
                        <p:par>
                          <p:cTn id="138" fill="hold">
                            <p:stCondLst>
                              <p:cond delay="14000"/>
                            </p:stCondLst>
                            <p:childTnLst>
                              <p:par>
                                <p:cTn id="139" presetID="2" presetClass="entr" presetSubtype="4" fill="hold" grpId="0" nodeType="afterEffect">
                                  <p:stCondLst>
                                    <p:cond delay="0"/>
                                  </p:stCondLst>
                                  <p:childTnLst>
                                    <p:set>
                                      <p:cBhvr>
                                        <p:cTn id="140" dur="1" fill="hold">
                                          <p:stCondLst>
                                            <p:cond delay="0"/>
                                          </p:stCondLst>
                                        </p:cTn>
                                        <p:tgtEl>
                                          <p:spTgt spid="34"/>
                                        </p:tgtEl>
                                        <p:attrNameLst>
                                          <p:attrName>style.visibility</p:attrName>
                                        </p:attrNameLst>
                                      </p:cBhvr>
                                      <p:to>
                                        <p:strVal val="visible"/>
                                      </p:to>
                                    </p:set>
                                    <p:anim calcmode="lin" valueType="num">
                                      <p:cBhvr additive="base">
                                        <p:cTn id="141" dur="1000" fill="hold"/>
                                        <p:tgtEl>
                                          <p:spTgt spid="34"/>
                                        </p:tgtEl>
                                        <p:attrNameLst>
                                          <p:attrName>ppt_x</p:attrName>
                                        </p:attrNameLst>
                                      </p:cBhvr>
                                      <p:tavLst>
                                        <p:tav tm="0">
                                          <p:val>
                                            <p:strVal val="#ppt_x"/>
                                          </p:val>
                                        </p:tav>
                                        <p:tav tm="100000">
                                          <p:val>
                                            <p:strVal val="#ppt_x"/>
                                          </p:val>
                                        </p:tav>
                                      </p:tavLst>
                                    </p:anim>
                                    <p:anim calcmode="lin" valueType="num">
                                      <p:cBhvr additive="base">
                                        <p:cTn id="142" dur="1000" fill="hold"/>
                                        <p:tgtEl>
                                          <p:spTgt spid="34"/>
                                        </p:tgtEl>
                                        <p:attrNameLst>
                                          <p:attrName>ppt_y</p:attrName>
                                        </p:attrNameLst>
                                      </p:cBhvr>
                                      <p:tavLst>
                                        <p:tav tm="0">
                                          <p:val>
                                            <p:strVal val="1+#ppt_h/2"/>
                                          </p:val>
                                        </p:tav>
                                        <p:tav tm="100000">
                                          <p:val>
                                            <p:strVal val="#ppt_y"/>
                                          </p:val>
                                        </p:tav>
                                      </p:tavLst>
                                    </p:anim>
                                  </p:childTnLst>
                                </p:cTn>
                              </p:par>
                              <p:par>
                                <p:cTn id="143" presetID="2" presetClass="entr" presetSubtype="3" fill="hold" nodeType="withEffect">
                                  <p:stCondLst>
                                    <p:cond delay="0"/>
                                  </p:stCondLst>
                                  <p:childTnLst>
                                    <p:set>
                                      <p:cBhvr>
                                        <p:cTn id="144" dur="1" fill="hold">
                                          <p:stCondLst>
                                            <p:cond delay="0"/>
                                          </p:stCondLst>
                                        </p:cTn>
                                        <p:tgtEl>
                                          <p:spTgt spid="1035"/>
                                        </p:tgtEl>
                                        <p:attrNameLst>
                                          <p:attrName>style.visibility</p:attrName>
                                        </p:attrNameLst>
                                      </p:cBhvr>
                                      <p:to>
                                        <p:strVal val="visible"/>
                                      </p:to>
                                    </p:set>
                                    <p:anim calcmode="lin" valueType="num">
                                      <p:cBhvr additive="base">
                                        <p:cTn id="145" dur="1000" fill="hold"/>
                                        <p:tgtEl>
                                          <p:spTgt spid="1035"/>
                                        </p:tgtEl>
                                        <p:attrNameLst>
                                          <p:attrName>ppt_x</p:attrName>
                                        </p:attrNameLst>
                                      </p:cBhvr>
                                      <p:tavLst>
                                        <p:tav tm="0">
                                          <p:val>
                                            <p:strVal val="1+#ppt_w/2"/>
                                          </p:val>
                                        </p:tav>
                                        <p:tav tm="100000">
                                          <p:val>
                                            <p:strVal val="#ppt_x"/>
                                          </p:val>
                                        </p:tav>
                                      </p:tavLst>
                                    </p:anim>
                                    <p:anim calcmode="lin" valueType="num">
                                      <p:cBhvr additive="base">
                                        <p:cTn id="146" dur="1000" fill="hold"/>
                                        <p:tgtEl>
                                          <p:spTgt spid="1035"/>
                                        </p:tgtEl>
                                        <p:attrNameLst>
                                          <p:attrName>ppt_y</p:attrName>
                                        </p:attrNameLst>
                                      </p:cBhvr>
                                      <p:tavLst>
                                        <p:tav tm="0">
                                          <p:val>
                                            <p:strVal val="0-#ppt_h/2"/>
                                          </p:val>
                                        </p:tav>
                                        <p:tav tm="100000">
                                          <p:val>
                                            <p:strVal val="#ppt_y"/>
                                          </p:val>
                                        </p:tav>
                                      </p:tavLst>
                                    </p:anim>
                                  </p:childTnLst>
                                </p:cTn>
                              </p:par>
                            </p:childTnLst>
                          </p:cTn>
                        </p:par>
                        <p:par>
                          <p:cTn id="147" fill="hold">
                            <p:stCondLst>
                              <p:cond delay="15000"/>
                            </p:stCondLst>
                            <p:childTnLst>
                              <p:par>
                                <p:cTn id="148" presetID="2" presetClass="entr" presetSubtype="4" fill="hold" grpId="0" nodeType="afterEffect">
                                  <p:stCondLst>
                                    <p:cond delay="0"/>
                                  </p:stCondLst>
                                  <p:childTnLst>
                                    <p:set>
                                      <p:cBhvr>
                                        <p:cTn id="149" dur="1" fill="hold">
                                          <p:stCondLst>
                                            <p:cond delay="0"/>
                                          </p:stCondLst>
                                        </p:cTn>
                                        <p:tgtEl>
                                          <p:spTgt spid="36"/>
                                        </p:tgtEl>
                                        <p:attrNameLst>
                                          <p:attrName>style.visibility</p:attrName>
                                        </p:attrNameLst>
                                      </p:cBhvr>
                                      <p:to>
                                        <p:strVal val="visible"/>
                                      </p:to>
                                    </p:set>
                                    <p:anim calcmode="lin" valueType="num">
                                      <p:cBhvr additive="base">
                                        <p:cTn id="150" dur="1000" fill="hold"/>
                                        <p:tgtEl>
                                          <p:spTgt spid="36"/>
                                        </p:tgtEl>
                                        <p:attrNameLst>
                                          <p:attrName>ppt_x</p:attrName>
                                        </p:attrNameLst>
                                      </p:cBhvr>
                                      <p:tavLst>
                                        <p:tav tm="0">
                                          <p:val>
                                            <p:strVal val="#ppt_x"/>
                                          </p:val>
                                        </p:tav>
                                        <p:tav tm="100000">
                                          <p:val>
                                            <p:strVal val="#ppt_x"/>
                                          </p:val>
                                        </p:tav>
                                      </p:tavLst>
                                    </p:anim>
                                    <p:anim calcmode="lin" valueType="num">
                                      <p:cBhvr additive="base">
                                        <p:cTn id="151" dur="1000" fill="hold"/>
                                        <p:tgtEl>
                                          <p:spTgt spid="36"/>
                                        </p:tgtEl>
                                        <p:attrNameLst>
                                          <p:attrName>ppt_y</p:attrName>
                                        </p:attrNameLst>
                                      </p:cBhvr>
                                      <p:tavLst>
                                        <p:tav tm="0">
                                          <p:val>
                                            <p:strVal val="1+#ppt_h/2"/>
                                          </p:val>
                                        </p:tav>
                                        <p:tav tm="100000">
                                          <p:val>
                                            <p:strVal val="#ppt_y"/>
                                          </p:val>
                                        </p:tav>
                                      </p:tavLst>
                                    </p:anim>
                                  </p:childTnLst>
                                </p:cTn>
                              </p:par>
                              <p:par>
                                <p:cTn id="152" presetID="2" presetClass="entr" presetSubtype="4" fill="hold" nodeType="withEffect">
                                  <p:stCondLst>
                                    <p:cond delay="0"/>
                                  </p:stCondLst>
                                  <p:childTnLst>
                                    <p:set>
                                      <p:cBhvr>
                                        <p:cTn id="153" dur="1" fill="hold">
                                          <p:stCondLst>
                                            <p:cond delay="0"/>
                                          </p:stCondLst>
                                        </p:cTn>
                                        <p:tgtEl>
                                          <p:spTgt spid="1030"/>
                                        </p:tgtEl>
                                        <p:attrNameLst>
                                          <p:attrName>style.visibility</p:attrName>
                                        </p:attrNameLst>
                                      </p:cBhvr>
                                      <p:to>
                                        <p:strVal val="visible"/>
                                      </p:to>
                                    </p:set>
                                    <p:anim calcmode="lin" valueType="num">
                                      <p:cBhvr additive="base">
                                        <p:cTn id="154" dur="1000" fill="hold"/>
                                        <p:tgtEl>
                                          <p:spTgt spid="1030"/>
                                        </p:tgtEl>
                                        <p:attrNameLst>
                                          <p:attrName>ppt_x</p:attrName>
                                        </p:attrNameLst>
                                      </p:cBhvr>
                                      <p:tavLst>
                                        <p:tav tm="0">
                                          <p:val>
                                            <p:strVal val="#ppt_x"/>
                                          </p:val>
                                        </p:tav>
                                        <p:tav tm="100000">
                                          <p:val>
                                            <p:strVal val="#ppt_x"/>
                                          </p:val>
                                        </p:tav>
                                      </p:tavLst>
                                    </p:anim>
                                    <p:anim calcmode="lin" valueType="num">
                                      <p:cBhvr additive="base">
                                        <p:cTn id="155" dur="1000" fill="hold"/>
                                        <p:tgtEl>
                                          <p:spTgt spid="1030"/>
                                        </p:tgtEl>
                                        <p:attrNameLst>
                                          <p:attrName>ppt_y</p:attrName>
                                        </p:attrNameLst>
                                      </p:cBhvr>
                                      <p:tavLst>
                                        <p:tav tm="0">
                                          <p:val>
                                            <p:strVal val="1+#ppt_h/2"/>
                                          </p:val>
                                        </p:tav>
                                        <p:tav tm="100000">
                                          <p:val>
                                            <p:strVal val="#ppt_y"/>
                                          </p:val>
                                        </p:tav>
                                      </p:tavLst>
                                    </p:anim>
                                  </p:childTnLst>
                                </p:cTn>
                              </p:par>
                            </p:childTnLst>
                          </p:cTn>
                        </p:par>
                        <p:par>
                          <p:cTn id="156" fill="hold">
                            <p:stCondLst>
                              <p:cond delay="16000"/>
                            </p:stCondLst>
                            <p:childTnLst>
                              <p:par>
                                <p:cTn id="157" presetID="2" presetClass="entr" presetSubtype="4" fill="hold" grpId="0" nodeType="afterEffect">
                                  <p:stCondLst>
                                    <p:cond delay="0"/>
                                  </p:stCondLst>
                                  <p:childTnLst>
                                    <p:set>
                                      <p:cBhvr>
                                        <p:cTn id="158" dur="1" fill="hold">
                                          <p:stCondLst>
                                            <p:cond delay="0"/>
                                          </p:stCondLst>
                                        </p:cTn>
                                        <p:tgtEl>
                                          <p:spTgt spid="38"/>
                                        </p:tgtEl>
                                        <p:attrNameLst>
                                          <p:attrName>style.visibility</p:attrName>
                                        </p:attrNameLst>
                                      </p:cBhvr>
                                      <p:to>
                                        <p:strVal val="visible"/>
                                      </p:to>
                                    </p:set>
                                    <p:anim calcmode="lin" valueType="num">
                                      <p:cBhvr additive="base">
                                        <p:cTn id="159" dur="1000" fill="hold"/>
                                        <p:tgtEl>
                                          <p:spTgt spid="38"/>
                                        </p:tgtEl>
                                        <p:attrNameLst>
                                          <p:attrName>ppt_x</p:attrName>
                                        </p:attrNameLst>
                                      </p:cBhvr>
                                      <p:tavLst>
                                        <p:tav tm="0">
                                          <p:val>
                                            <p:strVal val="#ppt_x"/>
                                          </p:val>
                                        </p:tav>
                                        <p:tav tm="100000">
                                          <p:val>
                                            <p:strVal val="#ppt_x"/>
                                          </p:val>
                                        </p:tav>
                                      </p:tavLst>
                                    </p:anim>
                                    <p:anim calcmode="lin" valueType="num">
                                      <p:cBhvr additive="base">
                                        <p:cTn id="160" dur="1000" fill="hold"/>
                                        <p:tgtEl>
                                          <p:spTgt spid="38"/>
                                        </p:tgtEl>
                                        <p:attrNameLst>
                                          <p:attrName>ppt_y</p:attrName>
                                        </p:attrNameLst>
                                      </p:cBhvr>
                                      <p:tavLst>
                                        <p:tav tm="0">
                                          <p:val>
                                            <p:strVal val="1+#ppt_h/2"/>
                                          </p:val>
                                        </p:tav>
                                        <p:tav tm="100000">
                                          <p:val>
                                            <p:strVal val="#ppt_y"/>
                                          </p:val>
                                        </p:tav>
                                      </p:tavLst>
                                    </p:anim>
                                  </p:childTnLst>
                                </p:cTn>
                              </p:par>
                              <p:par>
                                <p:cTn id="161" presetID="2" presetClass="entr" presetSubtype="2" fill="hold" nodeType="withEffect">
                                  <p:stCondLst>
                                    <p:cond delay="0"/>
                                  </p:stCondLst>
                                  <p:childTnLst>
                                    <p:set>
                                      <p:cBhvr>
                                        <p:cTn id="162" dur="1" fill="hold">
                                          <p:stCondLst>
                                            <p:cond delay="0"/>
                                          </p:stCondLst>
                                        </p:cTn>
                                        <p:tgtEl>
                                          <p:spTgt spid="1037"/>
                                        </p:tgtEl>
                                        <p:attrNameLst>
                                          <p:attrName>style.visibility</p:attrName>
                                        </p:attrNameLst>
                                      </p:cBhvr>
                                      <p:to>
                                        <p:strVal val="visible"/>
                                      </p:to>
                                    </p:set>
                                    <p:anim calcmode="lin" valueType="num">
                                      <p:cBhvr additive="base">
                                        <p:cTn id="163" dur="1000" fill="hold"/>
                                        <p:tgtEl>
                                          <p:spTgt spid="1037"/>
                                        </p:tgtEl>
                                        <p:attrNameLst>
                                          <p:attrName>ppt_x</p:attrName>
                                        </p:attrNameLst>
                                      </p:cBhvr>
                                      <p:tavLst>
                                        <p:tav tm="0">
                                          <p:val>
                                            <p:strVal val="1+#ppt_w/2"/>
                                          </p:val>
                                        </p:tav>
                                        <p:tav tm="100000">
                                          <p:val>
                                            <p:strVal val="#ppt_x"/>
                                          </p:val>
                                        </p:tav>
                                      </p:tavLst>
                                    </p:anim>
                                    <p:anim calcmode="lin" valueType="num">
                                      <p:cBhvr additive="base">
                                        <p:cTn id="164" dur="1000" fill="hold"/>
                                        <p:tgtEl>
                                          <p:spTgt spid="1037"/>
                                        </p:tgtEl>
                                        <p:attrNameLst>
                                          <p:attrName>ppt_y</p:attrName>
                                        </p:attrNameLst>
                                      </p:cBhvr>
                                      <p:tavLst>
                                        <p:tav tm="0">
                                          <p:val>
                                            <p:strVal val="#ppt_y"/>
                                          </p:val>
                                        </p:tav>
                                        <p:tav tm="100000">
                                          <p:val>
                                            <p:strVal val="#ppt_y"/>
                                          </p:val>
                                        </p:tav>
                                      </p:tavLst>
                                    </p:anim>
                                  </p:childTnLst>
                                </p:cTn>
                              </p:par>
                            </p:childTnLst>
                          </p:cTn>
                        </p:par>
                        <p:par>
                          <p:cTn id="165" fill="hold">
                            <p:stCondLst>
                              <p:cond delay="17000"/>
                            </p:stCondLst>
                            <p:childTnLst>
                              <p:par>
                                <p:cTn id="166" presetID="2" presetClass="entr" presetSubtype="4" fill="hold" grpId="0" nodeType="afterEffect">
                                  <p:stCondLst>
                                    <p:cond delay="0"/>
                                  </p:stCondLst>
                                  <p:childTnLst>
                                    <p:set>
                                      <p:cBhvr>
                                        <p:cTn id="167" dur="1" fill="hold">
                                          <p:stCondLst>
                                            <p:cond delay="0"/>
                                          </p:stCondLst>
                                        </p:cTn>
                                        <p:tgtEl>
                                          <p:spTgt spid="37"/>
                                        </p:tgtEl>
                                        <p:attrNameLst>
                                          <p:attrName>style.visibility</p:attrName>
                                        </p:attrNameLst>
                                      </p:cBhvr>
                                      <p:to>
                                        <p:strVal val="visible"/>
                                      </p:to>
                                    </p:set>
                                    <p:anim calcmode="lin" valueType="num">
                                      <p:cBhvr additive="base">
                                        <p:cTn id="168" dur="1000" fill="hold"/>
                                        <p:tgtEl>
                                          <p:spTgt spid="37"/>
                                        </p:tgtEl>
                                        <p:attrNameLst>
                                          <p:attrName>ppt_x</p:attrName>
                                        </p:attrNameLst>
                                      </p:cBhvr>
                                      <p:tavLst>
                                        <p:tav tm="0">
                                          <p:val>
                                            <p:strVal val="#ppt_x"/>
                                          </p:val>
                                        </p:tav>
                                        <p:tav tm="100000">
                                          <p:val>
                                            <p:strVal val="#ppt_x"/>
                                          </p:val>
                                        </p:tav>
                                      </p:tavLst>
                                    </p:anim>
                                    <p:anim calcmode="lin" valueType="num">
                                      <p:cBhvr additive="base">
                                        <p:cTn id="169" dur="1000" fill="hold"/>
                                        <p:tgtEl>
                                          <p:spTgt spid="37"/>
                                        </p:tgtEl>
                                        <p:attrNameLst>
                                          <p:attrName>ppt_y</p:attrName>
                                        </p:attrNameLst>
                                      </p:cBhvr>
                                      <p:tavLst>
                                        <p:tav tm="0">
                                          <p:val>
                                            <p:strVal val="1+#ppt_h/2"/>
                                          </p:val>
                                        </p:tav>
                                        <p:tav tm="100000">
                                          <p:val>
                                            <p:strVal val="#ppt_y"/>
                                          </p:val>
                                        </p:tav>
                                      </p:tavLst>
                                    </p:anim>
                                  </p:childTnLst>
                                </p:cTn>
                              </p:par>
                              <p:par>
                                <p:cTn id="170" presetID="2" presetClass="entr" presetSubtype="2" fill="hold" nodeType="withEffect">
                                  <p:stCondLst>
                                    <p:cond delay="0"/>
                                  </p:stCondLst>
                                  <p:childTnLst>
                                    <p:set>
                                      <p:cBhvr>
                                        <p:cTn id="171" dur="1" fill="hold">
                                          <p:stCondLst>
                                            <p:cond delay="0"/>
                                          </p:stCondLst>
                                        </p:cTn>
                                        <p:tgtEl>
                                          <p:spTgt spid="1031"/>
                                        </p:tgtEl>
                                        <p:attrNameLst>
                                          <p:attrName>style.visibility</p:attrName>
                                        </p:attrNameLst>
                                      </p:cBhvr>
                                      <p:to>
                                        <p:strVal val="visible"/>
                                      </p:to>
                                    </p:set>
                                    <p:anim calcmode="lin" valueType="num">
                                      <p:cBhvr additive="base">
                                        <p:cTn id="172" dur="1000" fill="hold"/>
                                        <p:tgtEl>
                                          <p:spTgt spid="1031"/>
                                        </p:tgtEl>
                                        <p:attrNameLst>
                                          <p:attrName>ppt_x</p:attrName>
                                        </p:attrNameLst>
                                      </p:cBhvr>
                                      <p:tavLst>
                                        <p:tav tm="0">
                                          <p:val>
                                            <p:strVal val="1+#ppt_w/2"/>
                                          </p:val>
                                        </p:tav>
                                        <p:tav tm="100000">
                                          <p:val>
                                            <p:strVal val="#ppt_x"/>
                                          </p:val>
                                        </p:tav>
                                      </p:tavLst>
                                    </p:anim>
                                    <p:anim calcmode="lin" valueType="num">
                                      <p:cBhvr additive="base">
                                        <p:cTn id="173" dur="1000" fill="hold"/>
                                        <p:tgtEl>
                                          <p:spTgt spid="10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5" grpId="0"/>
      <p:bldP spid="26" grpId="0"/>
      <p:bldP spid="28" grpId="0"/>
      <p:bldP spid="29" grpId="0"/>
      <p:bldP spid="30" grpId="0"/>
      <p:bldP spid="31" grpId="0"/>
      <p:bldP spid="32" grpId="0"/>
      <p:bldP spid="33" grpId="0"/>
      <p:bldP spid="34" grpId="0"/>
      <p:bldP spid="35" grpId="0"/>
      <p:bldP spid="36" grpId="0"/>
      <p:bldP spid="37" grpId="0"/>
      <p:bldP spid="38" grpId="0"/>
      <p:bldP spid="39" grpId="0"/>
      <p:bldP spid="40" grpId="0"/>
      <p:bldP spid="41" grpId="0"/>
      <p:bldP spid="42" grpId="0"/>
      <p:bldP spid="43"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APL Guidelines</a:t>
            </a:r>
            <a:endParaRPr lang="en-GB" dirty="0"/>
          </a:p>
        </p:txBody>
      </p:sp>
      <p:sp>
        <p:nvSpPr>
          <p:cNvPr id="3" name="Content Placeholder 2"/>
          <p:cNvSpPr>
            <a:spLocks noGrp="1"/>
          </p:cNvSpPr>
          <p:nvPr>
            <p:ph idx="1"/>
          </p:nvPr>
        </p:nvSpPr>
        <p:spPr/>
        <p:txBody>
          <a:bodyPr/>
          <a:lstStyle/>
          <a:p>
            <a:r>
              <a:rPr lang="en-GB" dirty="0" smtClean="0"/>
              <a:t>Published September 2004</a:t>
            </a:r>
          </a:p>
          <a:p>
            <a:r>
              <a:rPr lang="en-GB" dirty="0" smtClean="0"/>
              <a:t>Applicable in England, Wales and Northern Ireland</a:t>
            </a:r>
          </a:p>
          <a:p>
            <a:r>
              <a:rPr lang="en-GB" dirty="0" smtClean="0"/>
              <a:t>To be incorporated into chapter B6: Assessment and APL</a:t>
            </a:r>
          </a:p>
          <a:p>
            <a:r>
              <a:rPr lang="en-GB" dirty="0" smtClean="0"/>
              <a:t>Starting: Nov 2012</a:t>
            </a:r>
          </a:p>
          <a:p>
            <a:r>
              <a:rPr lang="en-GB" dirty="0" smtClean="0"/>
              <a:t>Publishing: Jul 2013</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Terminology</a:t>
            </a:r>
            <a:endParaRPr lang="en-GB" dirty="0"/>
          </a:p>
        </p:txBody>
      </p:sp>
      <p:sp>
        <p:nvSpPr>
          <p:cNvPr id="3" name="Content Placeholder 2"/>
          <p:cNvSpPr>
            <a:spLocks noGrp="1"/>
          </p:cNvSpPr>
          <p:nvPr>
            <p:ph idx="1"/>
          </p:nvPr>
        </p:nvSpPr>
        <p:spPr/>
        <p:txBody>
          <a:bodyPr/>
          <a:lstStyle/>
          <a:p>
            <a:pPr>
              <a:buNone/>
            </a:pPr>
            <a:r>
              <a:rPr lang="en-GB" sz="2800" dirty="0" smtClean="0"/>
              <a:t>	Accreditation of prior learning is ‘a process for accessing  and, as appropriate, recognising prior experiential learning or prior certificated learning for </a:t>
            </a:r>
            <a:r>
              <a:rPr lang="en-GB" sz="2800" b="1" dirty="0" smtClean="0"/>
              <a:t>academic purposes</a:t>
            </a:r>
            <a:r>
              <a:rPr lang="en-GB" sz="2800" dirty="0" smtClean="0"/>
              <a:t>. This recognition may give the learning a credit-value in a credit-based structure and allow it to be counted towards the completion of a programme of study and the award(s) or qualifications associated with it.’</a:t>
            </a:r>
          </a:p>
          <a:p>
            <a:pPr algn="r">
              <a:buNone/>
            </a:pPr>
            <a:r>
              <a:rPr lang="en-GB" sz="2000" dirty="0" smtClean="0"/>
              <a:t>QAA Guidelines, 2004, Appendix 1</a:t>
            </a:r>
            <a:endParaRPr lang="en-GB"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Possible issues</a:t>
            </a:r>
            <a:endParaRPr lang="en-GB" dirty="0"/>
          </a:p>
        </p:txBody>
      </p:sp>
      <p:sp>
        <p:nvSpPr>
          <p:cNvPr id="3" name="Content Placeholder 2"/>
          <p:cNvSpPr>
            <a:spLocks noGrp="1"/>
          </p:cNvSpPr>
          <p:nvPr>
            <p:ph idx="1"/>
          </p:nvPr>
        </p:nvSpPr>
        <p:spPr/>
        <p:txBody>
          <a:bodyPr/>
          <a:lstStyle/>
          <a:p>
            <a:r>
              <a:rPr lang="en-GB" dirty="0" smtClean="0"/>
              <a:t>Fit with assessment (rather than B2: Admissions)</a:t>
            </a:r>
          </a:p>
          <a:p>
            <a:r>
              <a:rPr lang="en-GB" dirty="0" smtClean="0"/>
              <a:t>The Expectation – high level principle</a:t>
            </a:r>
          </a:p>
          <a:p>
            <a:r>
              <a:rPr lang="en-GB" dirty="0" smtClean="0"/>
              <a:t>UK Code – fit with Scottish practice</a:t>
            </a:r>
          </a:p>
          <a:p>
            <a:r>
              <a:rPr lang="en-GB" dirty="0" smtClean="0"/>
              <a:t>Link to credit frameworks</a:t>
            </a:r>
          </a:p>
          <a:p>
            <a:r>
              <a:rPr lang="en-GB" dirty="0" smtClean="0"/>
              <a:t>How far has APL practice progressed since 2004?</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611560" y="1268760"/>
            <a:ext cx="7772400" cy="4467200"/>
          </a:xfrm>
        </p:spPr>
        <p:txBody>
          <a:bodyPr/>
          <a:lstStyle/>
          <a:p>
            <a:r>
              <a:rPr lang="en-GB" dirty="0" smtClean="0"/>
              <a:t>Principles: decision-making which is ‘transparent, and demonstrably rigorous and fair’</a:t>
            </a:r>
          </a:p>
          <a:p>
            <a:r>
              <a:rPr lang="en-GB" dirty="0" smtClean="0"/>
              <a:t>Evidence to support a claim:</a:t>
            </a:r>
          </a:p>
          <a:p>
            <a:pPr lvl="1"/>
            <a:r>
              <a:rPr lang="en-GB" dirty="0" smtClean="0"/>
              <a:t>Acceptability</a:t>
            </a:r>
          </a:p>
          <a:p>
            <a:pPr lvl="1"/>
            <a:r>
              <a:rPr lang="en-GB" dirty="0" smtClean="0"/>
              <a:t>Sufficiency</a:t>
            </a:r>
          </a:p>
          <a:p>
            <a:pPr lvl="1"/>
            <a:r>
              <a:rPr lang="en-GB" dirty="0" smtClean="0"/>
              <a:t>Authenticity</a:t>
            </a:r>
          </a:p>
          <a:p>
            <a:pPr lvl="1"/>
            <a:r>
              <a:rPr lang="en-GB" dirty="0" smtClean="0"/>
              <a:t>Currency</a:t>
            </a:r>
          </a:p>
          <a:p>
            <a:r>
              <a:rPr lang="en-GB" dirty="0" smtClean="0"/>
              <a:t>Decisions a matter of ‘academic judgement’</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Development process</a:t>
            </a:r>
            <a:endParaRPr lang="en-GB" dirty="0"/>
          </a:p>
        </p:txBody>
      </p:sp>
      <p:sp>
        <p:nvSpPr>
          <p:cNvPr id="3" name="Content Placeholder 2"/>
          <p:cNvSpPr>
            <a:spLocks noGrp="1"/>
          </p:cNvSpPr>
          <p:nvPr>
            <p:ph idx="1"/>
          </p:nvPr>
        </p:nvSpPr>
        <p:spPr/>
        <p:txBody>
          <a:bodyPr/>
          <a:lstStyle/>
          <a:p>
            <a:r>
              <a:rPr lang="en-GB" dirty="0" smtClean="0"/>
              <a:t>An advisory group representative of the UK HE sector</a:t>
            </a:r>
          </a:p>
          <a:p>
            <a:r>
              <a:rPr lang="en-GB" dirty="0" smtClean="0"/>
              <a:t>A specialist writer</a:t>
            </a:r>
          </a:p>
          <a:p>
            <a:r>
              <a:rPr lang="en-GB" dirty="0" smtClean="0"/>
              <a:t>A public consultation (approx 8 weeks)</a:t>
            </a:r>
          </a:p>
          <a:p>
            <a:pPr lvl="1"/>
            <a:r>
              <a:rPr lang="en-GB" dirty="0" smtClean="0"/>
              <a:t>Events</a:t>
            </a:r>
          </a:p>
          <a:p>
            <a:pPr lvl="1"/>
            <a:r>
              <a:rPr lang="en-GB" dirty="0" smtClean="0"/>
              <a:t>Written submissions</a:t>
            </a:r>
          </a:p>
          <a:p>
            <a:r>
              <a:rPr lang="en-GB" dirty="0" smtClean="0"/>
              <a:t>Publication following same format as other Quality Code chapters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data:image/jpeg;base64,/9j/4AAQSkZJRgABAQAAAQABAAD/2wCEAAkGBhQSEBQQExQUFBAUFxQUFRUXFxUWFBUVFBQVFBUUFBQXHCYeFxkjGRQUHy8gIycpLCwtFR4xNTAqNSYrLCkBCQoKDgwOGg8PGS0cHBwsKSkpKSksLSksKSkpMCwpLC0sKSkpKSopKSkpKTQpKSwqLC0sLCkpLCksKS01LCkpLP/AABEIAOEA4QMBIgACEQEDEQH/xAAcAAABBQEBAQAAAAAAAAAAAAAAAQMEBQYCBwj/xABFEAABAwIEAwUECAQEAwkAAAABAAIDBBEFEiExQVFhBhMicYEyQpGhBxRSYnKxwfAzQ1PRFSOC4WOS8RYXJHODorLC0v/EABkBAQEBAQEBAAAAAAAAAAAAAAABAgMEBf/EACsRAQABAwIDBwQDAAAAAAAAAAABAgMRITESUfAEMkFhgZHREyJxoSOx8f/aAAwDAQACEQMRAD8A9xQhCAQhCAQhCAQhCAQhCAQhCAQhCAQhCAQhCAQhCAQhCAQhCAQhCAQhCAQhCAQhCAQhCAQhCAQhCAQhCAQhCAQhCAQhCAQhCAQhCAQhCAQhCAQhCAQhCAQhCBMw5pO8HMfFZAYmU43Eit8KZavvBzCXMs0zEU82vThMtAhUrMQPNPsxIqcMmVmhQmYkOKkMqWnYqYlTqEIUAhCEAhCEAhCEAhCEAhCEAhCEAhCEAhCEAhCEAhCEHlH+Kjmj/HWjivNpsdPNQ5cadzXbLL1F3alo4qNL23a3iF5a+ucdyUNJP+6ZR6PJ9IgGxTf/AHivOwPwWAbM1u5v5Lr/ABTkLKj0FvbqYp0duJRu6y82OJOPFd08xc4C9rm1zwTRH0R2ExiWohc548IIDTz5j8lqF572Uxk01OyJuV0beJ0JJ1JutRSdqY36FrgeniHxXOqmctRK6Qmo6lrtnAp1YaCEIQCEIQCEIQCEIQCEIQCEIQCEIQCEIQCEIQfHRmSB6jGVc51tE36zbZcuqCdyomZKCqiR3i6a5NxRk+SmRMtsqFji5qVAADoNVNwrs/LOfC2zftHQLd4J2Sihs53jk5nYeQWkSuxMLjDmlbx8Obl5LVsl5KoqK5sUbpHaNaCT6clUYTidRV3kDm08FyG2AfI62++gQbRs6kw4k4bOP5rOxYfGPalneeslvk0BSmUsPB0o/wDUf+pUGlixw8QD8lMjxdh3uP30WTFKPdmkHnlcPmEjxM3VpjlHLWN36hThgy28c7XbEFOLAU/aBufu35o5eDH6E/hOzvRXEOKPbs4+uv5rM0LxNOhUkOPn3gD5aKbFjEZ3u3zH9lOGVynIXEc7XbEHyK7WVCEIQCEIQCEIQCEIQCEIQfFN0qbuSpMNLz+C2jljSdlKip+eqcjj4BXWG4Hm8T9By4n+yqINFh75DlY0k/Iea2WDdkmMs6XxO5e6P7p6iDWDK0AD97qwjqFpFnC4AWAsOQ2T7ZFWMmT7ZUEyeMPYWOF2uBBHQqh7qelcQxneU5Nw1vts018PEK4bKnBKqKqDtGxxtezvsu8J+BU5mKDmnpYWP9prXeYB/NRnYFAf5YHkXN/IoiUzFOqd/wAaDRcuAHU2VcOzdP8AZd/zyf8A6T0fZ+mGvdNJ+9d3/wArqiDjmMNq2iCEGWTMCHNBystxz8OS1OH5mxMa83eGgOPMgaqLFlaLNAaOQAA+ATomUE8SLoTKpqMRbGLucAPmegHFVVR2ge7Rgyj7R9r0bsPVBqJcQawXc4N9fyUY9uHtNo7u6u9n4HVZMuJNySTzJuV3GVcI9cwHETPTslcAHG97bXBI0Vgs/wBiXXpG9HPHzv8AqtAuE7ukBCEKKEIQgEIQgEIQg+NoKa2gFz81LionE2ykeYI/NaLAayCNjcxa1+7swOpvz5J3G+17XtETT3nBoAyxsudwOf7uurKDRUbWa7u5qwZKo9PC55s0X/IeZVt/2amDS4hosL2ccpI+6HAXUDDJ1IjqFV57aJxsqouY6pSmVKomTp9lQqi+ZUJ5s6omVSkx1SC5bMnBKqplSn21CosRKu+8VeKhM1eLNj03edmjc9eg6lEWxmAFybAcVVVOPl2kWv8AxD7P+ke957eaqppXym8h04MHsjz+0fP4JwIO9zmcS532jv6ch0C7aU0XLg1AQWFNC6RwY0Xc42A5lbTCfo+Ojp32+63U+rv7LPdiBaUzu2bo3zO5+C9DgxYHiszPJYhPoKBkLBHGLNHrqdzdSVGhqg5SVzlsIRdIoFQkui6BUJLpLoOroXN0IPlB0DZPENj8+Gy6goGtNwLlS8LjjD2NkIaza52vbS9uC2T8RgpmAtfE4uafGSLNB5N3DhrseVwukQyydBj7qV+YMa9p3BHHXjw3XWL9u3y/w4WsNrA3uB5N/TqVFqMSZPK9zB4LjW1g48Tl4KRRYS+Qju2XJ2sBr5c/RMhvDIXvyMJu925PM6rXQdlGNbmmMgGt7DXbS1mkC501Ky+JYVNDYPaWO3abjcE8QeYPwUKbGastyd463kPzsrAt8RibHIWscSNwDbMBc2zW04JlsqqqGBzcznkl7tyTc+pVzhFfT2cJWPeb2zNd7NuGW3Pjf0QKyZPMnUbGKunjy93KXF1rsLdW338WnTgmxIqLJlQn21aqDPYXOgXUcZf7V2s5bF3nyHREWD8Sc7wx+rzqB+Ee8fkiGEN11LjuTq4+ZXLBYWGgSuksqHgUzLWgaDU/JRZqgnTYJguQSnVBJ1XUQL3Bo3JsFCdKtH2Xov5zuOjf1KkjU4fTiONrBwHxPEqY2QqvbKpVNckLm00mCOJK0V1U4RT5Wq0upKlui65ui6g6ukSIugVF0l0l0HV0Lm6EHzLjGFd07JnD2m9nC4va3A+YVM7CwTunRWyzy97JoACGtGwvyWnwXs0ZWiRwIYb2OuXQE+JwHRdMa6Ms9TwhgsP+q1eH9taaOI3EkcuXKSLOB1HhtYi2i6xzBaaOMmNzszAXOeT4LAbWPG/6brIup2u1tumxul4p2oNQ8MYHZS7M97vadZdUtM6R4Y0Xcbn0AuSTwAAJJO1lFihDdgmqirfE9r2X05EhwIN7gjb/AGQXr8FeAHNLXgtLxY2ORt7uyPs7LodbWI2VBUYYHOLgbEruv7VVEoLTfxWzOOXM62wLgAXAcAbjQJyjYWsAOp4+ZN1ZEelwoNcHHUjX1Vi6S3mdhxPkmy/gNXHYfvYKXTU2XxHV3Pl0CBaal2c/fgODf7nqpwcmQU3JUcAtIkPnt5qOZeaYzpt0qB9z1HlmTb5k1EC9wa3VxUFlhNIZpA33Rq49OXqtzEAAANANAFU4VRiJgaN+J5lO1mPQQaSPGb7DfE8/6Rt62SImqcQbLyBhK0+D4ZsSsHRdsw0g/V3AcO8liicRzyG5C1mG/SHCADLFJEw6d4C2WK/V0Z0+C6TYrxsz9SnO7bRR2CcUahxCOZmeJ7ZGc2kEevI9CpC806buoQi6FAl0XQhAXSXSFJdB1dKuMyEHy7lUil7R1NOMsTrs3AOoFzfQcNVrsbfTxtLgT3YHiLjdp02aCASf2FhoZs7Q4CwN7DpddNmdzNfXVFUf815y3uQNB68z8VJvaw+HolATVXT5m2vYjUHkVFWbGxd0dZDObWADRG3UaEnV2l+XDfdV8dQHOc0a5bX5aqA+jlIsZHEcr/7qXRUgjbbid1ZRIDByCQuN8o1d+XU9EEkmw3+Q6lS4IQ0czxPElIC08Ab1cdz+9h0T11xdR5Zr6cFpDslRwGyaL0y56afKgfdKmHzKPJOok1Vb96oqZnLiGjUnYKzpsUgpRa5lqDplj8R/DfYfmsjJV75nGx9xh+Tn7fC6WGdx8LQGNO4bufxO3Pxsu9qzxszOGjre0k0nhc/uGf04/FKejn7N+I8kzRPI/htyX3dfNKfOQ7f6bKJRUCuYIbL6luzTTDyXLrqGK3mptLVPjN2OLTsbcRyI2I6FMBdLtPJ5/NcUGNZH52l0Ev8AUh0B/HDexHlbyW3wn6RpWt/z2NniG80HtNHOSI2t/wC31XmF13FMWkOaS1w2IJBHkQvPcsU17w603Jp2e/YR2hgqW5oZGv5t2ePxMOoVjdfP8WLAuDpGkPG0sR7uUHmbeF3wB6rYYL27qWWBLa2MbgeCpaOrfe9M3mvnXOxzT3evX/HqpvxO70+6LqiwTtlTVXhZJlk/pv8AA+/IA6O9CVd3XjqpmmcTGHeJidikrkouhZUXQkQg+UpaN8jryyOd5klTLBjeTRYforPDsAnn1iie8DiB4f8AmOij4rhEsJ7uaNzCRs4WuOY5roymUFRFHE5xDXyOFiJG+FgOa743h29iN/mqT6+10oYzUAG54X6KGcGH2jZTKSjbGNN0EhLrsNz+7nolA+J2/fJPxst5ncpEBYYso68TzXZckJUaWa/ktI6lmv5KO6RcPkUeWZA5JKos1SBxUOpxEA2GrlVzTOcdfhy9FnK4TKjFODdeqZkjN/G4g8gLkeeoCYjjN9N1oIYI5Dnex4cbXyvAaTzs5pt816bXZ6qtZZqqiEKlwUyOY2Mh7nnKG2IeD94HS3W6v4MGijOV0pLhockeZoI3GYubf0CepaoRyRyRRtZ3e3vF3PO4+1y4KaJIHHMYpGk6lrZG5deRcwkD4r6dFE0/j0eWu5lIp+zhMkDWuDo6g2ZIAftZXBzTqCOXzXeJYO6HW4fESQ2Rvskt0LSPdcLbFP02P5ZoH5AIqe+SIE8bkkvNyXE6k9EzQ4s6NztA+KT+JG72Xj9HC+jhqFr+TPXWcejjPCdrsKZDM6KSQ+EMILY818zQ4ixeLWuu8RwiOHKHTOJfG2VtotLPBLQTn0Oij41iXfzumy5c2Xw3vbK0N3sL7LrEMUbM6IuaQ2OOOIgO1cGbkG3hv62Ujj0z67H26nqTAC+Nrs7WyS5u5jO8mTezr2bc3AvuQouH4Y6V7mAhuRrnvc64DGs9okAX9N1KrO0kj5MzcrGiwjaGxuyNb7LQ4tvp+a7f2iPeNmDB3pYWTX1ZMCLEuYALEjex31Uzcx+f11/a/aitpYSconIPBz4iGepDiQPRc0tNGXAOlLH5rXazM0a2Dg/ONOOy7E9PfN3Uv4O9bl8s3d5rfPqolXPne54a1gJuGtFmt6BbjM8/0mi7xSRsb3wzEzyMdlJLO7kFuLZg4l3MZmn0Vtgfa+oisIZhUM/oT+GUdGPv4vQn8Ky+M4l38ply5SWsDtb3c1oaXbDew0UBc/pRVTirrrya48To9pwj6QKeZ3dyXp5tiyXQX5B+3xsVprrw3As05MU3jp2scXSO3gsCWubIdhewy3sb7LX/AEU43I8S0zyXRxta5hPugnKWX5cQOFivnX+zRTEzT4PVbuzOInxehJVxdKvC9DKwVEOSMwyxtpstrh7WsY0C4O+pOu/EDrfzX6Se2EE8sFLTESNiLs0m4JItlaTvtcnmsI/CuAcbKTR4eGa7ldpnLKXZdMZx+HU8v911HHxPsj4k8h1ToHH4DgByCzgKxtteP70HRKSkJUSoqL6cFpHU09/JRpJU3JMoj5idlFOTVCabGXFO09GSVf4XgjnkWCm4oH9mjKLs0f8AI+fJR4sOIf3NS1zDweB4m8iR77fL0XsWCdlgLEhX9b2ShqI+7lZe3suGj2nm13Dy2K62pppn7knONHh0nZp0OVxs6N3sSN1Y7yPA9Dqn44bLY4l2dqMOJNhNRv0NxeN3ISN9x3Jw9DwUJ2CMmaZKW5I1dA43lZzLD/Mb5ar7FFdOM+HP55PFXnPmo2Rp5rUoalXbLgsuzcQdVwNOoMjdPLX9EnaF4+tz2AA7x4AGg0NtvRQ6SqdFI2Rhs9hDgeo5q0qsYglcZJKY947VxjlLGuPE5S02v5rjMTFfFjMYbjHDhKoGD/C6l1hfvYwDYX9zYownEYm04ja9tPUZiXSuj7wPbwAdYlltOHDqoFdjuaEU8cbYoM2YtBLnOdze87/DgOS6p8dHdNgmibNGy+Q5ix7L7hrxw6ELnNFUxOY3nPXg1mI9lxCJpA5pdTVrSD4MzRKPvMu1rwRyWUeCCQQQQbEHcEaEFW1NjMMLhJFTnvG6tMkpeGnmGhrb+pVVUTl73PcbucS4nmSblbtxMTOmI65aJVMS5ui65T9FQvmeI42lzjwHAcydgOpXaZiNZYM3VtT4Q1jRLUkxsOrIx/Gl8gfYb94+ica+KlNo8tRVbZrZoo3co2/zH34nTktX2c+j18rvrNcXEu8XdE+N3/mn3R90fLZea5eimMzpH7n8OtNEzOI1U2FYPUYjZkbRBRMPC+QH85ZOp26L03AsAipIu6iG+rnHVzzzcf0GgU+KINaGtAa1osAAAABwAGwXS+VdvzXpGkcnsotxTrvJbpEl0Lzur5mT8NOSMx0YN3foOZ6JcDmaHkvALQ0nXhZP1dYZXXOjB7Lf1PVdcMm7312A9kch+pPErq6QKHW1dtB6qoWpqeAVfLUJmWo4BEUBOpWcqQXd5KfSUBPBTMMwhzyAAvQMA7H2sXBIgUGB9ly6xI0W/wAK7PtYBorWiw0NFgFZQ0qojwUtlNip08yJOWWZqU26EEFpALSLEEAgg8COIXn/AGm+jgsP1ihuHA5u6BsQecTv/qfTkvRLpFq3dqtzmGaqIqjV4i+qjqSWVH+TUjTvrWa4jS07OB+8PVVeIYbJA7JI219WkatcPtNcNCF7B2o7Fw1gLv4c/CQDfkJB7w+Y+S83qmzULvqtVH3lOdQ0nwn78Enun9kBfUs3oq7vt8dezx3Lc07+/wAs6i6tqzAwWGemcZYB7Q/mxdJGDh94aKpC9dNUVbOMxMBKkRdaQIXcEDnuDGAuedAALkq6+qw0msuWap4Qg3ijP/FcPaP3R6rFVcRp4tRTlGoMEzM76Z3c0/2yLuefsxM3ceuyn0ne1R+qUURZD7+vicPtzycvu7cgVPwTspUYi8VFQ4sg4G1i5v2YWbNb12816dhmFRU8YihYGMHLcnm47uPUrw3u0RT5zy8I+Zd7dqZ8oU3ZbsPFRgPNpKjjIRo3pGOHnuemy0iLpLr5lddVc5qnL2RTFMYgt0l0l0XWVKhIhB80U8eluHHqR+gUkLhh0CaqqoMF+PALswSsrMosN1TPlLjounXeblT8PwtzyGtF1mVRaal+K1uAdk3ykEjRaHs12CtZ0g9F6BQYUGABoVwKjBuzLIgNNVoqej6KVDSgKQ1llJqMG44LJ4NQkWJnKlSFCS6ilQgIQCi4jhsc8ZilYHsPA8DzB3B6hSUisTMawbvKcf7GT0D/AKzTOc6Ia3HtsHKRuzm9bW5gKpyw1m2Wnqjw2hlPT+m4/Ar2xY7tD9G0M7jJEe4kOpAF4yeeTTL6fBe+12qJ7+k8/l5q7OO77PLqvDpInZZGOa4cwfkdj6KVh+AySAvd/lQj2pZLtaB0v7R6BatvYvE4hljnaWDa0rgPg9unoum/RxWTuBqahth958rh5A2aPivVPaKcd6OvJwi1OdpZ0Yjl/wDDULH5n+Ey2vPL0bb2G9B6rZdlPo3bHaaqs+TcRbsb+P7bum3mtF2f7LQUbbRtu86OkdYvd0vwHQfNXF14rvac/bRpHPxl6aLXjUVJdJdF14nct0l0hKQlAt0XSJLoOroXN0IPm9irsU9seSELrLLmFbvsR7SRCQr1Ok2VpBshCSJLUIQuSgoSIQCRCEHQQhCDnihCECBCEIBKhCBFyUIQBQhCAXKEIEQkQgEIQg//2Q=="/>
          <p:cNvSpPr>
            <a:spLocks noChangeAspect="1" noChangeArrowheads="1"/>
          </p:cNvSpPr>
          <p:nvPr/>
        </p:nvSpPr>
        <p:spPr bwMode="auto">
          <a:xfrm>
            <a:off x="63500" y="-658813"/>
            <a:ext cx="1362075" cy="1362076"/>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052" name="AutoShape 4" descr="data:image/jpeg;base64,/9j/4AAQSkZJRgABAQAAAQABAAD/2wCEAAkGBhQSEBQQExQUFBAUFxQUFRUXFxUWFBUVFBQVFBUUFBQXHCYeFxkjGRQUHy8gIycpLCwtFR4xNTAqNSYrLCkBCQoKDgwOGg8PGS0cHBwsKSkpKSksLSksKSkpMCwpLC0sKSkpKSopKSkpKTQpKSwqLC0sLCkpLCksKS01LCkpLP/AABEIAOEA4QMBIgACEQEDEQH/xAAcAAABBQEBAQAAAAAAAAAAAAAAAQMEBQYCBwj/xABFEAABAwIEAwUECAQEAwkAAAABAAIDBBEFEiExQVFhBhMicYEyQpGhBxRSYnKxwfAzQ1PRFSOC4WOS8RYXJHODorLC0v/EABkBAQEBAQEBAAAAAAAAAAAAAAABAgMEBf/EACsRAQABAwIDBwQDAAAAAAAAAAABAgMRITESUfAEMkFhgZHREyJxoSOx8f/aAAwDAQACEQMRAD8A9xQhCAQhCAQhCAQhCAQhCAQhCAQhCAQhCAQhCAQhCAQhCAQhCAQhCAQhCAQhCAQhCAQhCAQhCAQhCAQhCAQhCAQhCAQhCAQhCAQhCAQhCAQhCAQhCAQhCAQhCBMw5pO8HMfFZAYmU43Eit8KZavvBzCXMs0zEU82vThMtAhUrMQPNPsxIqcMmVmhQmYkOKkMqWnYqYlTqEIUAhCEAhCEAhCEAhCEAhCEAhCEAhCEAhCEAhCEAhCEHlH+Kjmj/HWjivNpsdPNQ5cadzXbLL1F3alo4qNL23a3iF5a+ucdyUNJP+6ZR6PJ9IgGxTf/AHivOwPwWAbM1u5v5Lr/ABTkLKj0FvbqYp0duJRu6y82OJOPFd08xc4C9rm1zwTRH0R2ExiWohc548IIDTz5j8lqF572Uxk01OyJuV0beJ0JJ1JutRSdqY36FrgeniHxXOqmctRK6Qmo6lrtnAp1YaCEIQCEIQCEIQCEIQCEIQCEIQCEIQCEIQCEIQfHRmSB6jGVc51tE36zbZcuqCdyomZKCqiR3i6a5NxRk+SmRMtsqFji5qVAADoNVNwrs/LOfC2zftHQLd4J2Sihs53jk5nYeQWkSuxMLjDmlbx8Obl5LVsl5KoqK5sUbpHaNaCT6clUYTidRV3kDm08FyG2AfI62++gQbRs6kw4k4bOP5rOxYfGPalneeslvk0BSmUsPB0o/wDUf+pUGlixw8QD8lMjxdh3uP30WTFKPdmkHnlcPmEjxM3VpjlHLWN36hThgy28c7XbEFOLAU/aBufu35o5eDH6E/hOzvRXEOKPbs4+uv5rM0LxNOhUkOPn3gD5aKbFjEZ3u3zH9lOGVynIXEc7XbEHyK7WVCEIQCEIQCEIQCEIQCEIQfFN0qbuSpMNLz+C2jljSdlKip+eqcjj4BXWG4Hm8T9By4n+yqINFh75DlY0k/Iea2WDdkmMs6XxO5e6P7p6iDWDK0AD97qwjqFpFnC4AWAsOQ2T7ZFWMmT7ZUEyeMPYWOF2uBBHQqh7qelcQxneU5Nw1vts018PEK4bKnBKqKqDtGxxtezvsu8J+BU5mKDmnpYWP9prXeYB/NRnYFAf5YHkXN/IoiUzFOqd/wAaDRcuAHU2VcOzdP8AZd/zyf8A6T0fZ+mGvdNJ+9d3/wArqiDjmMNq2iCEGWTMCHNBystxz8OS1OH5mxMa83eGgOPMgaqLFlaLNAaOQAA+ATomUE8SLoTKpqMRbGLucAPmegHFVVR2ge7Rgyj7R9r0bsPVBqJcQawXc4N9fyUY9uHtNo7u6u9n4HVZMuJNySTzJuV3GVcI9cwHETPTslcAHG97bXBI0Vgs/wBiXXpG9HPHzv8AqtAuE7ukBCEKKEIQgEIQgEIQg+NoKa2gFz81LionE2ykeYI/NaLAayCNjcxa1+7swOpvz5J3G+17XtETT3nBoAyxsudwOf7uurKDRUbWa7u5qwZKo9PC55s0X/IeZVt/2amDS4hosL2ccpI+6HAXUDDJ1IjqFV57aJxsqouY6pSmVKomTp9lQqi+ZUJ5s6omVSkx1SC5bMnBKqplSn21CosRKu+8VeKhM1eLNj03edmjc9eg6lEWxmAFybAcVVVOPl2kWv8AxD7P+ke957eaqppXym8h04MHsjz+0fP4JwIO9zmcS532jv6ch0C7aU0XLg1AQWFNC6RwY0Xc42A5lbTCfo+Ojp32+63U+rv7LPdiBaUzu2bo3zO5+C9DgxYHiszPJYhPoKBkLBHGLNHrqdzdSVGhqg5SVzlsIRdIoFQkui6BUJLpLoOroXN0IPlB0DZPENj8+Gy6goGtNwLlS8LjjD2NkIaza52vbS9uC2T8RgpmAtfE4uafGSLNB5N3DhrseVwukQyydBj7qV+YMa9p3BHHXjw3XWL9u3y/w4WsNrA3uB5N/TqVFqMSZPK9zB4LjW1g48Tl4KRRYS+Qju2XJ2sBr5c/RMhvDIXvyMJu925PM6rXQdlGNbmmMgGt7DXbS1mkC501Ky+JYVNDYPaWO3abjcE8QeYPwUKbGastyd463kPzsrAt8RibHIWscSNwDbMBc2zW04JlsqqqGBzcznkl7tyTc+pVzhFfT2cJWPeb2zNd7NuGW3Pjf0QKyZPMnUbGKunjy93KXF1rsLdW338WnTgmxIqLJlQn21aqDPYXOgXUcZf7V2s5bF3nyHREWD8Sc7wx+rzqB+Ee8fkiGEN11LjuTq4+ZXLBYWGgSuksqHgUzLWgaDU/JRZqgnTYJguQSnVBJ1XUQL3Bo3JsFCdKtH2Xov5zuOjf1KkjU4fTiONrBwHxPEqY2QqvbKpVNckLm00mCOJK0V1U4RT5Wq0upKlui65ui6g6ukSIugVF0l0l0HV0Lm6EHzLjGFd07JnD2m9nC4va3A+YVM7CwTunRWyzy97JoACGtGwvyWnwXs0ZWiRwIYb2OuXQE+JwHRdMa6Ms9TwhgsP+q1eH9taaOI3EkcuXKSLOB1HhtYi2i6xzBaaOMmNzszAXOeT4LAbWPG/6brIup2u1tumxul4p2oNQ8MYHZS7M97vadZdUtM6R4Y0Xcbn0AuSTwAAJJO1lFihDdgmqirfE9r2X05EhwIN7gjb/AGQXr8FeAHNLXgtLxY2ORt7uyPs7LodbWI2VBUYYHOLgbEruv7VVEoLTfxWzOOXM62wLgAXAcAbjQJyjYWsAOp4+ZN1ZEelwoNcHHUjX1Vi6S3mdhxPkmy/gNXHYfvYKXTU2XxHV3Pl0CBaal2c/fgODf7nqpwcmQU3JUcAtIkPnt5qOZeaYzpt0qB9z1HlmTb5k1EC9wa3VxUFlhNIZpA33Rq49OXqtzEAAANANAFU4VRiJgaN+J5lO1mPQQaSPGb7DfE8/6Rt62SImqcQbLyBhK0+D4ZsSsHRdsw0g/V3AcO8liicRzyG5C1mG/SHCADLFJEw6d4C2WK/V0Z0+C6TYrxsz9SnO7bRR2CcUahxCOZmeJ7ZGc2kEevI9CpC806buoQi6FAl0XQhAXSXSFJdB1dKuMyEHy7lUil7R1NOMsTrs3AOoFzfQcNVrsbfTxtLgT3YHiLjdp02aCASf2FhoZs7Q4CwN7DpddNmdzNfXVFUf815y3uQNB68z8VJvaw+HolATVXT5m2vYjUHkVFWbGxd0dZDObWADRG3UaEnV2l+XDfdV8dQHOc0a5bX5aqA+jlIsZHEcr/7qXRUgjbbid1ZRIDByCQuN8o1d+XU9EEkmw3+Q6lS4IQ0czxPElIC08Ab1cdz+9h0T11xdR5Zr6cFpDslRwGyaL0y56afKgfdKmHzKPJOok1Vb96oqZnLiGjUnYKzpsUgpRa5lqDplj8R/DfYfmsjJV75nGx9xh+Tn7fC6WGdx8LQGNO4bufxO3Pxsu9qzxszOGjre0k0nhc/uGf04/FKejn7N+I8kzRPI/htyX3dfNKfOQ7f6bKJRUCuYIbL6luzTTDyXLrqGK3mptLVPjN2OLTsbcRyI2I6FMBdLtPJ5/NcUGNZH52l0Ev8AUh0B/HDexHlbyW3wn6RpWt/z2NniG80HtNHOSI2t/wC31XmF13FMWkOaS1w2IJBHkQvPcsU17w603Jp2e/YR2hgqW5oZGv5t2ePxMOoVjdfP8WLAuDpGkPG0sR7uUHmbeF3wB6rYYL27qWWBLa2MbgeCpaOrfe9M3mvnXOxzT3evX/HqpvxO70+6LqiwTtlTVXhZJlk/pv8AA+/IA6O9CVd3XjqpmmcTGHeJidikrkouhZUXQkQg+UpaN8jryyOd5klTLBjeTRYforPDsAnn1iie8DiB4f8AmOij4rhEsJ7uaNzCRs4WuOY5roymUFRFHE5xDXyOFiJG+FgOa743h29iN/mqT6+10oYzUAG54X6KGcGH2jZTKSjbGNN0EhLrsNz+7nolA+J2/fJPxst5ncpEBYYso68TzXZckJUaWa/ktI6lmv5KO6RcPkUeWZA5JKos1SBxUOpxEA2GrlVzTOcdfhy9FnK4TKjFODdeqZkjN/G4g8gLkeeoCYjjN9N1oIYI5Dnex4cbXyvAaTzs5pt816bXZ6qtZZqqiEKlwUyOY2Mh7nnKG2IeD94HS3W6v4MGijOV0pLhockeZoI3GYubf0CepaoRyRyRRtZ3e3vF3PO4+1y4KaJIHHMYpGk6lrZG5deRcwkD4r6dFE0/j0eWu5lIp+zhMkDWuDo6g2ZIAftZXBzTqCOXzXeJYO6HW4fESQ2Rvskt0LSPdcLbFP02P5ZoH5AIqe+SIE8bkkvNyXE6k9EzQ4s6NztA+KT+JG72Xj9HC+jhqFr+TPXWcejjPCdrsKZDM6KSQ+EMILY818zQ4ixeLWuu8RwiOHKHTOJfG2VtotLPBLQTn0Oij41iXfzumy5c2Xw3vbK0N3sL7LrEMUbM6IuaQ2OOOIgO1cGbkG3hv62Ujj0z67H26nqTAC+Nrs7WyS5u5jO8mTezr2bc3AvuQouH4Y6V7mAhuRrnvc64DGs9okAX9N1KrO0kj5MzcrGiwjaGxuyNb7LQ4tvp+a7f2iPeNmDB3pYWTX1ZMCLEuYALEjex31Uzcx+f11/a/aitpYSconIPBz4iGepDiQPRc0tNGXAOlLH5rXazM0a2Dg/ONOOy7E9PfN3Uv4O9bl8s3d5rfPqolXPne54a1gJuGtFmt6BbjM8/0mi7xSRsb3wzEzyMdlJLO7kFuLZg4l3MZmn0Vtgfa+oisIZhUM/oT+GUdGPv4vQn8Ky+M4l38ply5SWsDtb3c1oaXbDew0UBc/pRVTirrrya48To9pwj6QKeZ3dyXp5tiyXQX5B+3xsVprrw3As05MU3jp2scXSO3gsCWubIdhewy3sb7LX/AEU43I8S0zyXRxta5hPugnKWX5cQOFivnX+zRTEzT4PVbuzOInxehJVxdKvC9DKwVEOSMwyxtpstrh7WsY0C4O+pOu/EDrfzX6Se2EE8sFLTESNiLs0m4JItlaTvtcnmsI/CuAcbKTR4eGa7ldpnLKXZdMZx+HU8v911HHxPsj4k8h1ToHH4DgByCzgKxtteP70HRKSkJUSoqL6cFpHU09/JRpJU3JMoj5idlFOTVCabGXFO09GSVf4XgjnkWCm4oH9mjKLs0f8AI+fJR4sOIf3NS1zDweB4m8iR77fL0XsWCdlgLEhX9b2ShqI+7lZe3suGj2nm13Dy2K62pppn7knONHh0nZp0OVxs6N3sSN1Y7yPA9Dqn44bLY4l2dqMOJNhNRv0NxeN3ISN9x3Jw9DwUJ2CMmaZKW5I1dA43lZzLD/Mb5ar7FFdOM+HP55PFXnPmo2Rp5rUoalXbLgsuzcQdVwNOoMjdPLX9EnaF4+tz2AA7x4AGg0NtvRQ6SqdFI2Rhs9hDgeo5q0qsYglcZJKY947VxjlLGuPE5S02v5rjMTFfFjMYbjHDhKoGD/C6l1hfvYwDYX9zYownEYm04ja9tPUZiXSuj7wPbwAdYlltOHDqoFdjuaEU8cbYoM2YtBLnOdze87/DgOS6p8dHdNgmibNGy+Q5ix7L7hrxw6ELnNFUxOY3nPXg1mI9lxCJpA5pdTVrSD4MzRKPvMu1rwRyWUeCCQQQQbEHcEaEFW1NjMMLhJFTnvG6tMkpeGnmGhrb+pVVUTl73PcbucS4nmSblbtxMTOmI65aJVMS5ui65T9FQvmeI42lzjwHAcydgOpXaZiNZYM3VtT4Q1jRLUkxsOrIx/Gl8gfYb94+ica+KlNo8tRVbZrZoo3co2/zH34nTktX2c+j18rvrNcXEu8XdE+N3/mn3R90fLZea5eimMzpH7n8OtNEzOI1U2FYPUYjZkbRBRMPC+QH85ZOp26L03AsAipIu6iG+rnHVzzzcf0GgU+KINaGtAa1osAAAABwAGwXS+VdvzXpGkcnsotxTrvJbpEl0Lzur5mT8NOSMx0YN3foOZ6JcDmaHkvALQ0nXhZP1dYZXXOjB7Lf1PVdcMm7312A9kch+pPErq6QKHW1dtB6qoWpqeAVfLUJmWo4BEUBOpWcqQXd5KfSUBPBTMMwhzyAAvQMA7H2sXBIgUGB9ly6xI0W/wAK7PtYBorWiw0NFgFZQ0qojwUtlNip08yJOWWZqU26EEFpALSLEEAgg8COIXn/AGm+jgsP1ihuHA5u6BsQecTv/qfTkvRLpFq3dqtzmGaqIqjV4i+qjqSWVH+TUjTvrWa4jS07OB+8PVVeIYbJA7JI219WkatcPtNcNCF7B2o7Fw1gLv4c/CQDfkJB7w+Y+S83qmzULvqtVH3lOdQ0nwn78Enun9kBfUs3oq7vt8dezx3Lc07+/wAs6i6tqzAwWGemcZYB7Q/mxdJGDh94aKpC9dNUVbOMxMBKkRdaQIXcEDnuDGAuedAALkq6+qw0msuWap4Qg3ijP/FcPaP3R6rFVcRp4tRTlGoMEzM76Z3c0/2yLuefsxM3ceuyn0ne1R+qUURZD7+vicPtzycvu7cgVPwTspUYi8VFQ4sg4G1i5v2YWbNb12816dhmFRU8YihYGMHLcnm47uPUrw3u0RT5zy8I+Zd7dqZ8oU3ZbsPFRgPNpKjjIRo3pGOHnuemy0iLpLr5lddVc5qnL2RTFMYgt0l0l0XWVKhIhB80U8eluHHqR+gUkLhh0CaqqoMF+PALswSsrMosN1TPlLjounXeblT8PwtzyGtF1mVRaal+K1uAdk3ykEjRaHs12CtZ0g9F6BQYUGABoVwKjBuzLIgNNVoqej6KVDSgKQ1llJqMG44LJ4NQkWJnKlSFCS6ilQgIQCi4jhsc8ZilYHsPA8DzB3B6hSUisTMawbvKcf7GT0D/AKzTOc6Ia3HtsHKRuzm9bW5gKpyw1m2Wnqjw2hlPT+m4/Ar2xY7tD9G0M7jJEe4kOpAF4yeeTTL6fBe+12qJ7+k8/l5q7OO77PLqvDpInZZGOa4cwfkdj6KVh+AySAvd/lQj2pZLtaB0v7R6BatvYvE4hljnaWDa0rgPg9unoum/RxWTuBqahth958rh5A2aPivVPaKcd6OvJwi1OdpZ0Yjl/wDDULH5n+Ey2vPL0bb2G9B6rZdlPo3bHaaqs+TcRbsb+P7bum3mtF2f7LQUbbRtu86OkdYvd0vwHQfNXF14rvac/bRpHPxl6aLXjUVJdJdF14nct0l0hKQlAt0XSJLoOroXN0IPm9irsU9seSELrLLmFbvsR7SRCQr1Ok2VpBshCSJLUIQuSgoSIQCRCEHQQhCDnihCECBCEIBKhCBFyUIQBQhCAXKEIEQkQgEIQg//2Q=="/>
          <p:cNvSpPr>
            <a:spLocks noChangeAspect="1" noChangeArrowheads="1"/>
          </p:cNvSpPr>
          <p:nvPr/>
        </p:nvSpPr>
        <p:spPr bwMode="auto">
          <a:xfrm>
            <a:off x="63500" y="-658813"/>
            <a:ext cx="1362075" cy="1362076"/>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1" name="TextBox 10"/>
          <p:cNvSpPr txBox="1"/>
          <p:nvPr/>
        </p:nvSpPr>
        <p:spPr>
          <a:xfrm>
            <a:off x="1259632" y="3861048"/>
            <a:ext cx="6768752" cy="2923877"/>
          </a:xfrm>
          <a:prstGeom prst="rect">
            <a:avLst/>
          </a:prstGeom>
          <a:noFill/>
        </p:spPr>
        <p:txBody>
          <a:bodyPr wrap="square" rtlCol="0">
            <a:spAutoFit/>
          </a:bodyPr>
          <a:lstStyle/>
          <a:p>
            <a:r>
              <a:rPr lang="en-GB" sz="2200" b="1" dirty="0" smtClean="0"/>
              <a:t>Website:</a:t>
            </a:r>
          </a:p>
          <a:p>
            <a:r>
              <a:rPr lang="en-GB" sz="2400" dirty="0" smtClean="0">
                <a:hlinkClick r:id="rId3"/>
              </a:rPr>
              <a:t>www.qaa.ac.uk/qualitycode</a:t>
            </a:r>
            <a:endParaRPr lang="en-GB" sz="2400" dirty="0" smtClean="0"/>
          </a:p>
          <a:p>
            <a:endParaRPr lang="en-GB" sz="2200" dirty="0" smtClean="0"/>
          </a:p>
          <a:p>
            <a:r>
              <a:rPr lang="en-GB" sz="2200" b="1" dirty="0" smtClean="0"/>
              <a:t>Email: </a:t>
            </a:r>
          </a:p>
          <a:p>
            <a:r>
              <a:rPr lang="en-GB" sz="2200" dirty="0" smtClean="0">
                <a:hlinkClick r:id="rId4"/>
              </a:rPr>
              <a:t>qualitycode@qaa.ac.uk</a:t>
            </a:r>
            <a:r>
              <a:rPr lang="en-GB" sz="2200" dirty="0" smtClean="0"/>
              <a:t> </a:t>
            </a:r>
          </a:p>
          <a:p>
            <a:endParaRPr lang="en-GB" dirty="0" smtClean="0"/>
          </a:p>
          <a:p>
            <a:endParaRPr lang="en-GB" dirty="0" smtClean="0"/>
          </a:p>
          <a:p>
            <a:endParaRPr lang="en-GB" dirty="0" smtClean="0"/>
          </a:p>
          <a:p>
            <a:endParaRPr lang="en-GB" dirty="0"/>
          </a:p>
        </p:txBody>
      </p:sp>
      <p:sp>
        <p:nvSpPr>
          <p:cNvPr id="13" name="Title 1"/>
          <p:cNvSpPr>
            <a:spLocks noGrp="1"/>
          </p:cNvSpPr>
          <p:nvPr>
            <p:ph type="title"/>
          </p:nvPr>
        </p:nvSpPr>
        <p:spPr>
          <a:xfrm>
            <a:off x="179512" y="476672"/>
            <a:ext cx="8712968" cy="638944"/>
          </a:xfrm>
        </p:spPr>
        <p:txBody>
          <a:bodyPr/>
          <a:lstStyle/>
          <a:p>
            <a:pPr algn="ctr"/>
            <a:r>
              <a:rPr lang="en-GB" sz="4000" dirty="0" smtClean="0"/>
              <a:t>How can I find out more?</a:t>
            </a:r>
            <a:endParaRPr lang="en-GB" sz="4000" dirty="0"/>
          </a:p>
        </p:txBody>
      </p:sp>
      <p:sp>
        <p:nvSpPr>
          <p:cNvPr id="4098" name="AutoShape 2" descr="data:image/jpeg;base64,/9j/4AAQSkZJRgABAQAAAQABAAD/2wCEAAkGBhQSEBUSERQUFBUUFBQUFBYVFRQUFRAWFRUVFRUWGBcYGyYeFxkjGRYUIC8gIycpLCwsFR4xNTAqNSYrLCkBCQoKDgwOGg8PGiklHSQsLCwtLCwsLCwpLC0sLC0sLCwsKSwsKSksLCwsLCwsKSwpKSwsLCwsKSwpKSksLCwsLP/AABEIALcBEwMBIgACEQEDEQH/xAAcAAEAAQUBAQAAAAAAAAAAAAAABQIDBAYHAQj/xABEEAACAQICBgUKBAQEBgMAAAABAgADEQQhBQYSMUFRImFxgZEHEzJCUnKhscHRI0NiklOCotIUsuHwFzNzg8LxFiRj/8QAGgEBAAIDAQAAAAAAAAAAAAAAAAEDAgQFBv/EAC8RAAICAQMCAwcEAwEAAAAAAAABAgMRBCExEkEFUWETFCJxgaGxMkKR0RVDUiP/2gAMAwEAAhEDEQA/AO4xE8gHsoqVABckADeTkBMXSmlqeHTbqG3IcWPITkesuvlTF1DTQ7NIb7Hf1X49vhKrLVWtzb02knqHtx5nTX11wYJBrpcb7BiPEC0u0ta8I27EUu9wvztOMIZcmstTLyOt/ia/+mdwpaTpN6NWm3Y6n5GZN5wRl7JXRx1RPQd191mX5GZe8+aKpeE+U/sd4vPZxjDa5YtN1dz71n/zAyYwnlNxC+mtNx2FD4gkfCZrUxfJrz8LuXGGdPiaXg/KbRb/AJlOonWtnH0Pwk7gta8LVyWsl+THYPg1parIy4Zpz0t1f6osl4lIa+6eyw1z2IiAIiIAiIgCIiAIiIAiIgCIiAIiIAiIgCIiAIiIAkdpvTSYakaj9irxY8v9Zl4vErTRnc2VQSTyAnENdtbmr1C24DJB7K/fnKrbFBZNvS6d3zx2MLW/WupiKhBbM5ZblHBRMTAUAq248ZEaPXaYseB+Mm6bTltuTyz1UIRhHpiZSmVhpZVpcBk5My5eW3E9vKS0ZBaYwHljHVtlbyPTSvMTBszS2JkNKg8wKePU8bduUvJilO5h4iCCVwWmKtE/hVHT3WIHhu+E2LAeUjEJlUCVR1jZbxXL4TTQ092pnGyUeGU2aeuz9cUzq+j/ACjYd7CoGpHrG0viJsmFx9OqL03VxzUgzgwaXsNjGQ7SMVPNSQfhNiOqa5RzrfCa5foePud6icr0X5RMRTsKlqq/qyb9w+om5aK17w1awZvNNyfIHsbcZtQujI5N2guq3ayvQ2OJSrgi4zB3EcZ7eXGkexEQBERAEREAREQBERAEREAREQBERAOeeVbTbU0Sl6KHpM20vSbOy2vfLfOMY7F7RyN/jNk10x5bFVjc51H355bRA3zTncE5qncuyf6bTnWvqkek0kPZ1rBJYDFKosTnx5SXo1QdxBmqC36h2Nf/ADS/SqW3Pb3k+qn6SnpOgpPyNtRpcDTXqOlGH8Nv5yp/rX6zKXTHOnUHu7Lj+kyME9SJctMLSGP83bjeWRpql7Wz7wZfmJGaUxauw2WDADgQeMhpmcZLzJHStcGmLesRb5yIpoScvGVvVLKi8gfn9p1LyT6mKw/xlZbgG1FSMiRvqEcbHIddzwEzrr65YNbVahUwya1ofyU4yuofZFMHMGq2ySPdsW8QJe0h5JsdRG0i061vYa7+DAX7M53YCCJve7wwcD/IXZzsfMlWpUpNsVVek43hlK/0mXKekzxG17u/w/0n0XpLQ9HELsV6SVF5MoNuw7x3TQtN+Rai92wlRqJ9lumnj6Q+Monpn2N+nxSL2msHOqWkUbjY8jlMoNLenNRsbhbmrR20Hrp017bjNe+0g6OJ2dxK9RzH+/Ga0oOPJ1K74zWU8mxBpUrSJpaTPrC45iZtHFK24/eYl6aZO6K1jr4c/hVGA9k9JD/Kfpabvobyk03suIXzZ9tblO8b1+M5iGlQaWQtlDg1r9HVd+pb+a5O+4fFJUUMjBlO4qbg+Eu3nC9Gabq4dtqk5Q8QPRbtU5Gb9oLykU3suJHm29sXKHt4r8puw1EZbPY4Wo8Nsq3huvubtEoo1QwDKQwOYIIIPYRK5snLEREAREQBERAEREAREQBERAPmjWV71qnvv/mM1tjO86y+SKliGZ6NQ0mYklSNpLnM24j4zRNJeRjGp6ASqB7LgHwa00ZVSTO/Tq6mksmgSoGTeM1LxdIfi0Ky9fm2K+IkS+FZTY7+WYPgbSlprk3oWRfDLd56DBQjgZ5McFyZfo4ggi5NuOZnmJYMxyUj3R85ZvEgnJmaKUK4YAG3A5r3qbg9hE+nNXqezhaIKqh80l1QbKqSoJAHDMmfPWqGifP4mlS9t1B7L9I+F59KqLTc0ye7ZwvE5LMYo9iCZYxGMRPSax4DeT3TbOQX5Q9QKLkgDmTYSLraXY+gNnrbM/t4eMw2JY3Ylj1m9uzgO4ScEZJGtpgeoC3Wcl+58Jq2mdUMPiiWq01Vj61MCme02yb+a8mgJj6QfohBvqHYHUPXPcL+MNJ8kxlKLymcy0p5MKqdPDOKi7wD0Wtw35fETV8Vh6tF9ivTZGHBgQe3MZ9s79s2yG4bvpLGLwFOqmxVRKiew4uB1qd6HrWa09NF8HSp8SshtPf8nCqOkCN3SHx+/wA5nUNIK+42PIzdtMeSalUu2CqGk+/zVXMH3XGdu2/dNA01q/iMK2ziaLLyfg3YwyPxmlOmUeTs0a6u3h/Qk7z0NILDY113HbHI7/8AfZ4STw+PV+o8jKjfUkzYNCazVsMb0m6PFDmjd3A9YtOk6v670cTZW/CqeyxyY/pbj2b5x6eq0urulD5GnqdFXfu9n5o+gxPZynVzygVaNkrXq092Z/EQdTH0h1HxnSdGaXpYhNui4YceBU8mBzBm/XbGfB5zUaSyh/Fx5mbERLTUEREAREQBERAEREAWi0RAPLTGxWi6NT/mUqb++it8xMqIJTwa1jPJxo+p6WGQHmm0n+UiQmL8i2Cb0GrJ2MGHxX6zoE8mDhF9i2N9keJM5RivIMn5eJYdTUwfiG+kj6nkKrD0a9I9ocfQzstSqFF2IA5k2EjMRp9RlTG11nJfuZj7CD7Fq11y/caxqR5Nzgq3nqtRHYKQgQGwJFiST1X4cZt+I0si5A7R5LY+J3CQtfFvU9M5chkPDj33lKpLIwUVhGvZbO2XVIzK+knfjsjku/8Ad9gJjhf9ev7wFlYmZXgASsLPAJWogHoWRmCfztd6m9aY82nI59Ju838BLmnMb5qkdn03OwnUTvbuGfhLuisKKdFVGWV/Hd8LQDJi09tFoB4VvLnnbqUqqKqHIhgGNusHJvn2ymLwR6msac8kuExINTCt5h+S9KnfkVOa93hOcaf1PxeBN69Pbp7hUXpKe/eOw2nb0yNwbHmPrzmUMWrKUrKLMLG+aMDwN93fl1zXs08ZcG9Rr7K9m8o+esJjhzuORzK/cfGZ95f1/wBVxg8WfN5IwFSn7pNit+YII7LSFwekhuM5s49Lwz0+nuVsVJEoDMvRulalBw9JirDiOI5EbmHUZgq15WokLzL5RUlhnWdWNfqeItTrWp1TkPYqHqJ3HqPcTNsvPn0Cbjqtr+9G1PEXqU9wbe9P+9fj27puVajtM4Or8Mx8VP8AH9HUolnC4paiB6bBlYXBBuCJem6cNrHIiIgCIiAIiIAiJ5eAezy8wMdpylSyLXb2V6Td/LvkDi9Zaj5J+GOrNj37h3eMnBGTZsVj6dP02C8hxPYBmZD4rWQnKkthzbf3L95AC5Nzck7ycye0nMy8iycEF56zObuSx6+HYNw7pUsoVJdUQEVqJcEpAlYgkrWVATxRPb235dsAqUSsCYlTSNJfSqIO11+8jtKazUlpMKVQM5GyoW5sTle9rZb4ILFSr/icZYZpTJReRO+o3wt3TZC0gtVsHsIW/l797H5SaJgk9vPQZRPRAKrz2Uz2CMo9Bnt55MXSekkw9JqtQ2VRfrY8FHWZDeNzJLLwjSPK0AFof92w4Afh7uQvwnLFF3sOO7xmway60VsXfb2bKzNTFreaB3qCN4yG++7hIHR+MVWLMLsNy8B134zl3SU5No9VoqpUwUJGy4TDWUA5zLFOYej67Ou0wty7JnShHRPQonhSLzxmkkEpq/rNVwb3Q7SE3emTk3Mj2W6/GdY0JpyliqYqUjcbmU5Mh9lhwM4bUaZGh9PPhay1EaxBAYcKi3zUjjxtyl1Nzg8Pg52t0Mbl1R2l+TvcSlTcXlU6Z5YREQBERAIPSWtlKmxpr+JUXJlUjoHkx4dwM1/GacrVd7FV9lLqO9t58ZVrzqItYnE0Uu++oi5PUt69MjdUA4bmtzml4fV/bF/8TVKnduOXLPj4TIw+ZsoKrxA7SBPDpKku+og/mB+Ug01PQ761TwT7S4NSqf8AFq/0faSCWbWGgPzL9gY/SWW1woDdtnuA+ZmGmo9I/mVfFP7ZWNQqPGpW8U/tgFba7p6tM97W+Qll9eW4Ig7Sx+ol5dQKHt1v3J/ZK18n9D2637k/tgkj312rHcUHYg+t5jvrXXP5rDsCj5CTX/D2h7db9y/2z0eTyh/EreKf2wQa5U07UbfVqH+dvvLJx195J7Tf5zaD5OaP8Wr/AEfaU/8ADenwrVP2rIJNaXGTN0QvnKl7XC/PhJ1PJtS41qvgg+klNGap06Ftl3axv0rZ27IBM4LDhKaryGfaczLjuFBJIAG8nICWa2ICKWY2AzJmp4/SL4lwqg2v0UHHrPM/AS2upz+RXZYoL1JTH61AZUl2v1NkO4bz32kaMZiq/omoR+gbK+IsPjJXRuryJ0qlnbl6q/fvkxeWuyENoLPqypVznvJ49DUv/j+IOZHi63+c8OhsQmYVv5HF/gbzbrxeR7zLyRPu0fNmp0dO16RsxJt6tQG/jvmra+a1HEFaYGyibxe+0/E924d86ficMlQbLqGHXvHYd4nNdetTGp3rUukh381PX95q6yXtIfAsPudLwxRru/8AR7dvmaFVrZW68/tPcPgvOA8Lbm4g9Us7NjbjxmUmkNkWUDLiZxd1wew2fJJaP0mVPm61g25W3K/2MmVeaa9bauGzB3j6jkZm6P0yadlqnaTcr8V6m+8nkxz088GylpQzS35y4yzlBeYssPajSCxNa9TsIHxktWq2BMg8N0qqjmwv45yMBvCPqPAPtUqZ5oh8VBldfEKilnYKo3kkADvM0bRz6WajTp00oUUVFVajsCzqoADWG1vFjuEvr5PqlYhsdi6lX9FMbCjqu1z4BZ1ut9keQdEE/jmvpu/6+5n43yi4OmbbZbrVcvEkAyvRvlBwdY7IqhSdwfo3772+MzNH6o4SiPw6FO/tMvnHPaz3MuY/VfC1lK1cPRYe4oI7GFiO4wlZ5oN6fhKXzyvwSgM8nM8bqBjadRkwmKrLQB/DU1D0QcyN/Akiex1y8ifYVv8A2L+DptpqGtGrDbTYnDLdjnVpD83m6f8A6cx63bnNvi0tyaTWTmWExAdQwNwd3++eW6ZaGSmtGrZBbE4ZSWOdakv53N0H8W3D1hlvsZCYTELUUMhuDuPwI6iDlbeJmYmYDLqmWFl1TAL6mVqZZUy4rSCUXlMqvLIaVB4BdBlYlkPK0MEl+8EygGYukMV5ukz8QMu05D4wll4IbwskFrDpHbfzanooc/1N9bbvGSuhNGikm0fTYZ/pHs/eQehMLt1hfML0j123fEjwm2Fpt3voSrRq0rqbnIqJmNjNKU6Q6Zz4KM2Pdw75h6Y0t5obK+mR+0c5AYTBPWc27WY527eZ6pjVTldU9kZ2XYfTHklK2tR9SmB7xJPgLSyNaKnsp/V95IYfQNJRmC55k5eAmPpXDUERrKA+zcbO1cZ2BNty9ZylilTnCiVuN2MuRdwWsgdgrIQSQAQbjPttJA02xANOkoZTdWqNfzS87WzqHqXK4zYTX9WMCtXFIrgMvSZgcwQAd45XtOmKgAsMrbuQlWojGEsRLKHKccs4HrfqcUqOE9JCQR7Q3hh2jO00iohBsZ3bXvD7OIVh66C/WVJHytIDSnk6GMwi4jDC1cbQdNy1tknMcntbqPz1NVpU4K2HflHZ8P8AEnGXsbeOzOS3nqv4HeOBl3FYRqbFWBBU2IIsVI4EcDMe85WD0nUmjMwekTR5tT4je1Ps5iTSYtWF1IIOc1nbtulKsVzS9t5UcOtftJccmHV0fL8E3pLFWW3E/LjLWgKW3iEA55dsjGrl873vxm5eS/RXncdTyyDbR7E6XzAiEd0jC21KDl6H0Hh6Wyir7KgeAtLk8E9nVPIiIiAIiIAiIgCabrTq26M2Lwi7ROeIoL+dzqUxwrADMbnA5gGblELYho5xgsWtVA9M7StuPwIN8wQciDmDMtTLmterT0nbGYNC210sTh1/Ot+bS5VgN43OBzsZg6PxyVqa1KbbStuPwII3gg5EHdMzEzlMuBpYBlYaQSXRKhLQae7ckgu3l4GWVaVBpBJdYyI1jq2pKObfIH62kiXkNrG2SdrfSXULNiKrn8DKtWVydutR4An6iTT1LAltwzPYJD6ut+G3v/QTK0nU/Cf3beOUyt3tx6kV7VJmuYisalQtxY7vgBNnoKlCmASAB6ROVzxM1zRdFnrIq22iwttEhb787C86Do3V5aZD1D52oMwxFlQ/oXcvbmeuW6p4xEq06zmRGYTRtWvY50qftMPxHH6VPoDrbP8ATxlGtmFp4fC+bpqB5you0d7Psgm7Mc2OQ3zbbzn+u2lBUrCmputK4PW59LwsB4yjTxcrEXXtRgzI8n9C9Wo/soF/cb/+M3iaxqDRtQdvaqW7lA+5mzyNQ82MmhYgjSPKCfxKXuP8x9pL6kJ/9Qdbv87fSazrjjRUxRA3UwE7xct8Tbum7av4M0sNTQ7wtz2t0j85dZ8NMUVV/Fc2a/r15PKeOU1EsmIAya2VQD1X+84JpbQ1ShUalVQo6mxU7+0cxPqya9rdqXRx9PZcbNRQdioBmvUea9XhOXbV1brk7el1jq+GXH4PmQynak3rTqnXwVYpWU9TDNXHMHl/vKQ9GgSZqNY5O0rFJZXBXh8OWYFbAk9IHcescjO4eSTVp6Iq1a1NkbKmoYWPBmI5j0cxkZoWpWpVTF1AANlFttuRko+rchO/YPDCnTWmLkIqqCcyQotn15TYphl9TOXrbkl7OPfkvxETaOSIiIAiIgCIiAIiIAM0bWfVV6NRsZgVLbR2sThl/P51aQ3CsOW5+3ObzElPBDWTnOBxyVUD0ztK247sxkQQcwQbgg7jMkGZmsmq7I7YrBrd2N69AWAxP604LWA7nAsc7EReExy1EDobg35ggjIqQc1YHIg5giZeqMTLBnoloNKw0gkvqZVeWvOTwvBJd2pF6dW9MHk3zFvoJmVa6qpZiFUZksQAB1k7pXh9GVcUh2V2KZGT1AwL8RsU8ja9uk1uoGWVy6ZJlc49UWiJ0HXsWWxJJGyqgszHO4AH/qbGurNSpTY1TsEqdmmpvnbLbbtt0Vy6zNX0Tjmw2IDEEbJKuvG25h8PhOn0aoZQykEEAgjcQdxl2pTjPqXcp07Uo9LOTUKrUqgYZNTa9jwKnMH4idDwWtmHdQS4Q8VbIg/WWNPaorXbbQ7D8crq/aOB65ADUOve21Stz2m+WzM5SquScnhmEY2VPEVlElp7XRQpTDnaY73tYL7t956901rF6GdKCVnuNtiLHgLXBPbYzbtEalU6RD1T5xhmBayA9nHvk1pHRy1qZpvuPLepG4jrEwV0K2lDjuzN1TsTc+exrWpGlqa02pOyqQxYbRA2gQNxPEETM09ralNStFg9Q5ArmqdZO4nqkNW1CrA9B6bLwJup7xYzM0fqFmDWe49lL59rHO3YJlJUuXW39CIu3p6UvqReq2hDXq+ccHzaNck+u2/Z688z/rOiCUYfDqihUAVQLADICXJrW2ux5L66+hYEREqLSO05oKli6RpVl2hwPrIeangZzmn5FmFcWqr5m+ZsdsDls7r9d7Tq8TCUIy5Lq7p1rEWYei9F08PSWlRXZVfEniSeJPOZc9iZlTeeRERBAiIgCIiAIiIAiIgCIiAJqesmq7bbYnCD8Q51aNwFxIGW0L5LWA3NuO48CNsi0lPBDWTm+Gxauu0p4kEEWZWBsysDmrA5EHdMpGyk1rBqxtsa+HAFU284u5cSAMr8BUAyDdxytbVF0gosnSaptFBSVS1Usu9dgZgjK97AcTbOZGPHJIlpZo12quaeGTzrjJje1Kl/1KliAf0i7dQkhgNT6lbpYtjTQ/k026TdVSqvD9KfuM27CYNKSCnTVURRZVUAAdgEhk8kJovVFUYVMQ3n6gzW4tSpH9FPPP8AUxLdY3TYbRaJjky4NR1w1cLXr0hc/mKN7W9YdfORerWtBofh1LmkTkd5p35c16p0G01vTupqVSXpWRzmR6jnu9E9c267YuPRZwa1lTUuuHJP4fFLUUMjBlO4g3l2cyfC4nCNcB0/Uuat3jI98zaGvWIGTebftUg/0kfKHpW94PKIWoX7lg6DPJoja/1uCUx+77zFqay4uv0UJz4Ukz8Rc/GY+6z77GT1EO2ToYqAm1xcbxxF90rmp6o6HxFKo1SrkrrYhjd2N7gn47+c2yUzioywnkthJyWWsCIiYGYiIgCIiAIiIAiIgCIiAIiIAiIgCIiAIiIAiIgCWKeBpq7VFRA7gB3CqHcLkoZrXNuuIgF+IiAIiIAiIgHlpj1dG0m9KnTbtRT9IiTnAxkpXRNEbqVMdiL9pkrTAyAt2ZRENtkYSKoiJBIiIgCIiAIiIAiIgCIiAIiIAiIgH//Z"/>
          <p:cNvSpPr>
            <a:spLocks noChangeAspect="1" noChangeArrowheads="1"/>
          </p:cNvSpPr>
          <p:nvPr/>
        </p:nvSpPr>
        <p:spPr bwMode="auto">
          <a:xfrm>
            <a:off x="63500" y="-841375"/>
            <a:ext cx="2619375" cy="1743075"/>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4"/>
          <p:cNvPicPr>
            <a:picLocks noChangeAspect="1" noChangeArrowheads="1"/>
          </p:cNvPicPr>
          <p:nvPr/>
        </p:nvPicPr>
        <p:blipFill>
          <a:blip r:embed="rId5" cstate="print"/>
          <a:srcRect b="17209"/>
          <a:stretch>
            <a:fillRect/>
          </a:stretch>
        </p:blipFill>
        <p:spPr bwMode="auto">
          <a:xfrm>
            <a:off x="3275856" y="1340768"/>
            <a:ext cx="2520280" cy="201622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role of the Quality Assurance Agency</a:t>
            </a:r>
            <a:endParaRPr lang="en-GB" dirty="0"/>
          </a:p>
        </p:txBody>
      </p:sp>
      <p:sp>
        <p:nvSpPr>
          <p:cNvPr id="3" name="Content Placeholder 2"/>
          <p:cNvSpPr>
            <a:spLocks noGrp="1"/>
          </p:cNvSpPr>
          <p:nvPr>
            <p:ph idx="1"/>
          </p:nvPr>
        </p:nvSpPr>
        <p:spPr/>
        <p:txBody>
          <a:bodyPr/>
          <a:lstStyle/>
          <a:p>
            <a:r>
              <a:rPr lang="en-GB" sz="2800" dirty="0" smtClean="0"/>
              <a:t>QAA’s mission is to safeguard standards and improve the quality of UK higher education</a:t>
            </a:r>
          </a:p>
          <a:p>
            <a:r>
              <a:rPr lang="en-GB" sz="2800" dirty="0" smtClean="0"/>
              <a:t>We work with higher education providers to develop reference points and guidance which are used by all providers</a:t>
            </a:r>
          </a:p>
          <a:p>
            <a:r>
              <a:rPr lang="en-GB" sz="2800" dirty="0" smtClean="0"/>
              <a:t>We conduct reviews and publish reports detailing the findings of those reviews</a:t>
            </a:r>
          </a:p>
          <a:p>
            <a:r>
              <a:rPr lang="en-GB" sz="2800" dirty="0" smtClean="0"/>
              <a:t>We investigate concerns about a subscriber’s quality and standards</a:t>
            </a:r>
          </a:p>
          <a:p>
            <a:r>
              <a:rPr lang="en-GB" sz="2800" dirty="0" smtClean="0"/>
              <a:t>For more information see: </a:t>
            </a:r>
            <a:r>
              <a:rPr lang="en-GB" sz="2800" dirty="0" smtClean="0">
                <a:hlinkClick r:id="rId3"/>
              </a:rPr>
              <a:t>www.qaa.ac.uk/aboutus</a:t>
            </a:r>
            <a:r>
              <a:rPr lang="en-GB" sz="2800" dirty="0" smtClean="0"/>
              <a:t> </a:t>
            </a:r>
            <a:endParaRPr lang="en-GB"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QAA’s Strategy 2011-14</a:t>
            </a:r>
            <a:endParaRPr lang="en-GB" dirty="0"/>
          </a:p>
        </p:txBody>
      </p:sp>
      <p:sp>
        <p:nvSpPr>
          <p:cNvPr id="3" name="Content Placeholder 2"/>
          <p:cNvSpPr>
            <a:spLocks noGrp="1"/>
          </p:cNvSpPr>
          <p:nvPr>
            <p:ph idx="1"/>
          </p:nvPr>
        </p:nvSpPr>
        <p:spPr/>
        <p:txBody>
          <a:bodyPr/>
          <a:lstStyle/>
          <a:p>
            <a:r>
              <a:rPr lang="en-GB" dirty="0" smtClean="0"/>
              <a:t>QAA has four </a:t>
            </a:r>
            <a:r>
              <a:rPr lang="en-GB" dirty="0" smtClean="0">
                <a:hlinkClick r:id="rId3"/>
              </a:rPr>
              <a:t>strategic aims</a:t>
            </a:r>
            <a:r>
              <a:rPr lang="en-GB" dirty="0" smtClean="0"/>
              <a:t> for the period 2011-14</a:t>
            </a:r>
          </a:p>
          <a:p>
            <a:pPr lvl="1"/>
            <a:r>
              <a:rPr lang="en-GB" dirty="0" smtClean="0"/>
              <a:t>meet students' needs and be valued by them </a:t>
            </a:r>
          </a:p>
          <a:p>
            <a:pPr lvl="1"/>
            <a:r>
              <a:rPr lang="en-GB" dirty="0" smtClean="0"/>
              <a:t>safeguard standards in an increasingly diverse UK and international context </a:t>
            </a:r>
          </a:p>
          <a:p>
            <a:pPr lvl="1"/>
            <a:r>
              <a:rPr lang="en-GB" dirty="0" smtClean="0"/>
              <a:t>drive improvements in UK higher education </a:t>
            </a:r>
          </a:p>
          <a:p>
            <a:pPr lvl="1"/>
            <a:r>
              <a:rPr lang="en-GB" dirty="0" smtClean="0"/>
              <a:t>improve public understanding of higher education standards and quality. </a:t>
            </a:r>
          </a:p>
          <a:p>
            <a:pPr lvl="1"/>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5112568" cy="1143000"/>
          </a:xfrm>
        </p:spPr>
        <p:txBody>
          <a:bodyPr/>
          <a:lstStyle/>
          <a:p>
            <a:pPr algn="l"/>
            <a:r>
              <a:rPr lang="en-GB" sz="3800" dirty="0" smtClean="0"/>
              <a:t>UK Quality Code for </a:t>
            </a:r>
            <a:br>
              <a:rPr lang="en-GB" sz="3800" dirty="0" smtClean="0"/>
            </a:br>
            <a:r>
              <a:rPr lang="en-GB" sz="3800" dirty="0" smtClean="0"/>
              <a:t>Higher Education</a:t>
            </a:r>
            <a:endParaRPr lang="en-GB" sz="3800" dirty="0"/>
          </a:p>
        </p:txBody>
      </p:sp>
      <p:graphicFrame>
        <p:nvGraphicFramePr>
          <p:cNvPr id="4" name="Diagram 3"/>
          <p:cNvGraphicFramePr/>
          <p:nvPr/>
        </p:nvGraphicFramePr>
        <p:xfrm>
          <a:off x="323528" y="1772816"/>
          <a:ext cx="6096000" cy="34563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ular Callout 4"/>
          <p:cNvSpPr/>
          <p:nvPr/>
        </p:nvSpPr>
        <p:spPr>
          <a:xfrm flipH="1">
            <a:off x="6732240" y="1916832"/>
            <a:ext cx="2232248" cy="3312368"/>
          </a:xfrm>
          <a:prstGeom prst="wedgeRoundRectCallou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a:p>
        </p:txBody>
      </p:sp>
      <p:sp>
        <p:nvSpPr>
          <p:cNvPr id="6" name="TextBox 5"/>
          <p:cNvSpPr txBox="1"/>
          <p:nvPr/>
        </p:nvSpPr>
        <p:spPr>
          <a:xfrm>
            <a:off x="6948264" y="2132856"/>
            <a:ext cx="1872208" cy="2862322"/>
          </a:xfrm>
          <a:prstGeom prst="rect">
            <a:avLst/>
          </a:prstGeom>
          <a:noFill/>
        </p:spPr>
        <p:txBody>
          <a:bodyPr wrap="square" rtlCol="0">
            <a:spAutoFit/>
          </a:bodyPr>
          <a:lstStyle/>
          <a:p>
            <a:r>
              <a:rPr lang="en-GB" b="1" dirty="0" smtClean="0"/>
              <a:t>Expectations:</a:t>
            </a:r>
          </a:p>
          <a:p>
            <a:r>
              <a:rPr lang="en-GB" dirty="0" smtClean="0"/>
              <a:t>Things higher education providers expect of each other and which the general public can expect of all higher education providers</a:t>
            </a:r>
            <a:endParaRPr lang="en-GB" dirty="0"/>
          </a:p>
        </p:txBody>
      </p:sp>
      <p:graphicFrame>
        <p:nvGraphicFramePr>
          <p:cNvPr id="7" name="Diagram 6"/>
          <p:cNvGraphicFramePr/>
          <p:nvPr/>
        </p:nvGraphicFramePr>
        <p:xfrm>
          <a:off x="323528" y="5589240"/>
          <a:ext cx="6096000" cy="109589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8" name="Picture 4"/>
          <p:cNvPicPr>
            <a:picLocks noChangeAspect="1" noChangeArrowheads="1"/>
          </p:cNvPicPr>
          <p:nvPr/>
        </p:nvPicPr>
        <p:blipFill>
          <a:blip r:embed="rId13" cstate="print"/>
          <a:srcRect b="17209"/>
          <a:stretch>
            <a:fillRect/>
          </a:stretch>
        </p:blipFill>
        <p:spPr bwMode="auto">
          <a:xfrm>
            <a:off x="6372200" y="0"/>
            <a:ext cx="2014450" cy="172819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772400" cy="576064"/>
          </a:xfrm>
        </p:spPr>
        <p:txBody>
          <a:bodyPr/>
          <a:lstStyle/>
          <a:p>
            <a:r>
              <a:rPr lang="en-GB" sz="3800" dirty="0" smtClean="0"/>
              <a:t>Chapters of the Quality Code</a:t>
            </a:r>
            <a:endParaRPr lang="en-GB" sz="3800" dirty="0"/>
          </a:p>
        </p:txBody>
      </p:sp>
      <p:sp>
        <p:nvSpPr>
          <p:cNvPr id="12" name="TextBox 11"/>
          <p:cNvSpPr txBox="1"/>
          <p:nvPr/>
        </p:nvSpPr>
        <p:spPr>
          <a:xfrm>
            <a:off x="467544" y="1916832"/>
            <a:ext cx="3672408" cy="2600712"/>
          </a:xfrm>
          <a:prstGeom prst="rect">
            <a:avLst/>
          </a:prstGeom>
          <a:solidFill>
            <a:srgbClr val="DEC8EE"/>
          </a:solidFill>
        </p:spPr>
        <p:txBody>
          <a:bodyPr wrap="square" rtlCol="0">
            <a:spAutoFit/>
          </a:bodyPr>
          <a:lstStyle/>
          <a:p>
            <a:pPr lvl="0"/>
            <a:r>
              <a:rPr lang="en-GB" sz="1600" b="1" dirty="0" smtClean="0">
                <a:solidFill>
                  <a:srgbClr val="7030A0"/>
                </a:solidFill>
              </a:rPr>
              <a:t>A1: The national level</a:t>
            </a:r>
          </a:p>
          <a:p>
            <a:pPr lvl="0"/>
            <a:endParaRPr lang="en-GB" sz="700" b="1" dirty="0" smtClean="0">
              <a:solidFill>
                <a:srgbClr val="7030A0"/>
              </a:solidFill>
            </a:endParaRPr>
          </a:p>
          <a:p>
            <a:pPr lvl="0"/>
            <a:r>
              <a:rPr lang="en-GB" sz="1600" b="1" dirty="0" smtClean="0">
                <a:solidFill>
                  <a:srgbClr val="7030A0"/>
                </a:solidFill>
              </a:rPr>
              <a:t>A2: The subject and qualification level</a:t>
            </a:r>
          </a:p>
          <a:p>
            <a:pPr lvl="0"/>
            <a:endParaRPr lang="en-GB" sz="700" b="1" dirty="0" smtClean="0">
              <a:solidFill>
                <a:srgbClr val="7030A0"/>
              </a:solidFill>
            </a:endParaRPr>
          </a:p>
          <a:p>
            <a:pPr lvl="0"/>
            <a:r>
              <a:rPr lang="en-GB" sz="1600" b="1" dirty="0" smtClean="0">
                <a:solidFill>
                  <a:srgbClr val="7030A0"/>
                </a:solidFill>
              </a:rPr>
              <a:t>A3: The programme level</a:t>
            </a:r>
          </a:p>
          <a:p>
            <a:pPr lvl="0"/>
            <a:endParaRPr lang="en-GB" sz="700" b="1" dirty="0" smtClean="0">
              <a:solidFill>
                <a:srgbClr val="7030A0"/>
              </a:solidFill>
            </a:endParaRPr>
          </a:p>
          <a:p>
            <a:pPr lvl="0"/>
            <a:r>
              <a:rPr lang="en-GB" sz="1600" b="1" dirty="0" smtClean="0">
                <a:solidFill>
                  <a:srgbClr val="7030A0"/>
                </a:solidFill>
              </a:rPr>
              <a:t>A4: Approval and review</a:t>
            </a:r>
          </a:p>
          <a:p>
            <a:pPr lvl="0"/>
            <a:endParaRPr lang="en-GB" sz="700" b="1" dirty="0" smtClean="0">
              <a:solidFill>
                <a:srgbClr val="7030A0"/>
              </a:solidFill>
            </a:endParaRPr>
          </a:p>
          <a:p>
            <a:pPr lvl="0"/>
            <a:r>
              <a:rPr lang="en-GB" sz="1600" b="1" dirty="0" smtClean="0">
                <a:solidFill>
                  <a:srgbClr val="7030A0"/>
                </a:solidFill>
              </a:rPr>
              <a:t>A5: Externality</a:t>
            </a:r>
          </a:p>
          <a:p>
            <a:pPr lvl="0"/>
            <a:endParaRPr lang="en-GB" sz="700" b="1" dirty="0" smtClean="0">
              <a:solidFill>
                <a:srgbClr val="7030A0"/>
              </a:solidFill>
            </a:endParaRPr>
          </a:p>
          <a:p>
            <a:pPr lvl="0"/>
            <a:r>
              <a:rPr lang="en-GB" sz="1600" b="1" dirty="0" smtClean="0">
                <a:solidFill>
                  <a:srgbClr val="7030A0"/>
                </a:solidFill>
              </a:rPr>
              <a:t>A6: Assessment of achievement of learning outcomes</a:t>
            </a:r>
            <a:endParaRPr lang="en-GB" sz="1600" b="1" dirty="0">
              <a:solidFill>
                <a:srgbClr val="7030A0"/>
              </a:solidFill>
            </a:endParaRPr>
          </a:p>
        </p:txBody>
      </p:sp>
      <p:sp>
        <p:nvSpPr>
          <p:cNvPr id="26" name="TextBox 25"/>
          <p:cNvSpPr txBox="1"/>
          <p:nvPr/>
        </p:nvSpPr>
        <p:spPr>
          <a:xfrm>
            <a:off x="4788024" y="1772816"/>
            <a:ext cx="3888432" cy="4031873"/>
          </a:xfrm>
          <a:prstGeom prst="rect">
            <a:avLst/>
          </a:prstGeom>
          <a:solidFill>
            <a:srgbClr val="B7FFE9"/>
          </a:solidFill>
        </p:spPr>
        <p:txBody>
          <a:bodyPr wrap="square" rtlCol="0">
            <a:spAutoFit/>
          </a:bodyPr>
          <a:lstStyle/>
          <a:p>
            <a:pPr lvl="0"/>
            <a:r>
              <a:rPr lang="en-GB" sz="1600" b="1" dirty="0" smtClean="0">
                <a:solidFill>
                  <a:srgbClr val="007033"/>
                </a:solidFill>
              </a:rPr>
              <a:t>B1: Programme design and approval</a:t>
            </a:r>
          </a:p>
          <a:p>
            <a:pPr lvl="0"/>
            <a:endParaRPr lang="en-GB" sz="300" b="1" dirty="0" smtClean="0">
              <a:solidFill>
                <a:srgbClr val="007033"/>
              </a:solidFill>
            </a:endParaRPr>
          </a:p>
          <a:p>
            <a:pPr lvl="0"/>
            <a:r>
              <a:rPr lang="en-GB" sz="1600" b="1" dirty="0" smtClean="0">
                <a:solidFill>
                  <a:srgbClr val="007033"/>
                </a:solidFill>
              </a:rPr>
              <a:t>B2: Admissions</a:t>
            </a:r>
          </a:p>
          <a:p>
            <a:pPr lvl="0"/>
            <a:endParaRPr lang="en-GB" sz="300" b="1" dirty="0" smtClean="0">
              <a:solidFill>
                <a:srgbClr val="007033"/>
              </a:solidFill>
            </a:endParaRPr>
          </a:p>
          <a:p>
            <a:pPr lvl="0"/>
            <a:r>
              <a:rPr lang="en-GB" sz="1600" b="1" dirty="0" smtClean="0">
                <a:solidFill>
                  <a:srgbClr val="007033"/>
                </a:solidFill>
              </a:rPr>
              <a:t>B3: Learning and teaching</a:t>
            </a:r>
          </a:p>
          <a:p>
            <a:pPr lvl="0"/>
            <a:endParaRPr lang="en-GB" sz="300" b="1" dirty="0" smtClean="0">
              <a:solidFill>
                <a:srgbClr val="007033"/>
              </a:solidFill>
            </a:endParaRPr>
          </a:p>
          <a:p>
            <a:pPr lvl="0"/>
            <a:r>
              <a:rPr lang="en-GB" sz="1600" b="1" dirty="0" smtClean="0">
                <a:solidFill>
                  <a:srgbClr val="007033"/>
                </a:solidFill>
              </a:rPr>
              <a:t>B4: Student support</a:t>
            </a:r>
          </a:p>
          <a:p>
            <a:pPr lvl="0"/>
            <a:endParaRPr lang="en-GB" sz="300" b="1" dirty="0" smtClean="0">
              <a:solidFill>
                <a:srgbClr val="007033"/>
              </a:solidFill>
            </a:endParaRPr>
          </a:p>
          <a:p>
            <a:pPr lvl="0"/>
            <a:r>
              <a:rPr lang="en-GB" sz="1600" b="1" dirty="0" smtClean="0">
                <a:solidFill>
                  <a:srgbClr val="007033"/>
                </a:solidFill>
              </a:rPr>
              <a:t>B5: Student engagement</a:t>
            </a:r>
          </a:p>
          <a:p>
            <a:pPr lvl="0"/>
            <a:endParaRPr lang="en-GB" sz="300" b="1" dirty="0" smtClean="0">
              <a:solidFill>
                <a:srgbClr val="007033"/>
              </a:solidFill>
            </a:endParaRPr>
          </a:p>
          <a:p>
            <a:pPr lvl="0"/>
            <a:r>
              <a:rPr lang="en-GB" sz="1600" b="1" dirty="0" smtClean="0">
                <a:solidFill>
                  <a:srgbClr val="007033"/>
                </a:solidFill>
              </a:rPr>
              <a:t>B6: Assessment of students and accreditation of prior learning</a:t>
            </a:r>
          </a:p>
          <a:p>
            <a:pPr lvl="0"/>
            <a:endParaRPr lang="en-GB" sz="400" b="1" dirty="0" smtClean="0">
              <a:solidFill>
                <a:srgbClr val="007033"/>
              </a:solidFill>
            </a:endParaRPr>
          </a:p>
          <a:p>
            <a:pPr lvl="0"/>
            <a:r>
              <a:rPr lang="en-GB" sz="1600" b="1" dirty="0" smtClean="0">
                <a:solidFill>
                  <a:srgbClr val="007033"/>
                </a:solidFill>
              </a:rPr>
              <a:t>B7: External examining</a:t>
            </a:r>
          </a:p>
          <a:p>
            <a:pPr lvl="0"/>
            <a:endParaRPr lang="en-GB" sz="300" b="1" dirty="0" smtClean="0">
              <a:solidFill>
                <a:srgbClr val="007033"/>
              </a:solidFill>
            </a:endParaRPr>
          </a:p>
          <a:p>
            <a:pPr lvl="0"/>
            <a:r>
              <a:rPr lang="en-GB" sz="1600" b="1" dirty="0" smtClean="0">
                <a:solidFill>
                  <a:srgbClr val="007033"/>
                </a:solidFill>
              </a:rPr>
              <a:t>B8: Programme monitoring and review</a:t>
            </a:r>
          </a:p>
          <a:p>
            <a:pPr lvl="0"/>
            <a:endParaRPr lang="en-GB" sz="400" b="1" dirty="0" smtClean="0">
              <a:solidFill>
                <a:srgbClr val="007033"/>
              </a:solidFill>
            </a:endParaRPr>
          </a:p>
          <a:p>
            <a:pPr lvl="0"/>
            <a:r>
              <a:rPr lang="en-GB" sz="1600" b="1" dirty="0" smtClean="0">
                <a:solidFill>
                  <a:srgbClr val="007033"/>
                </a:solidFill>
              </a:rPr>
              <a:t>B9: Complaints and appeals </a:t>
            </a:r>
          </a:p>
          <a:p>
            <a:pPr lvl="0"/>
            <a:endParaRPr lang="en-GB" sz="300" b="1" dirty="0" smtClean="0">
              <a:solidFill>
                <a:srgbClr val="007033"/>
              </a:solidFill>
            </a:endParaRPr>
          </a:p>
          <a:p>
            <a:pPr lvl="0"/>
            <a:r>
              <a:rPr lang="en-GB" sz="1600" b="1" dirty="0" smtClean="0">
                <a:solidFill>
                  <a:srgbClr val="007033"/>
                </a:solidFill>
              </a:rPr>
              <a:t>B10: Management of collaborative arrangements</a:t>
            </a:r>
          </a:p>
          <a:p>
            <a:pPr lvl="0"/>
            <a:endParaRPr lang="en-GB" sz="300" b="1" dirty="0" smtClean="0">
              <a:solidFill>
                <a:srgbClr val="007033"/>
              </a:solidFill>
            </a:endParaRPr>
          </a:p>
          <a:p>
            <a:pPr lvl="0"/>
            <a:r>
              <a:rPr lang="en-GB" sz="1600" b="1" dirty="0" smtClean="0">
                <a:solidFill>
                  <a:srgbClr val="007033"/>
                </a:solidFill>
              </a:rPr>
              <a:t>B11: Research degrees</a:t>
            </a:r>
            <a:endParaRPr lang="en-GB" sz="1600" b="1" dirty="0">
              <a:solidFill>
                <a:srgbClr val="007033"/>
              </a:solidFill>
            </a:endParaRPr>
          </a:p>
        </p:txBody>
      </p:sp>
      <p:grpSp>
        <p:nvGrpSpPr>
          <p:cNvPr id="3" name="Group 27"/>
          <p:cNvGrpSpPr/>
          <p:nvPr/>
        </p:nvGrpSpPr>
        <p:grpSpPr>
          <a:xfrm>
            <a:off x="467544" y="764704"/>
            <a:ext cx="3673766" cy="1152127"/>
            <a:chOff x="3633" y="322611"/>
            <a:chExt cx="2372021" cy="137221"/>
          </a:xfrm>
          <a:scene3d>
            <a:camera prst="orthographicFront"/>
            <a:lightRig rig="threePt" dir="t"/>
          </a:scene3d>
        </p:grpSpPr>
        <p:sp>
          <p:nvSpPr>
            <p:cNvPr id="29" name="Rectangle 28"/>
            <p:cNvSpPr/>
            <p:nvPr/>
          </p:nvSpPr>
          <p:spPr>
            <a:xfrm>
              <a:off x="3633" y="343722"/>
              <a:ext cx="2372021" cy="116110"/>
            </a:xfrm>
            <a:prstGeom prst="rect">
              <a:avLst/>
            </a:prstGeom>
            <a:solidFill>
              <a:srgbClr val="7030A0"/>
            </a:solidFill>
            <a:ln>
              <a:noFill/>
            </a:ln>
            <a:sp3d>
              <a:bevelT w="152400" h="50800" prst="softRound"/>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0" name="Rectangle 29"/>
            <p:cNvSpPr/>
            <p:nvPr/>
          </p:nvSpPr>
          <p:spPr>
            <a:xfrm>
              <a:off x="50126" y="322611"/>
              <a:ext cx="2325528" cy="137221"/>
            </a:xfrm>
            <a:prstGeom prst="rect">
              <a:avLst/>
            </a:prstGeom>
            <a:sp3d>
              <a:bevelT/>
            </a:sp3d>
          </p:spPr>
          <p:style>
            <a:lnRef idx="0">
              <a:scrgbClr r="0" g="0" b="0"/>
            </a:lnRef>
            <a:fillRef idx="0">
              <a:scrgbClr r="0" g="0" b="0"/>
            </a:fillRef>
            <a:effectRef idx="0">
              <a:scrgbClr r="0" g="0" b="0"/>
            </a:effectRef>
            <a:fontRef idx="minor">
              <a:schemeClr val="lt1"/>
            </a:fontRef>
          </p:style>
          <p:txBody>
            <a:bodyPr spcFirstLastPara="0" vert="horz" wrap="square" lIns="35560" tIns="20320" rIns="35560" bIns="20320" numCol="1" spcCol="1270" anchor="ctr" anchorCtr="0">
              <a:noAutofit/>
            </a:bodyPr>
            <a:lstStyle/>
            <a:p>
              <a:pPr lvl="0" algn="ctr" defTabSz="222250">
                <a:lnSpc>
                  <a:spcPct val="90000"/>
                </a:lnSpc>
                <a:spcBef>
                  <a:spcPct val="0"/>
                </a:spcBef>
                <a:spcAft>
                  <a:spcPct val="35000"/>
                </a:spcAft>
              </a:pPr>
              <a:r>
                <a:rPr lang="en-GB" b="1" kern="1200" dirty="0" smtClean="0">
                  <a:solidFill>
                    <a:schemeClr val="bg1"/>
                  </a:solidFill>
                </a:rPr>
                <a:t>Part A: Setting and maintaining threshold academic standards</a:t>
              </a:r>
              <a:endParaRPr lang="en-GB" kern="1200" dirty="0">
                <a:solidFill>
                  <a:schemeClr val="bg1"/>
                </a:solidFill>
              </a:endParaRPr>
            </a:p>
          </p:txBody>
        </p:sp>
      </p:grpSp>
      <p:sp>
        <p:nvSpPr>
          <p:cNvPr id="33" name="Rectangle 32"/>
          <p:cNvSpPr/>
          <p:nvPr/>
        </p:nvSpPr>
        <p:spPr>
          <a:xfrm>
            <a:off x="4788024" y="980728"/>
            <a:ext cx="3888432" cy="841940"/>
          </a:xfrm>
          <a:prstGeom prst="rect">
            <a:avLst/>
          </a:prstGeom>
          <a:solidFill>
            <a:srgbClr val="00B050"/>
          </a:solidFill>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spcFirstLastPara="0" vert="horz" wrap="square" lIns="35560" tIns="20320" rIns="35560" bIns="20320" numCol="1" spcCol="1270" anchor="ctr" anchorCtr="0">
            <a:noAutofit/>
          </a:bodyPr>
          <a:lstStyle/>
          <a:p>
            <a:pPr algn="ctr" defTabSz="222250">
              <a:lnSpc>
                <a:spcPct val="90000"/>
              </a:lnSpc>
              <a:spcBef>
                <a:spcPct val="0"/>
              </a:spcBef>
              <a:spcAft>
                <a:spcPct val="35000"/>
              </a:spcAft>
            </a:pPr>
            <a:endParaRPr lang="en-GB" b="1" kern="1200" dirty="0" smtClean="0">
              <a:solidFill>
                <a:schemeClr val="bg1"/>
              </a:solidFill>
            </a:endParaRPr>
          </a:p>
          <a:p>
            <a:pPr algn="ctr" defTabSz="222250">
              <a:lnSpc>
                <a:spcPct val="90000"/>
              </a:lnSpc>
              <a:spcBef>
                <a:spcPct val="0"/>
              </a:spcBef>
              <a:spcAft>
                <a:spcPct val="35000"/>
              </a:spcAft>
            </a:pPr>
            <a:r>
              <a:rPr lang="en-GB" b="1" kern="1200" dirty="0" smtClean="0">
                <a:solidFill>
                  <a:schemeClr val="bg1"/>
                </a:solidFill>
              </a:rPr>
              <a:t>Part B: </a:t>
            </a:r>
            <a:r>
              <a:rPr lang="en-GB" b="1" dirty="0" smtClean="0"/>
              <a:t>Assuring and enhancing academic quality</a:t>
            </a:r>
          </a:p>
          <a:p>
            <a:pPr lvl="0" algn="ctr" defTabSz="222250">
              <a:lnSpc>
                <a:spcPct val="90000"/>
              </a:lnSpc>
              <a:spcBef>
                <a:spcPct val="0"/>
              </a:spcBef>
              <a:spcAft>
                <a:spcPct val="35000"/>
              </a:spcAft>
            </a:pPr>
            <a:endParaRPr lang="en-GB" kern="1200" dirty="0">
              <a:solidFill>
                <a:schemeClr val="bg1"/>
              </a:solidFill>
            </a:endParaRPr>
          </a:p>
        </p:txBody>
      </p:sp>
      <p:grpSp>
        <p:nvGrpSpPr>
          <p:cNvPr id="4" name="Group 34"/>
          <p:cNvGrpSpPr/>
          <p:nvPr/>
        </p:nvGrpSpPr>
        <p:grpSpPr>
          <a:xfrm>
            <a:off x="467544" y="4869160"/>
            <a:ext cx="3672408" cy="1113355"/>
            <a:chOff x="3633" y="343722"/>
            <a:chExt cx="2372021" cy="116110"/>
          </a:xfrm>
          <a:solidFill>
            <a:srgbClr val="FF0066"/>
          </a:solidFill>
          <a:scene3d>
            <a:camera prst="orthographicFront"/>
            <a:lightRig rig="threePt" dir="t"/>
          </a:scene3d>
        </p:grpSpPr>
        <p:sp>
          <p:nvSpPr>
            <p:cNvPr id="36" name="Rectangle 35"/>
            <p:cNvSpPr/>
            <p:nvPr/>
          </p:nvSpPr>
          <p:spPr>
            <a:xfrm>
              <a:off x="3633" y="343722"/>
              <a:ext cx="2372021" cy="116110"/>
            </a:xfrm>
            <a:prstGeom prst="rect">
              <a:avLst/>
            </a:prstGeom>
            <a:grpFill/>
            <a:ln>
              <a:noFill/>
            </a:ln>
            <a:sp3d>
              <a:bevelT/>
            </a:sp3d>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37" name="Rectangle 36"/>
            <p:cNvSpPr/>
            <p:nvPr/>
          </p:nvSpPr>
          <p:spPr>
            <a:xfrm>
              <a:off x="127614" y="349688"/>
              <a:ext cx="2107683" cy="104177"/>
            </a:xfrm>
            <a:prstGeom prst="rect">
              <a:avLst/>
            </a:prstGeom>
            <a:grpFill/>
            <a:sp3d>
              <a:bevelT/>
            </a:sp3d>
          </p:spPr>
          <p:style>
            <a:lnRef idx="0">
              <a:scrgbClr r="0" g="0" b="0"/>
            </a:lnRef>
            <a:fillRef idx="0">
              <a:scrgbClr r="0" g="0" b="0"/>
            </a:fillRef>
            <a:effectRef idx="0">
              <a:scrgbClr r="0" g="0" b="0"/>
            </a:effectRef>
            <a:fontRef idx="minor">
              <a:schemeClr val="lt1"/>
            </a:fontRef>
          </p:style>
          <p:txBody>
            <a:bodyPr spcFirstLastPara="0" vert="horz" wrap="square" lIns="35560" tIns="20320" rIns="35560" bIns="20320" numCol="1" spcCol="1270" anchor="ctr" anchorCtr="0">
              <a:noAutofit/>
            </a:bodyPr>
            <a:lstStyle/>
            <a:p>
              <a:pPr lvl="0" algn="ctr" defTabSz="222250">
                <a:lnSpc>
                  <a:spcPct val="90000"/>
                </a:lnSpc>
                <a:spcBef>
                  <a:spcPct val="0"/>
                </a:spcBef>
                <a:spcAft>
                  <a:spcPct val="35000"/>
                </a:spcAft>
              </a:pPr>
              <a:r>
                <a:rPr lang="en-GB" b="1" kern="1200" dirty="0" smtClean="0">
                  <a:solidFill>
                    <a:schemeClr val="bg1"/>
                  </a:solidFill>
                </a:rPr>
                <a:t>Part C: Information about higher education provision</a:t>
              </a:r>
              <a:endParaRPr lang="en-GB" kern="1200" dirty="0">
                <a:solidFill>
                  <a:schemeClr val="bg1"/>
                </a:solidFill>
              </a:endParaRPr>
            </a:p>
          </p:txBody>
        </p:sp>
      </p:grpSp>
      <p:sp>
        <p:nvSpPr>
          <p:cNvPr id="14" name="Rectangle 13"/>
          <p:cNvSpPr/>
          <p:nvPr/>
        </p:nvSpPr>
        <p:spPr>
          <a:xfrm>
            <a:off x="2051720" y="6120680"/>
            <a:ext cx="4608512" cy="476672"/>
          </a:xfrm>
          <a:prstGeom prst="rect">
            <a:avLst/>
          </a:prstGeom>
          <a:solidFill>
            <a:schemeClr val="bg1">
              <a:lumMod val="50000"/>
            </a:schemeClr>
          </a:solidFill>
          <a:ln/>
        </p:spPr>
        <p:style>
          <a:lnRef idx="0">
            <a:schemeClr val="dk1"/>
          </a:lnRef>
          <a:fillRef idx="3">
            <a:schemeClr val="dk1"/>
          </a:fillRef>
          <a:effectRef idx="3">
            <a:schemeClr val="dk1"/>
          </a:effectRef>
          <a:fontRef idx="minor">
            <a:schemeClr val="lt1"/>
          </a:fontRef>
        </p:style>
        <p:txBody>
          <a:bodyPr rtlCol="0" anchor="ctr"/>
          <a:lstStyle/>
          <a:p>
            <a:pPr algn="ctr"/>
            <a:endParaRPr lang="en-GB"/>
          </a:p>
        </p:txBody>
      </p:sp>
      <p:sp>
        <p:nvSpPr>
          <p:cNvPr id="13" name="TextBox 12"/>
          <p:cNvSpPr txBox="1"/>
          <p:nvPr/>
        </p:nvSpPr>
        <p:spPr>
          <a:xfrm>
            <a:off x="2627784" y="6165304"/>
            <a:ext cx="3456384" cy="369332"/>
          </a:xfrm>
          <a:prstGeom prst="rect">
            <a:avLst/>
          </a:prstGeom>
          <a:noFill/>
        </p:spPr>
        <p:txBody>
          <a:bodyPr wrap="square" rtlCol="0">
            <a:spAutoFit/>
          </a:bodyPr>
          <a:lstStyle/>
          <a:p>
            <a:pPr algn="ctr"/>
            <a:r>
              <a:rPr lang="en-GB" b="1" dirty="0" smtClean="0">
                <a:solidFill>
                  <a:schemeClr val="bg1"/>
                </a:solidFill>
              </a:rPr>
              <a:t>General introduction</a:t>
            </a:r>
            <a:endParaRPr lang="en-GB" b="1" dirty="0">
              <a:solidFill>
                <a:schemeClr val="bg1"/>
              </a:solidFill>
            </a:endParaRPr>
          </a:p>
        </p:txBody>
      </p:sp>
      <p:sp>
        <p:nvSpPr>
          <p:cNvPr id="15" name="Oval 14"/>
          <p:cNvSpPr/>
          <p:nvPr/>
        </p:nvSpPr>
        <p:spPr>
          <a:xfrm>
            <a:off x="4427984" y="3212976"/>
            <a:ext cx="4248472"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the Quality Code was developed</a:t>
            </a:r>
            <a:endParaRPr lang="en-GB" dirty="0"/>
          </a:p>
        </p:txBody>
      </p:sp>
      <p:sp>
        <p:nvSpPr>
          <p:cNvPr id="3" name="Content Placeholder 2"/>
          <p:cNvSpPr>
            <a:spLocks noGrp="1"/>
          </p:cNvSpPr>
          <p:nvPr>
            <p:ph idx="1"/>
          </p:nvPr>
        </p:nvSpPr>
        <p:spPr/>
        <p:txBody>
          <a:bodyPr/>
          <a:lstStyle/>
          <a:p>
            <a:r>
              <a:rPr lang="en-GB" u="sng" dirty="0" smtClean="0">
                <a:hlinkClick r:id="rId3"/>
              </a:rPr>
              <a:t>Evaluation</a:t>
            </a:r>
            <a:r>
              <a:rPr lang="en-GB" dirty="0" smtClean="0"/>
              <a:t> of its predecessor the </a:t>
            </a:r>
            <a:r>
              <a:rPr lang="en-GB" dirty="0" smtClean="0">
                <a:hlinkClick r:id="rId4"/>
              </a:rPr>
              <a:t>Academic Infrastructure</a:t>
            </a:r>
            <a:r>
              <a:rPr lang="en-GB" dirty="0" smtClean="0"/>
              <a:t> to determine whether it remained fit for purpose</a:t>
            </a:r>
          </a:p>
          <a:p>
            <a:r>
              <a:rPr lang="en-GB" dirty="0" smtClean="0"/>
              <a:t>Consultation with HE providers and other stakeholders</a:t>
            </a:r>
          </a:p>
          <a:p>
            <a:r>
              <a:rPr lang="en-GB" dirty="0" smtClean="0"/>
              <a:t>A </a:t>
            </a:r>
            <a:r>
              <a:rPr lang="en-GB" u="sng" dirty="0" smtClean="0">
                <a:hlinkClick r:id="rId5"/>
              </a:rPr>
              <a:t>Final report</a:t>
            </a:r>
            <a:r>
              <a:rPr lang="en-GB" dirty="0" smtClean="0"/>
              <a:t> setting out the proposed structure of the Quality Code</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864096"/>
          </a:xfrm>
        </p:spPr>
        <p:txBody>
          <a:bodyPr/>
          <a:lstStyle/>
          <a:p>
            <a:r>
              <a:rPr lang="en-GB" sz="3200" dirty="0" smtClean="0"/>
              <a:t>Quality Code – under construction</a:t>
            </a:r>
            <a:endParaRPr lang="en-GB" sz="3200" dirty="0"/>
          </a:p>
        </p:txBody>
      </p:sp>
      <p:grpSp>
        <p:nvGrpSpPr>
          <p:cNvPr id="3" name="Group 2"/>
          <p:cNvGrpSpPr>
            <a:grpSpLocks/>
          </p:cNvGrpSpPr>
          <p:nvPr/>
        </p:nvGrpSpPr>
        <p:grpSpPr bwMode="auto">
          <a:xfrm>
            <a:off x="2555776" y="1988839"/>
            <a:ext cx="3616052" cy="3888433"/>
            <a:chOff x="1824" y="633"/>
            <a:chExt cx="2834" cy="2849"/>
          </a:xfrm>
        </p:grpSpPr>
        <p:sp>
          <p:nvSpPr>
            <p:cNvPr id="1027" name="Puzzle3"/>
            <p:cNvSpPr>
              <a:spLocks noEditPoints="1" noChangeArrowheads="1"/>
            </p:cNvSpPr>
            <p:nvPr/>
          </p:nvSpPr>
          <p:spPr bwMode="auto">
            <a:xfrm>
              <a:off x="3204" y="633"/>
              <a:ext cx="1114" cy="1514"/>
            </a:xfrm>
            <a:custGeom>
              <a:avLst/>
              <a:gdLst>
                <a:gd name="T0" fmla="*/ 10391 w 21600"/>
                <a:gd name="T1" fmla="*/ 15806 h 21600"/>
                <a:gd name="T2" fmla="*/ 20551 w 21600"/>
                <a:gd name="T3" fmla="*/ 21088 h 21600"/>
                <a:gd name="T4" fmla="*/ 13180 w 21600"/>
                <a:gd name="T5" fmla="*/ 13801 h 21600"/>
                <a:gd name="T6" fmla="*/ 20551 w 21600"/>
                <a:gd name="T7" fmla="*/ 7025 h 21600"/>
                <a:gd name="T8" fmla="*/ 10500 w 21600"/>
                <a:gd name="T9" fmla="*/ 52 h 21600"/>
                <a:gd name="T10" fmla="*/ 692 w 21600"/>
                <a:gd name="T11" fmla="*/ 6802 h 21600"/>
                <a:gd name="T12" fmla="*/ 8064 w 21600"/>
                <a:gd name="T13" fmla="*/ 13526 h 21600"/>
                <a:gd name="T14" fmla="*/ 692 w 21600"/>
                <a:gd name="T15" fmla="*/ 21088 h 21600"/>
                <a:gd name="T16" fmla="*/ 2273 w 21600"/>
                <a:gd name="T17" fmla="*/ 7719 h 21600"/>
                <a:gd name="T18" fmla="*/ 19149 w 21600"/>
                <a:gd name="T19" fmla="*/ 202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3">
                <a:lumMod val="60000"/>
                <a:lumOff val="40000"/>
              </a:schemeClr>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1028" name="Puzzle2"/>
            <p:cNvSpPr>
              <a:spLocks noEditPoints="1" noChangeArrowheads="1"/>
            </p:cNvSpPr>
            <p:nvPr/>
          </p:nvSpPr>
          <p:spPr bwMode="auto">
            <a:xfrm>
              <a:off x="2880" y="1736"/>
              <a:ext cx="1778" cy="1379"/>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99FF"/>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1029" name="Puzzle4"/>
            <p:cNvSpPr>
              <a:spLocks noEditPoints="1" noChangeArrowheads="1"/>
            </p:cNvSpPr>
            <p:nvPr/>
          </p:nvSpPr>
          <p:spPr bwMode="auto">
            <a:xfrm>
              <a:off x="2192" y="1719"/>
              <a:ext cx="1072" cy="1763"/>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B7FFE9"/>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1030" name="Puzzle1"/>
            <p:cNvSpPr>
              <a:spLocks noEditPoints="1" noChangeArrowheads="1"/>
            </p:cNvSpPr>
            <p:nvPr/>
          </p:nvSpPr>
          <p:spPr bwMode="auto">
            <a:xfrm>
              <a:off x="1824" y="1091"/>
              <a:ext cx="1800" cy="1051"/>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9C5BCD"/>
            </a:solidFill>
            <a:ln w="2857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sp>
        <p:nvSpPr>
          <p:cNvPr id="10" name="TextBox 9"/>
          <p:cNvSpPr txBox="1"/>
          <p:nvPr/>
        </p:nvSpPr>
        <p:spPr>
          <a:xfrm>
            <a:off x="251520" y="1268760"/>
            <a:ext cx="3096344" cy="1200329"/>
          </a:xfrm>
          <a:prstGeom prst="rect">
            <a:avLst/>
          </a:prstGeom>
          <a:noFill/>
        </p:spPr>
        <p:txBody>
          <a:bodyPr wrap="square" rtlCol="0">
            <a:spAutoFit/>
          </a:bodyPr>
          <a:lstStyle/>
          <a:p>
            <a:pPr algn="ctr"/>
            <a:r>
              <a:rPr lang="en-GB" dirty="0" smtClean="0"/>
              <a:t>The existing elements of the Academic Infrastructure put back together in a different order</a:t>
            </a:r>
          </a:p>
        </p:txBody>
      </p:sp>
      <p:sp>
        <p:nvSpPr>
          <p:cNvPr id="12" name="TextBox 11"/>
          <p:cNvSpPr txBox="1"/>
          <p:nvPr/>
        </p:nvSpPr>
        <p:spPr>
          <a:xfrm>
            <a:off x="323528" y="4869160"/>
            <a:ext cx="2592288" cy="923330"/>
          </a:xfrm>
          <a:prstGeom prst="rect">
            <a:avLst/>
          </a:prstGeom>
          <a:noFill/>
        </p:spPr>
        <p:txBody>
          <a:bodyPr wrap="square" rtlCol="0">
            <a:spAutoFit/>
          </a:bodyPr>
          <a:lstStyle/>
          <a:p>
            <a:pPr algn="ctr"/>
            <a:r>
              <a:rPr lang="en-GB" dirty="0" smtClean="0"/>
              <a:t>Some reworking to cover topics in a more appropriate way</a:t>
            </a:r>
            <a:endParaRPr lang="en-GB" dirty="0"/>
          </a:p>
        </p:txBody>
      </p:sp>
      <p:sp>
        <p:nvSpPr>
          <p:cNvPr id="13" name="TextBox 12"/>
          <p:cNvSpPr txBox="1"/>
          <p:nvPr/>
        </p:nvSpPr>
        <p:spPr>
          <a:xfrm>
            <a:off x="6444208" y="1700809"/>
            <a:ext cx="2448272" cy="1200329"/>
          </a:xfrm>
          <a:prstGeom prst="rect">
            <a:avLst/>
          </a:prstGeom>
          <a:noFill/>
        </p:spPr>
        <p:txBody>
          <a:bodyPr wrap="square" rtlCol="0">
            <a:spAutoFit/>
          </a:bodyPr>
          <a:lstStyle/>
          <a:p>
            <a:pPr algn="ctr"/>
            <a:r>
              <a:rPr lang="en-GB" dirty="0" smtClean="0"/>
              <a:t>Some completely new chapters e.g. student engagement</a:t>
            </a:r>
          </a:p>
          <a:p>
            <a:pPr algn="ctr"/>
            <a:endParaRPr lang="en-GB" dirty="0"/>
          </a:p>
        </p:txBody>
      </p:sp>
      <p:sp>
        <p:nvSpPr>
          <p:cNvPr id="15" name="TextBox 14"/>
          <p:cNvSpPr txBox="1"/>
          <p:nvPr/>
        </p:nvSpPr>
        <p:spPr>
          <a:xfrm>
            <a:off x="6444208" y="4293096"/>
            <a:ext cx="2376264" cy="1200329"/>
          </a:xfrm>
          <a:prstGeom prst="rect">
            <a:avLst/>
          </a:prstGeom>
          <a:noFill/>
        </p:spPr>
        <p:txBody>
          <a:bodyPr wrap="square" rtlCol="0">
            <a:spAutoFit/>
          </a:bodyPr>
          <a:lstStyle/>
          <a:p>
            <a:pPr algn="ctr"/>
            <a:r>
              <a:rPr lang="en-GB" dirty="0" smtClean="0"/>
              <a:t>Review and editing of the whole for consistency and to reduce duplication</a:t>
            </a:r>
            <a:endParaRPr lang="en-GB" dirty="0"/>
          </a:p>
        </p:txBody>
      </p:sp>
      <p:sp>
        <p:nvSpPr>
          <p:cNvPr id="16" name="Rounded Rectangle 15"/>
          <p:cNvSpPr/>
          <p:nvPr/>
        </p:nvSpPr>
        <p:spPr>
          <a:xfrm>
            <a:off x="179512" y="1196752"/>
            <a:ext cx="3312368" cy="1296144"/>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ounded Rectangle 16"/>
          <p:cNvSpPr/>
          <p:nvPr/>
        </p:nvSpPr>
        <p:spPr>
          <a:xfrm>
            <a:off x="395536" y="4797152"/>
            <a:ext cx="2520280" cy="1152128"/>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Rounded Rectangle 17"/>
          <p:cNvSpPr/>
          <p:nvPr/>
        </p:nvSpPr>
        <p:spPr>
          <a:xfrm>
            <a:off x="6372200" y="1628800"/>
            <a:ext cx="2520280" cy="1152128"/>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ounded Rectangle 18"/>
          <p:cNvSpPr/>
          <p:nvPr/>
        </p:nvSpPr>
        <p:spPr>
          <a:xfrm>
            <a:off x="6300192" y="4149080"/>
            <a:ext cx="2664296" cy="1440160"/>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143000"/>
          </a:xfrm>
        </p:spPr>
        <p:txBody>
          <a:bodyPr/>
          <a:lstStyle/>
          <a:p>
            <a:r>
              <a:rPr lang="en-GB" dirty="0" smtClean="0"/>
              <a:t>Under construction</a:t>
            </a:r>
            <a:endParaRPr lang="en-GB" dirty="0"/>
          </a:p>
        </p:txBody>
      </p:sp>
      <p:sp>
        <p:nvSpPr>
          <p:cNvPr id="3" name="Text Placeholder 2"/>
          <p:cNvSpPr>
            <a:spLocks noGrp="1"/>
          </p:cNvSpPr>
          <p:nvPr>
            <p:ph type="body" idx="1"/>
          </p:nvPr>
        </p:nvSpPr>
        <p:spPr>
          <a:xfrm>
            <a:off x="251520" y="1124744"/>
            <a:ext cx="3528392" cy="504056"/>
          </a:xfrm>
        </p:spPr>
        <p:txBody>
          <a:bodyPr/>
          <a:lstStyle/>
          <a:p>
            <a:r>
              <a:rPr lang="en-GB" sz="2500" dirty="0" smtClean="0"/>
              <a:t>New chapters</a:t>
            </a:r>
            <a:endParaRPr lang="en-GB" sz="2500" dirty="0"/>
          </a:p>
        </p:txBody>
      </p:sp>
      <p:sp>
        <p:nvSpPr>
          <p:cNvPr id="4" name="Content Placeholder 3"/>
          <p:cNvSpPr>
            <a:spLocks noGrp="1"/>
          </p:cNvSpPr>
          <p:nvPr>
            <p:ph sz="half" idx="2"/>
          </p:nvPr>
        </p:nvSpPr>
        <p:spPr>
          <a:xfrm>
            <a:off x="323528" y="3356992"/>
            <a:ext cx="3816424" cy="432048"/>
          </a:xfrm>
          <a:solidFill>
            <a:srgbClr val="00B050"/>
          </a:solidFill>
        </p:spPr>
        <p:txBody>
          <a:bodyPr/>
          <a:lstStyle/>
          <a:p>
            <a:pPr>
              <a:buNone/>
            </a:pPr>
            <a:r>
              <a:rPr lang="en-GB" sz="2000" b="1" dirty="0" smtClean="0">
                <a:solidFill>
                  <a:schemeClr val="bg1"/>
                </a:solidFill>
              </a:rPr>
              <a:t>B3: Learning &amp; Teaching</a:t>
            </a:r>
          </a:p>
          <a:p>
            <a:pPr lvl="1"/>
            <a:endParaRPr lang="en-GB" dirty="0"/>
          </a:p>
        </p:txBody>
      </p:sp>
      <p:sp>
        <p:nvSpPr>
          <p:cNvPr id="5" name="Text Placeholder 4"/>
          <p:cNvSpPr>
            <a:spLocks noGrp="1"/>
          </p:cNvSpPr>
          <p:nvPr>
            <p:ph type="body" sz="quarter" idx="3"/>
          </p:nvPr>
        </p:nvSpPr>
        <p:spPr>
          <a:xfrm>
            <a:off x="251520" y="4221088"/>
            <a:ext cx="4041775" cy="639762"/>
          </a:xfrm>
        </p:spPr>
        <p:txBody>
          <a:bodyPr/>
          <a:lstStyle/>
          <a:p>
            <a:r>
              <a:rPr lang="en-GB" sz="2500" dirty="0" smtClean="0"/>
              <a:t>Revised chapters</a:t>
            </a:r>
            <a:endParaRPr lang="en-GB" sz="2500" dirty="0"/>
          </a:p>
        </p:txBody>
      </p:sp>
      <p:sp>
        <p:nvSpPr>
          <p:cNvPr id="6" name="Content Placeholder 5"/>
          <p:cNvSpPr>
            <a:spLocks noGrp="1"/>
          </p:cNvSpPr>
          <p:nvPr>
            <p:ph sz="quarter" idx="4"/>
          </p:nvPr>
        </p:nvSpPr>
        <p:spPr>
          <a:xfrm>
            <a:off x="323528" y="5013176"/>
            <a:ext cx="3816424" cy="504056"/>
          </a:xfrm>
          <a:solidFill>
            <a:srgbClr val="00B050"/>
          </a:solidFill>
        </p:spPr>
        <p:txBody>
          <a:bodyPr/>
          <a:lstStyle/>
          <a:p>
            <a:pPr>
              <a:buNone/>
            </a:pPr>
            <a:r>
              <a:rPr lang="en-GB" sz="1820" b="1" dirty="0" smtClean="0">
                <a:solidFill>
                  <a:schemeClr val="bg1"/>
                </a:solidFill>
              </a:rPr>
              <a:t>B10: Collaborative arrangements</a:t>
            </a:r>
          </a:p>
          <a:p>
            <a:endParaRPr lang="en-GB" dirty="0"/>
          </a:p>
        </p:txBody>
      </p:sp>
      <p:sp>
        <p:nvSpPr>
          <p:cNvPr id="9218" name="AutoShape 2" descr="data:image/jpeg;base64,/9j/4AAQSkZJRgABAQAAAQABAAD/2wCEAAkGBggGERIIBw8UFBQVGBYOFhIYDRofHRwiGhwWGB8bHhwXJyYfGB4vJRwaIDsjIycpLCwvFSE9NTwqNSwrLCkBCQoKDgwOGg8PFy0lHSQ0LC0sNCwtKSksKTUsLCwpMCosLCk1LCksLCkpNSwpLSwpNTUsLDUsLCksLCkyLDUsKf/AABEIAKAAoAMBIgACEQEDEQH/xAAcAAEBAAMBAQEBAAAAAAAAAAAABgQHCAUDAgH/xAA6EAABAgMDCAkDAwQDAAAAAAABAAIDBAUGEbEVFiEzU3KRkgcSEzFBUWFxgSIyghRCYiOhssIIg8H/xAAZAQEAAwEBAAAAAAAAAAAAAAAAAgMEAQX/xAAgEQEAAgICAgMBAAAAAAAAAAAAAQIDERIhBDFBUXET/9oADAMBAAIRAxEAPwDeKIiAiIgIiICIiAiIgIiICIiDyrUWhlrLSsWqzekQxeG33FxOhrR7m4L+WUrucsnAqvU6nat65Z1r7jeQRfov7lqHpztLFq0zCszT73CGQ57R+6I/Q1vwDxf6LcVm6Q2gykvTW6eyhthk+ZA0n5N5+VGJ3K61IrSJn3L0kRFJSIiICIiD8ve2GC95uA0krGyrI7ZnOEq2oi7jsFGUulvqrnMhuAuF+m/28EFnlWR2zOcJlWR2zOcKezPmNozgUzPmNozgUFDlWR2zOcJlWR2zOcKezPmNozgUzPmNozgUFDlWR2zOcJlWR2zOcKezPmNozgUzPmNozgUFDlWR2zOcJlWR2zOcKezPmNozgUzPmNozgUFDlWR2zOcLzrR2up1n5WNUnxGO7NpcGh4+o9zW/JuC8/M+Y2jOBWn+mOdMtGbQoUQO7MCLFuv+4/a34Gn8h5LkzqFmOk3tp8+iuWzlq2Vqs8Hsy6ce5x73k/T/AHN938F0LlWR2zOcLVnRTYKYhSLZ9zmtdMHtbiDf1ReG/wDp/JWWZ8xtGcCuVjUJZ78r/ihyrI7ZnOFkse2IA9hvB0gqDqlLfSnNZEcDeL9F/t4qzpOohbjcFJSy0REBERBiVbURdx2Cn7H6yJujFUFW1EXcdgp+x+siboxQVaIiAiIgIiICIiDzbRVyBZuWjVSa+2G0vuv7z3Bo9Sbh8rluny85beoMhRXXxJmLe93l1je4+wF5u9Fsfp9tb2r4dnJV2ht0eNp8T9jfgXu/Jvkvh/x/s7+pjxq5GH0wh2EM/wAn6XH4bcP+xVW7nTfij+WKbz7lvGVloUkxktLi5jGiG1vkGgADgF9URWsCUthrIe6cVQUnUQtxuCn7YayHunFUFJ1ELcbggy0REBERBiVbURdx2Cn7H6yJujFUFW1EXcdgp+x+siboxQVaIiAiIgIiICwK9WZez8vFqc39kJpeR5+QHqTcPlZ60r0/WsvMKzks7uumI3+jcXcq5adQsxU52iGo6tVJitR4tQnDe+K4xHfPgPQd3sF1B0cWezZp0vJxBc8t7aJo09Z/1EH20N/Fc/dGVns5KlAlntvYw/qImjR1Wabj7m4fK6nVeOPlq8u2tUgREVrClLYayHunFUFJ1ELcbgp+2Gsh7pxVBSdRC3G4IMtERAREQYlW1EXcdgp+x+siboxVBVtRF3HYKfsfrIm6MUFWsapz8OlwYs9GBLYTHxiB3kMaXEC/x0LJX4iwmR2mFFALXAtIPiDoIQh4lkbaUq2kIzNLcb23B8NwuewnuvAv0HzBINxXvLmQTM70S1d7YF5ax3VLSdZCdcQPe67T4OaukKVVJWtQYdQkXdaHEaHtPvgfC7wIUaztfmxcNTHqWWiIpKGFWatL0KBFqM4bmQmmIfjwHqTcPcrkit1aYr0xFqU2friuMQ+l/cB6AXD4W3un21vVEOzkq7SbpiNp8P2Nxd8NWmpKTjVCIyUlhe+I5sNo8y4gD+5VN53OnpeLTjXlPy3n0AWdEpLRq3GH1Rndkw3fsZ38Xf4BbYWBQaRCoMtBpkv9sJjYd/ncNJ+TeflZ6tiNQw5L87TIiIuq0pbDWQ904qgpOohbjcFP2w1kPdOKoKTqIW43BBloiICIiDEq2oi7jsFP2P1kTdGKoKtqIu47BT9j9ZE3Rigq0REGqOnmyf6+XZX5Zv1wP6cT1Y46D+LjwefJTvQZbc0+KbOzzv6cU9aCSftf4t9nYj1W8p2TgVGG+Umm9Zj2mG5vmHC4hcnWmokzZCdi09ziHQn3seNBI+5jxd3G64+hVVup23YJjJSccuuFiVaqS9FgRahOG5kNpiOPt4D1Pd7lT3RtbSHbOTbHeR28O6HGb6+DrvJ3f73jwUD08W1a/q2ZkXdxEWOQflrP9j+PqpzbrbPTFM34NUV+szFoZmNU5v7ori8i/u8mj0AuHwrfoMs8atUMoRBeyWb2n5uvawf5H8VrhdLdDVnsh02HGiC58wf1LtHgdDBygH8iqqxuW/yLcMeo/F2iIr3lCIiCUthrIe6cVQUnUQtxuCn7YayHunFUFJ1ELcbggy0REBERBiVbURdx2Cn7H6yJujFUFW1EXcdgp+x+siboxQVaIiAtSdPdkxOQYdoZZv1Qv6UW4d7CfpPw43ez/RbbWPUJCBVIUSSm29ZkRrobh5hwuK5MbhZjvwtFnIlIrlRoDzM0qO+E8gsLmuuvB8D4FYkaNEmHOjRnFznEuc4m8knSSSe8r0bTUGPZmajUqZ74bi0G77h3td8i4/K8tZ3sxqe4evZGhPtLOS9LbfdEeA4jwaNLjwBXW8KEyA0QoQAaAGgAaABoAWlf+Ptmy90evx26AP00I3eJuc8j46o/Jy3arqR083yr7vr6ERFNkEREEpbDWQ904qgpOohbjcFP2w1kPdOKoKTqIW43BBloiICIiDEq2oi7jsFP2P1kTdGKoKtqIu47BT9j9ZE3Rigq0REBERBrLpf6NZm1fUqtFaDHYOzfDvA67e8XE6OsNPf3g+gv11Z3oXtLVooZUYX6aED9UR5F938Wgkk+9wXSSKE0iZ20V8i9a8YYFDoknZ2BDptOb1YcMdUeZ8SSfEk6SfVZ6IpqJnYiIjgiIglLYayHunFUFJ1ELcbgp+2Gsh7pxVBSdRC3G4IMtERAREQYlW1EXcdgoyl1V9Kc58NoN46um/38FePY2ICx4vB0ELGyVI7FnIEE9nhMbNnEpnhMbNnEqhyVI7FnIEyVI7FnIEE9nhMbNnEpnhMbNnEqhyVI7FnIEyVI7FnIEE9nhMbNnEpnhMbNnEqhyVI7FnIEyVI7FnIEE9nhMbNnEpnhMbNnEqhyVI7FnIEyVI7FnIEE9nhMbNnEpnhMbNnEqhyVI7FnIEyVI7FnIEE9nhMbNnEpnhMbNnEqhyVI7FnIEyVI7FnIEEZVKq+qua+I0C4dXRf7+Ks6TqIW43BMlSOxZyBZLGNhgMYLgNACD9IiICIiAiIgIiICIiAiIgIiICIiAiIgIiICIiD/2Q=="/>
          <p:cNvSpPr>
            <a:spLocks noChangeAspect="1" noChangeArrowheads="1"/>
          </p:cNvSpPr>
          <p:nvPr/>
        </p:nvSpPr>
        <p:spPr bwMode="auto">
          <a:xfrm>
            <a:off x="63500" y="-742950"/>
            <a:ext cx="1524000" cy="15240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9220" name="AutoShape 4" descr="data:image/jpeg;base64,/9j/4AAQSkZJRgABAQAAAQABAAD/2wCEAAkGBggGERIIBw8UFBQVGBYOFhIYDRofHRwiGhwWGB8bHhwXJyYfGB4vJRwaIDsjIycpLCwvFSE9NTwqNSwrLCkBCQoKDgwOGg8PFy0lHSQ0LC0sNCwtKSksKTUsLCwpMCosLCk1LCksLCkpNSwpLSwpNTUsLDUsLCksLCkyLDUsKf/AABEIAKAAoAMBIgACEQEDEQH/xAAcAAEBAAMBAQEBAAAAAAAAAAAABgQHCAUDAgH/xAA6EAABAgMDCAkDAwQDAAAAAAABAAIDBAUGEbEVFiEzU3KRkgcSEzFBUWFxgSIyghRCYiOhssIIg8H/xAAZAQEAAwEBAAAAAAAAAAAAAAAAAgMEAQX/xAAgEQEAAgICAgMBAAAAAAAAAAAAAQIDERIhBDFBUXET/9oADAMBAAIRAxEAPwDeKIiAiIgIiICIiAiIgIiICIiDyrUWhlrLSsWqzekQxeG33FxOhrR7m4L+WUrucsnAqvU6nat65Z1r7jeQRfov7lqHpztLFq0zCszT73CGQ57R+6I/Q1vwDxf6LcVm6Q2gykvTW6eyhthk+ZA0n5N5+VGJ3K61IrSJn3L0kRFJSIiICIiD8ve2GC95uA0krGyrI7ZnOEq2oi7jsFGUulvqrnMhuAuF+m/28EFnlWR2zOcJlWR2zOcKezPmNozgUzPmNozgUFDlWR2zOcJlWR2zOcKezPmNozgUzPmNozgUFDlWR2zOcJlWR2zOcKezPmNozgUzPmNozgUFDlWR2zOcJlWR2zOcKezPmNozgUzPmNozgUFDlWR2zOcLzrR2up1n5WNUnxGO7NpcGh4+o9zW/JuC8/M+Y2jOBWn+mOdMtGbQoUQO7MCLFuv+4/a34Gn8h5LkzqFmOk3tp8+iuWzlq2Vqs8Hsy6ce5x73k/T/AHN938F0LlWR2zOcLVnRTYKYhSLZ9zmtdMHtbiDf1ReG/wDp/JWWZ8xtGcCuVjUJZ78r/ihyrI7ZnOFkse2IA9hvB0gqDqlLfSnNZEcDeL9F/t4qzpOohbjcFJSy0REBERBiVbURdx2Cn7H6yJujFUFW1EXcdgp+x+siboxQVaIiAiIgIiICIiDzbRVyBZuWjVSa+2G0vuv7z3Bo9Sbh8rluny85beoMhRXXxJmLe93l1je4+wF5u9Fsfp9tb2r4dnJV2ht0eNp8T9jfgXu/Jvkvh/x/s7+pjxq5GH0wh2EM/wAn6XH4bcP+xVW7nTfij+WKbz7lvGVloUkxktLi5jGiG1vkGgADgF9URWsCUthrIe6cVQUnUQtxuCn7YayHunFUFJ1ELcbggy0REBERBiVbURdx2Cn7H6yJujFUFW1EXcdgp+x+siboxQVaIiAiIgIiICwK9WZez8vFqc39kJpeR5+QHqTcPlZ60r0/WsvMKzks7uumI3+jcXcq5adQsxU52iGo6tVJitR4tQnDe+K4xHfPgPQd3sF1B0cWezZp0vJxBc8t7aJo09Z/1EH20N/Fc/dGVns5KlAlntvYw/qImjR1Wabj7m4fK6nVeOPlq8u2tUgREVrClLYayHunFUFJ1ELcbgp+2Gsh7pxVBSdRC3G4IMtERAREQYlW1EXcdgp+x+siboxVBVtRF3HYKfsfrIm6MUFWsapz8OlwYs9GBLYTHxiB3kMaXEC/x0LJX4iwmR2mFFALXAtIPiDoIQh4lkbaUq2kIzNLcb23B8NwuewnuvAv0HzBINxXvLmQTM70S1d7YF5ax3VLSdZCdcQPe67T4OaukKVVJWtQYdQkXdaHEaHtPvgfC7wIUaztfmxcNTHqWWiIpKGFWatL0KBFqM4bmQmmIfjwHqTcPcrkit1aYr0xFqU2friuMQ+l/cB6AXD4W3un21vVEOzkq7SbpiNp8P2Nxd8NWmpKTjVCIyUlhe+I5sNo8y4gD+5VN53OnpeLTjXlPy3n0AWdEpLRq3GH1Rndkw3fsZ38Xf4BbYWBQaRCoMtBpkv9sJjYd/ncNJ+TeflZ6tiNQw5L87TIiIuq0pbDWQ904qgpOohbjcFP2w1kPdOKoKTqIW43BBloiICIiDEq2oi7jsFP2P1kTdGKoKtqIu47BT9j9ZE3Rigq0REGqOnmyf6+XZX5Zv1wP6cT1Y46D+LjwefJTvQZbc0+KbOzzv6cU9aCSftf4t9nYj1W8p2TgVGG+Umm9Zj2mG5vmHC4hcnWmokzZCdi09ziHQn3seNBI+5jxd3G64+hVVup23YJjJSccuuFiVaqS9FgRahOG5kNpiOPt4D1Pd7lT3RtbSHbOTbHeR28O6HGb6+DrvJ3f73jwUD08W1a/q2ZkXdxEWOQflrP9j+PqpzbrbPTFM34NUV+szFoZmNU5v7ori8i/u8mj0AuHwrfoMs8atUMoRBeyWb2n5uvawf5H8VrhdLdDVnsh02HGiC58wf1LtHgdDBygH8iqqxuW/yLcMeo/F2iIr3lCIiCUthrIe6cVQUnUQtxuCn7YayHunFUFJ1ELcbggy0REBERBiVbURdx2Cn7H6yJujFUFW1EXcdgp+x+siboxQVaIiAtSdPdkxOQYdoZZv1Qv6UW4d7CfpPw43ez/RbbWPUJCBVIUSSm29ZkRrobh5hwuK5MbhZjvwtFnIlIrlRoDzM0qO+E8gsLmuuvB8D4FYkaNEmHOjRnFznEuc4m8knSSSe8r0bTUGPZmajUqZ74bi0G77h3td8i4/K8tZ3sxqe4evZGhPtLOS9LbfdEeA4jwaNLjwBXW8KEyA0QoQAaAGgAaABoAWlf+Ptmy90evx26AP00I3eJuc8j46o/Jy3arqR083yr7vr6ERFNkEREEpbDWQ904qgpOohbjcFP2w1kPdOKoKTqIW43BBloiICIiDEq2oi7jsFP2P1kTdGKoKtqIu47BT9j9ZE3Rigq0REBERBrLpf6NZm1fUqtFaDHYOzfDvA67e8XE6OsNPf3g+gv11Z3oXtLVooZUYX6aED9UR5F938Wgkk+9wXSSKE0iZ20V8i9a8YYFDoknZ2BDptOb1YcMdUeZ8SSfEk6SfVZ6IpqJnYiIjgiIglLYayHunFUFJ1ELcbgp+2Gsh7pxVBSdRC3G4IMtERAREQYlW1EXcdgoyl1V9Kc58NoN46um/38FePY2ICx4vB0ELGyVI7FnIEE9nhMbNnEpnhMbNnEqhyVI7FnIEyVI7FnIEE9nhMbNnEpnhMbNnEqhyVI7FnIEyVI7FnIEE9nhMbNnEpnhMbNnEqhyVI7FnIEyVI7FnIEE9nhMbNnEpnhMbNnEqhyVI7FnIEyVI7FnIEE9nhMbNnEpnhMbNnEqhyVI7FnIEyVI7FnIEE9nhMbNnEpnhMbNnEqhyVI7FnIEyVI7FnIEEZVKq+qua+I0C4dXRf7+Ks6TqIW43BMlSOxZyBZLGNhgMYLgNACD9IiICIiAiIgIiICIiAiIgIiICIiAiIgIiICIiD/2Q=="/>
          <p:cNvSpPr>
            <a:spLocks noChangeAspect="1" noChangeArrowheads="1"/>
          </p:cNvSpPr>
          <p:nvPr/>
        </p:nvSpPr>
        <p:spPr bwMode="auto">
          <a:xfrm>
            <a:off x="63500" y="-742950"/>
            <a:ext cx="1524000" cy="1524000"/>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0" name="Picture 9" descr="Tick.JPG"/>
          <p:cNvPicPr>
            <a:picLocks noChangeAspect="1"/>
          </p:cNvPicPr>
          <p:nvPr/>
        </p:nvPicPr>
        <p:blipFill>
          <a:blip r:embed="rId2" cstate="print"/>
          <a:stretch>
            <a:fillRect/>
          </a:stretch>
        </p:blipFill>
        <p:spPr>
          <a:xfrm>
            <a:off x="5004048" y="1484784"/>
            <a:ext cx="864096" cy="864096"/>
          </a:xfrm>
          <a:prstGeom prst="rect">
            <a:avLst/>
          </a:prstGeom>
        </p:spPr>
      </p:pic>
      <p:pic>
        <p:nvPicPr>
          <p:cNvPr id="11" name="Picture 10" descr="Under way.JPG"/>
          <p:cNvPicPr>
            <a:picLocks noChangeAspect="1"/>
          </p:cNvPicPr>
          <p:nvPr/>
        </p:nvPicPr>
        <p:blipFill>
          <a:blip r:embed="rId3" cstate="print"/>
          <a:stretch>
            <a:fillRect/>
          </a:stretch>
        </p:blipFill>
        <p:spPr>
          <a:xfrm>
            <a:off x="5076056" y="2348880"/>
            <a:ext cx="792088" cy="792088"/>
          </a:xfrm>
          <a:prstGeom prst="rect">
            <a:avLst/>
          </a:prstGeom>
        </p:spPr>
      </p:pic>
      <p:pic>
        <p:nvPicPr>
          <p:cNvPr id="12" name="Picture 11" descr="Under way.JPG"/>
          <p:cNvPicPr>
            <a:picLocks noChangeAspect="1"/>
          </p:cNvPicPr>
          <p:nvPr/>
        </p:nvPicPr>
        <p:blipFill>
          <a:blip r:embed="rId3" cstate="print"/>
          <a:stretch>
            <a:fillRect/>
          </a:stretch>
        </p:blipFill>
        <p:spPr>
          <a:xfrm>
            <a:off x="5220072" y="5661248"/>
            <a:ext cx="864096" cy="867954"/>
          </a:xfrm>
          <a:prstGeom prst="rect">
            <a:avLst/>
          </a:prstGeom>
        </p:spPr>
      </p:pic>
      <p:sp>
        <p:nvSpPr>
          <p:cNvPr id="14" name="TextBox 13"/>
          <p:cNvSpPr txBox="1"/>
          <p:nvPr/>
        </p:nvSpPr>
        <p:spPr>
          <a:xfrm>
            <a:off x="323528" y="1772816"/>
            <a:ext cx="3744416" cy="400110"/>
          </a:xfrm>
          <a:prstGeom prst="rect">
            <a:avLst/>
          </a:prstGeom>
          <a:solidFill>
            <a:srgbClr val="FF00FF"/>
          </a:solidFill>
        </p:spPr>
        <p:txBody>
          <a:bodyPr wrap="square" rtlCol="0">
            <a:spAutoFit/>
          </a:bodyPr>
          <a:lstStyle/>
          <a:p>
            <a:r>
              <a:rPr lang="en-GB" sz="2000" b="1" dirty="0" smtClean="0">
                <a:solidFill>
                  <a:schemeClr val="bg1"/>
                </a:solidFill>
              </a:rPr>
              <a:t>Part C – information</a:t>
            </a:r>
          </a:p>
        </p:txBody>
      </p:sp>
      <p:sp>
        <p:nvSpPr>
          <p:cNvPr id="15" name="TextBox 14"/>
          <p:cNvSpPr txBox="1"/>
          <p:nvPr/>
        </p:nvSpPr>
        <p:spPr>
          <a:xfrm>
            <a:off x="323528" y="2564904"/>
            <a:ext cx="3744416" cy="400110"/>
          </a:xfrm>
          <a:prstGeom prst="rect">
            <a:avLst/>
          </a:prstGeom>
          <a:solidFill>
            <a:srgbClr val="00B050"/>
          </a:solidFill>
        </p:spPr>
        <p:txBody>
          <a:bodyPr wrap="square" rtlCol="0">
            <a:spAutoFit/>
          </a:bodyPr>
          <a:lstStyle/>
          <a:p>
            <a:r>
              <a:rPr lang="en-GB" sz="2000" b="1" dirty="0" smtClean="0">
                <a:solidFill>
                  <a:schemeClr val="bg1"/>
                </a:solidFill>
              </a:rPr>
              <a:t>B5: Student engagement</a:t>
            </a:r>
          </a:p>
        </p:txBody>
      </p:sp>
      <p:sp>
        <p:nvSpPr>
          <p:cNvPr id="16" name="TextBox 15"/>
          <p:cNvSpPr txBox="1"/>
          <p:nvPr/>
        </p:nvSpPr>
        <p:spPr>
          <a:xfrm>
            <a:off x="323528" y="5733256"/>
            <a:ext cx="3816424" cy="400110"/>
          </a:xfrm>
          <a:prstGeom prst="rect">
            <a:avLst/>
          </a:prstGeom>
          <a:solidFill>
            <a:srgbClr val="00B050"/>
          </a:solidFill>
        </p:spPr>
        <p:txBody>
          <a:bodyPr wrap="square" rtlCol="0">
            <a:spAutoFit/>
          </a:bodyPr>
          <a:lstStyle/>
          <a:p>
            <a:r>
              <a:rPr lang="en-GB" sz="2000" b="1" dirty="0" smtClean="0">
                <a:solidFill>
                  <a:schemeClr val="bg1"/>
                </a:solidFill>
              </a:rPr>
              <a:t>B11: Research degrees</a:t>
            </a:r>
            <a:endParaRPr lang="en-GB" sz="2000" b="1" dirty="0">
              <a:solidFill>
                <a:schemeClr val="bg1"/>
              </a:solidFill>
            </a:endParaRPr>
          </a:p>
        </p:txBody>
      </p:sp>
      <p:sp>
        <p:nvSpPr>
          <p:cNvPr id="17" name="TextBox 16"/>
          <p:cNvSpPr txBox="1"/>
          <p:nvPr/>
        </p:nvSpPr>
        <p:spPr>
          <a:xfrm>
            <a:off x="4644008" y="1124744"/>
            <a:ext cx="1728192" cy="461665"/>
          </a:xfrm>
          <a:prstGeom prst="rect">
            <a:avLst/>
          </a:prstGeom>
          <a:noFill/>
        </p:spPr>
        <p:txBody>
          <a:bodyPr wrap="square" rtlCol="0">
            <a:spAutoFit/>
          </a:bodyPr>
          <a:lstStyle/>
          <a:p>
            <a:r>
              <a:rPr lang="en-GB" sz="2400" b="1" dirty="0" smtClean="0"/>
              <a:t>Progress?</a:t>
            </a:r>
            <a:endParaRPr lang="en-GB" sz="2400" b="1" dirty="0"/>
          </a:p>
        </p:txBody>
      </p:sp>
      <p:sp>
        <p:nvSpPr>
          <p:cNvPr id="18" name="TextBox 17"/>
          <p:cNvSpPr txBox="1"/>
          <p:nvPr/>
        </p:nvSpPr>
        <p:spPr>
          <a:xfrm>
            <a:off x="6660232" y="1124744"/>
            <a:ext cx="2483768" cy="430887"/>
          </a:xfrm>
          <a:prstGeom prst="rect">
            <a:avLst/>
          </a:prstGeom>
          <a:noFill/>
        </p:spPr>
        <p:txBody>
          <a:bodyPr wrap="square" rtlCol="0">
            <a:spAutoFit/>
          </a:bodyPr>
          <a:lstStyle/>
          <a:p>
            <a:r>
              <a:rPr lang="en-GB" sz="2200" b="1" dirty="0" smtClean="0"/>
              <a:t>Published when</a:t>
            </a:r>
            <a:r>
              <a:rPr lang="en-GB" sz="2200" dirty="0" smtClean="0"/>
              <a:t>?</a:t>
            </a:r>
            <a:endParaRPr lang="en-GB" sz="2200" dirty="0"/>
          </a:p>
        </p:txBody>
      </p:sp>
      <p:sp>
        <p:nvSpPr>
          <p:cNvPr id="20" name="TextBox 19"/>
          <p:cNvSpPr txBox="1"/>
          <p:nvPr/>
        </p:nvSpPr>
        <p:spPr>
          <a:xfrm>
            <a:off x="6948264" y="1772816"/>
            <a:ext cx="1728192" cy="384721"/>
          </a:xfrm>
          <a:prstGeom prst="rect">
            <a:avLst/>
          </a:prstGeom>
          <a:noFill/>
        </p:spPr>
        <p:txBody>
          <a:bodyPr wrap="square" rtlCol="0">
            <a:spAutoFit/>
          </a:bodyPr>
          <a:lstStyle/>
          <a:p>
            <a:r>
              <a:rPr lang="en-GB" sz="1900" b="1" dirty="0" smtClean="0">
                <a:solidFill>
                  <a:srgbClr val="FF3399"/>
                </a:solidFill>
              </a:rPr>
              <a:t>March 2012</a:t>
            </a:r>
          </a:p>
        </p:txBody>
      </p:sp>
      <p:sp>
        <p:nvSpPr>
          <p:cNvPr id="21" name="TextBox 20"/>
          <p:cNvSpPr txBox="1"/>
          <p:nvPr/>
        </p:nvSpPr>
        <p:spPr>
          <a:xfrm>
            <a:off x="6948264" y="2636912"/>
            <a:ext cx="1728192" cy="384721"/>
          </a:xfrm>
          <a:prstGeom prst="rect">
            <a:avLst/>
          </a:prstGeom>
          <a:noFill/>
        </p:spPr>
        <p:txBody>
          <a:bodyPr wrap="square" rtlCol="0">
            <a:spAutoFit/>
          </a:bodyPr>
          <a:lstStyle/>
          <a:p>
            <a:r>
              <a:rPr lang="en-GB" sz="1900" b="1" dirty="0" smtClean="0">
                <a:solidFill>
                  <a:srgbClr val="00B050"/>
                </a:solidFill>
              </a:rPr>
              <a:t>June 2012</a:t>
            </a:r>
          </a:p>
        </p:txBody>
      </p:sp>
      <p:sp>
        <p:nvSpPr>
          <p:cNvPr id="22" name="TextBox 21"/>
          <p:cNvSpPr txBox="1"/>
          <p:nvPr/>
        </p:nvSpPr>
        <p:spPr>
          <a:xfrm>
            <a:off x="6911752" y="3429000"/>
            <a:ext cx="2232248" cy="384721"/>
          </a:xfrm>
          <a:prstGeom prst="rect">
            <a:avLst/>
          </a:prstGeom>
          <a:noFill/>
        </p:spPr>
        <p:txBody>
          <a:bodyPr wrap="square" rtlCol="0">
            <a:spAutoFit/>
          </a:bodyPr>
          <a:lstStyle/>
          <a:p>
            <a:r>
              <a:rPr lang="en-GB" sz="1900" b="1" dirty="0" smtClean="0">
                <a:solidFill>
                  <a:srgbClr val="00B050"/>
                </a:solidFill>
              </a:rPr>
              <a:t>September  2012</a:t>
            </a:r>
          </a:p>
        </p:txBody>
      </p:sp>
      <p:sp>
        <p:nvSpPr>
          <p:cNvPr id="23" name="TextBox 22"/>
          <p:cNvSpPr txBox="1"/>
          <p:nvPr/>
        </p:nvSpPr>
        <p:spPr>
          <a:xfrm>
            <a:off x="6983760" y="4941168"/>
            <a:ext cx="2160240" cy="384721"/>
          </a:xfrm>
          <a:prstGeom prst="rect">
            <a:avLst/>
          </a:prstGeom>
          <a:noFill/>
        </p:spPr>
        <p:txBody>
          <a:bodyPr wrap="square" rtlCol="0">
            <a:spAutoFit/>
          </a:bodyPr>
          <a:lstStyle/>
          <a:p>
            <a:r>
              <a:rPr lang="en-GB" sz="1900" b="1" dirty="0" smtClean="0">
                <a:solidFill>
                  <a:srgbClr val="00B050"/>
                </a:solidFill>
              </a:rPr>
              <a:t>December 2012</a:t>
            </a:r>
          </a:p>
        </p:txBody>
      </p:sp>
      <p:sp>
        <p:nvSpPr>
          <p:cNvPr id="24" name="TextBox 23"/>
          <p:cNvSpPr txBox="1"/>
          <p:nvPr/>
        </p:nvSpPr>
        <p:spPr>
          <a:xfrm>
            <a:off x="7020272" y="5661248"/>
            <a:ext cx="1728192" cy="384721"/>
          </a:xfrm>
          <a:prstGeom prst="rect">
            <a:avLst/>
          </a:prstGeom>
          <a:noFill/>
        </p:spPr>
        <p:txBody>
          <a:bodyPr wrap="square" rtlCol="0">
            <a:spAutoFit/>
          </a:bodyPr>
          <a:lstStyle/>
          <a:p>
            <a:r>
              <a:rPr lang="en-GB" sz="1900" b="1" dirty="0" smtClean="0">
                <a:solidFill>
                  <a:srgbClr val="00B050"/>
                </a:solidFill>
              </a:rPr>
              <a:t>June 2012</a:t>
            </a:r>
          </a:p>
        </p:txBody>
      </p:sp>
      <p:pic>
        <p:nvPicPr>
          <p:cNvPr id="26" name="Picture 25" descr="Under way.JPG"/>
          <p:cNvPicPr>
            <a:picLocks noChangeAspect="1"/>
          </p:cNvPicPr>
          <p:nvPr/>
        </p:nvPicPr>
        <p:blipFill>
          <a:blip r:embed="rId3" cstate="print"/>
          <a:stretch>
            <a:fillRect/>
          </a:stretch>
        </p:blipFill>
        <p:spPr>
          <a:xfrm>
            <a:off x="5076056" y="3212976"/>
            <a:ext cx="864096" cy="792088"/>
          </a:xfrm>
          <a:prstGeom prst="rect">
            <a:avLst/>
          </a:prstGeom>
        </p:spPr>
      </p:pic>
      <p:pic>
        <p:nvPicPr>
          <p:cNvPr id="27" name="Picture 26" descr="Under way.JPG"/>
          <p:cNvPicPr>
            <a:picLocks noChangeAspect="1"/>
          </p:cNvPicPr>
          <p:nvPr/>
        </p:nvPicPr>
        <p:blipFill>
          <a:blip r:embed="rId3" cstate="print"/>
          <a:stretch>
            <a:fillRect/>
          </a:stretch>
        </p:blipFill>
        <p:spPr>
          <a:xfrm>
            <a:off x="5220072" y="4725144"/>
            <a:ext cx="864096" cy="86795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data:image/jpeg;base64,/9j/4AAQSkZJRgABAQAAAQABAAD/2wCEAAkGBhISERUUExQUFBQWFRUWFhgUFxcXFRgYGBQVFRQXGBcXHCYeFxokGhUUHy8gIycpLCwsFR4xNTAqNSYrLCkBCQoKDgwOGg8PGikkHyQqLCosLSwsLCwsKSksLCwsKSwpLCwsLCwpLCkpLCwsLCksLCwpLCwsLSwsLCwsLCwsKf/AABEIALcBEwMBIgACEQEDEQH/xAAcAAACAgMBAQAAAAAAAAAAAAAFBgAEAgMHAQj/xABBEAABAwIEBAQEBAMHAwQDAAABAAIDBBEFEiExBkFRYRMicYEHMpGhUrHB0RRC4SNicpKisvAVM4JDc5PxCBck/8QAGgEAAgMBAQAAAAAAAAAAAAAAAwQAAQIFBv/EACsRAAICAQQBAwMEAwEAAAAAAAABAhEDBBIhQTETMlEFInEjYZHBM4GhFP/aAAwDAQACEQMRAD8APv4hley0bHXtuQBqgcmBVMl5JSB2TFTOqZAfDjGu7pNAPYIDxXN4As+YySkfI02aPZJ98DwmcTU8UbtBvuNyO4KXRC035jkUafhUkpJdcB31Veqw10IykfbkmIvoWmu6AjqTosC1w53Vx5v6LOGm0JRQLRQDjzBWTXAoi0cgo/DmE2+pCuytoPsplRKDh+R58hv2PRaarC5Yj52OHfcfVatFbWVLLZG1YLZGVZgv0rFu4gltC1vNzv8Abb+ixogCsOJdoh2cfuFtNrwZasAZVkGLMMWTWLBoypobkDqrr8PcORF9RcbjssaEWcD0IP3TFR4ixzy9xyXGVo6Abi+17rSjaslgGnmfGbtJH5fRWmV7T87bd2af6dkyujY/5mMf3tr9RqqNVg0J2uw8r6t++v3UVk4B7IQ75HB3bZ30P6KBpBsdD30K0TYc5htf0I2Pof0VnDnTPe1jB4pJAa0gOuSdALrVmWj6CwqhJpKKI6WZE947RsDrf/IWJkXIsC+Kzm1FqyItcGiI5BbJZ5zksO5vYGx/kFl1qKUOaHNNwQCD1BFwUKaa8hIGaiiiGEIooooQiiiihCKKLyyhD1RRRQhFFFFCHLsUxiZjLAhjfqf6JIewPlL7Z3nm7X6BF8Y4l8UlsYHdx2SrPj7YH3Y4PePTKElHcPy2obaTDnNHiS+QDYcyl3i/E/Gbbyta3a25StiOPVEp88jrdMxt9FQa49SfVHjjadi8stqiy+UWsFvZJZl1TawrdkL7Nbqi2BozhcVbpoySrFJgL3bpmwjhM6X0WXNBY42zzAaXoPdNkVM0tsQCD1Cyo8LawAALdNMxg1O3RDtsOopCzi/w6glu6I+G/t8p9kh4vw9PSm0jTl5OGrT7rqbOIGZtnAdSNEVhfFOwhwa9p3BsQixk0AnjjI4jRvsbhTHKovLBya06dyblN/FfAD6d3i0zXPjO7RqW89OyS6uRrnA9kdO0KSjtZTAWxrVsEKyEasos0LNV3fhT4ewijDJ2tkdJ5zpo0FrQ0C++gv6lcMpGr6Fi4ygijjadQGMFxys0XuEPLJpbb4f9BcUW3aErH/hU6Il9NI5vQbt9LcklV/jQnLUR6cnt2XcIeLKab5JGnT5SdfpzQLFqSOS4sCDyKBHLJOmMvCpq3wzj8kmmhzNKJcIvEdUyVrS4sN2t2BdYhl+gzFpPYFXcW4IcHF0Bt1adlOGcPkZMWvYA5tjYuFr2zNGhv7Jn1E0xSWJxdHROGfhhAI3OqrzmSzg1125NbkgtN7k99tE+wQhjQ1os1oDQOgAsB9FSwavdLHmcGg3tZpv036IgsObly3ZpRUfBFFFFRZFFFFCEUUUUIRRRRQhFFFFCEUUUUIfJdfVOeS1hIaN7KnSUYzXcLN6lXWUr8gyC9zqrGE0RdLlfp27oN0NbL5ZSqcP0u0aKrHGL63+idpKAAWCox4a2+ypTI8XwAaakc82ANk6YBwvpcrZheFgkWFk54ZTBoVOdhYYqNFFgrW8kSbS22VljFrqwbWGizZtxK81Q1vqqb5w7kEMrJchOe6WcW4tc11gx1uXJXG2VJqKtjtI1rhbRKU80kdQ3wiRc6gbLQzFZ25CWDzAOBY8nQ8iCmDB4C85iBfdb5ToFxJWGsWxsQ0ji82LmFo/xELhZiBOu3VMnFvEBqJy1l/Dju0d7HU29fyQ2GKzbaZi65O+gH9UZcIVly+Ckaa3yuP3/AFV6jwieSN0jWFzWmxLdTsD8u/0V2nw8vNhc37Lp3CWDCGEC2pNz9AP0U3lrFfk5XQx3KIPxKoicGuja8Ha1wn3i3g0OH8RA3+1aRnaLASNJsT2cN781TxzhzI8+GQ6NwuA7XLfcX3t+irJJOjeLG1dMUYqkPPiMuxwOov8AqN01YPiTi3zlUaXhsCwAt2G33WrH61tK5sdnXLcxIAsBcgfkheQ/tVsb6arYT5j6oBwDjtKyvmnqXBjpMwjzbDM7X08oAS3WVgDWvbK5xeNG7adSk6pqC5xP0TmJbcbb7Ec8t0qXR9O4vi7mM8Sm8Mtdq5wsb99NEtHiOrcdJCPQABcWwzieog0ZI7Kd2k3afZM+G8dNdYSXYeo1H05Ie1rwVui+jpFNxjUxOGch45g7+xCeMKxaOoZmYfUHcHuuKT1ecZ2vD29t/wCqu8O8WOhmY69mkhrhyIJUp9kteUdrUWMUgcARsdQslk0ReXXhCgYoQyUWIeslVkIooorIRRRRQh8r4TPmLbe4TV/01hc2S3mCTcPb4bg4bc10VtPkADyMzmtfYG5AI0B7peR0FJNFd0F1qiotDpuiLY1uhgQmbiZ4fShoCN04VekhRGKJQJdGxhAUc26zyLF60iLko1tCHDZKVfhbXOyvbp6J0fIsJqYOF7K0uTE40hTZg+Z299ANraDQBFJoPCp5iOUTz/pKJfwtlt8EPaWHZzS0+jhY/mi9gEvtOAUrzd1tb6DumvBuHnGzn6dltw7hwQvLSNWuLdexsmqjq4WaOIuOXNak7BQhRtwvBmNF7JkpWoM3iKnGhdlHVwICL0tS0i7SCDsRqCs0FN+L1OSneTppb6kBJTMYdNII2anqdkZ46xBn8OxpdbO8f6QT+dkkGV8ErJYyLjbmD6qSLxcD7h1K5xsW6jsgvG1D5XPc0FrY+e4NyBb6hFMA+KoJDJIQ07OI27EdkM+JGOMfGGsI85F/8LTc/oFrDHdNRJndQbZy6slyt7nQenNDCVaq5M7r8hoPRVi1O5Z7pceDkxVI8XoUsoAhGi1RYlJE4OY4gj6e45pqw3iymfYVEIafxxXb9WgpMspdaUmimrPqnhfiWmqImiGRriABlB8w06HVHWyA818gUta+M3Y4tI5g2P2XQ+HPjHUxANqAJ2dTo8ejghuJpSaO/KJP4f8AiHS1VvDkDXc2Smx9nfumVteCRl169uyy0b3IznjO7VhFiLTodD3VtDsRowdRvzVJItl4SjqFmlp0Th1WxtdI3mVVlWMKiA/9acvVLNHzxRG7QOYtt+iORT56gv1ANgL9ALBBcLAujVG3z+6Xb6HYrsZYtgrEW6rR7LdGhsYgGaU6K544CE089lsqJdFSCbC66uC0urwg00xVZ05RUi9qQd/igr1JKCErxVCtPrnBpy/NbTsrRjI1VBiaru4hovbc91ugbdLOCY02MZZDZ1ze/Puj8WLMcPK4fZXYJRoEY9QESF7RfML6dRof+d0sVuMiL5mPJ7MP6p/qpGuj31Dhb33QTFsKc4B7dbbjfRW/kzXwKsvEDJAI3xuGYaE2t05K9w1BLE5xLrRW6/8ALLdDw9meCQQLDQnbsOg20RDH8LIpA1pI/tG5raG1nWHpe32VmKfYOrsTiq5RE4EAN/s7j5idz9gqdbhDqQjUSNdoGnnprb7KvDDkNnNLm8uo7g8ig+P8VaZI3OcflD3G5A6Dv3US3eC5NY1d8GyfFGxvJd5nk/K3YdAShOKYm6QkuOuwA2HYKpELC537/cqnNJc/kugoLDC+2c2eWWR10YFpB0Xok6rJp67r2Rlht/TsgFHoXuRRkd9bWPZegkbj3H6qyHhCwIVjKsXRKFGtoWTjZZMavKqPX2UIZQzkEEGx67LuXwjqKmVh8U2YA1zQd3AkgO7DylcOwyhdK+wa51hc5Rc72TRhfGU2GzgU7gWWGdh+Vx6EHUELahcHKzN8pH0wvDZJvDfxGo6uG7XZJbeaJxOa/bqFcgx90shYNA0C59dvyS/dDCVqxgdTNOqHVNNyWqOqkc4tZrbfVVzNMyQeI2w63v8AkhSTb4LqivJAbnRRFBXN6fZRXTL2s+f46LLsicNw5pPML2BoIKtywf2QI3GqWb5H0uAnC/RWYghNNUaBEqWQFaqy4ui4GLySdZNOllXfGtKIwpfJgLuKwrI8jHPI0aL6bq5BFZb5mAtstUAnP4FKmxoOscpaDtcao1Q1sX4t+q0/wIifcC46Hb2V1uFwPGYgiwJNtLlXRh/LNGK0ETo3SNc3yi9uZ7ILQENPy/ew+iqNlcSQbjXY8vVXI2KeCXXgPUNUjdLUNJSjE+w12Vrxnlpy6abqrNJoM1NczObAm2hIGl/VWJIc0bh/dJ9x5v0SnhvE/wDDt8OSMuAJuQL++6ZMG4lgmtl0F7fuCtJltCVx7iAigAafNJ5RbfLu4/kPdc7hj1ud0Rxud0kz3OfnDXPazoGhxy2HpZU75Wl3ZdDDg28yORlybnweVEmtlpBA03Whs3Mr0O09UKc97siVIyLyTosyCRZeRNG5+gW7xSdbWWC6LGG0Ga7nEgDpuTrp9lZpWtJzBhflPt67WK8pY3+BJ1NgO17X+w+6aMJjgZG0Z7Gw/mtY210WG6DQjZRwjhGSqMkn/aH8uhILvfX3QrEsJkgfkkbY8uh7g80/QcVeCQx4DmHZ7d/cfsi8kUM7fO1r2nUX1Q/UaYZ4IyXHk5PTRai45qtXkZnW2uugcY4XBT02aNjWuLmtBG45n7BIFJDnkHTcprH+o0kJZI7PI2cBERZnZfPke/Nqctm2bpz3P1SJK4ucXEkkkkk7kk3JKZnYhJGXtjFw9hY70Njew7oK6lW82OMMrUV8f7MxlcUVaepc0gglrhsRoV074ffE2OOTJWjR1h4o1I6ZwNx3C5jNHZYsegtFp0fVlNVQx5pY3tfG8B1w4EexVWPGm1j/AA2eUAH1N/0XznhePzQjK1xLDuwk5fUdCujfDyEVb3GKq8GZuoY4XcRz5+YKRikac2dQMTmeXe3cKIXJgGIX/wC9Ce9iL+1lEW4mbZyXDCQ6x90de2wI5WQqmhdmDyLNBtf90Yn2XJl5OsgRTT2FuhIV+nqdUGqTYu9QvG1dkWJluhyp57qwlvD8SB2KOQ1N0VIreXGLc2NV43hW2PUaM3ZWqY9CCh0deYDc2LR1TCIWu3SRxoA2oDGnQMBtyuSVEWpuPBVnqPFmfJa2ZxNlbhhLih1IExYczyk9VmRdgKrfM6XI0CwPlG5I/EURo6+ePR8WYbaabb/Rb6iItOZujhcXG9j0ui1HjBZFmMfihrSA5vpchwOxNlaRdurqxN4zxmPwgIgWTuIPmA0aLk/W1vqlekxWaSJxjd/7gYAHAG4uSBex6rZj9SJ55XG4Aa0DbTTNzI11Oi9+HwLcRiaL2fmaR1Ba7Q9dgUbHFNpCWTLK3QCEBc7X6clsrPlPaw+qdviPww2GRr4m2ztNwNBmG9vY7LnU87iSD2v7CydbeOLjJcvsV4k7RgAtkdr6rU1y2RBJhUWg42NtB91ao6J0jgMrnAcm2/VZYbTl9rizRr3JTBw6y1z3t9B/VDlKkM48dtWXqTCHSBsYjyN5kkH1OnOyt4xwvFyZY9r2+iYMLkaLG6Iy1sNxmc0eu5QVJjjxRaoR8K4feGhu4/51RbFMRbQsa13zEaDkBtc+5ThDAw2LUt8e0TMj5XNDssRtfrfT81pVJ8g5JxjwJ/E2KGWNrHvDv57NFg3TTXmbIZQU+Rthcudr37BDKWJz3DNsNU8cJ4R4j85+Vug7ldTSpYoSyvrhfk5mX9SaiJs8T2vu9rmE7XFr+hVqOXNo7Xoea7YzB4ZGZZGNc3oQkri34deCDNSkuYNXRnVzRzLTzHZJrLudsLLC14Oa1sdiqkbdUYrYw7UbIfLFlI7haYJHmVb6OqfE8PY4sc03a5pIcD1BC0Apg4S4OqK+Xw4gGgC7nv0a0depPYKixopPjfXsY1rmwyECxc5rg49zlIF1E0Q/AWnyjNUzF3MtawC/YG5H1UVcF8ipBxJDls5rh15gj2Vqmq2PBDSHW59u/ddXj4Mo2jSmh/yBeDg2jykCCNt+bWgEehGqHLDB+GGWoknyjhPEFeyLfUnYJUrMTc/XW3TYfRO/xD+H1TTzulIMkB+V4Hyj8L/wnvsVz2pks6wufawWox2knPdyXcNxBzDdpP6fRNdBxWWgCRtu7dfsk2EXF9AL8kQpWglthoTbubbk9l0MGmWT3C8szh4H6DiiI6Zgr8WONOoKSKLDy7zW3uR2F9Pfn9EXpqXS3TRL6uGPC6i7YzgnKatjJLxOyNpN7nkBuf2SnP4873S5Hu11LWucGjkLgaKhjmLtg8gGaQi+uzb7E9+y618J8b8ahaHWux723+jx/uP+VIttLcFtN0c5pZUfwyp5Jz4i4FhqCXMtFNvmA8r/APGBz/vDX1SVV4DVUx/tI3Zfxs8zPqNveyikpGg5/C5wLaobWUb4neUubm+axsLW+99luwjFQNL390SxymcY2ykWB0t0H8pPrqp4Nq+jkFZDmnmY5pLS8WI0OYtAa0ddbaaIj8McPL8VjsNI/EcbjkGlouOt3BC8eF87rfPK6xH92w3vY6b6aXbunX4E0gM9TJ+GONo/8nOJ/wBoTWLzZzcnljd8R8KDqNzucbmuHucp/wBy4tiWFB4uNHfn6rvvxAd//DJ3dGP9Q/Zcakj1Xd02NZsTU/kQnPbPgRpIS02IsQs4hfRMmM4bdmbmEvhpaVyNVgeGe0dxTU1YwYZQusA11hz/AFt0TDTUWVlhy1Q/AbOATjSUALddlzJNt0daCSXABpZ3E5Wm19LnQH06opLTeEGyWzOaQdedt1ujpWRus9uaI32Hmjve5AtqPyWdbS+G3M17ZYDqGk3cL7AO5laou2nyGMN4vgkI/kdzB0Qz4h4iwU+QamTLoNwA65P5JOx/F2xOboGut5YxqQPxPKHjEXuDnSm7jYDpbcNC3GNgsmRVtIwi9m6jRdHwKDwomAW2u7XmdSkPhih8WZjTtck+g3TJjWHSxOzRFxtrkJIuOrT1XQ1T2Qhi/wBiWBW5THWPGGNcGuu2+gJ2PuiDz02XNKWsfUQlrwQb6X30/qnPCJnNjAkNyucx2PBz7jrBBT1GZgtHLc25B+5t2KtQfDMzmJwlDGOjaX3aSWnewA3TbxFRxTMbnGYBwcLdtVYHFVMyEg6OA0t9ltNtcA/ThubkJ2L8MUdK4NjzSEDVzzuezeSosM0VnxFwI/CSO/JbpJPGdmdzP2TDgMYeS02sm/bj/Ii/umU6X4hzhgvNID3cVFSxDBYxK7bdeoNlnf15ZUp8WY3a7j2/cqhUY4/k0D11K1HDOXQKerxQ8v8AgNvYCCCAQdCDsVyL4ifBqOQmajcyJ97vicQGG+5Yf5T/AHdulk4z10rt3ut20H2Q+eO++qbx6R9yEsn1NL2x/k5hSfDVzAXOJc0WHlBu5x0DQPVVMP4ec6cMIsTJkAAOgBs7f3XUWuLe4QXHHPie2WlhaMjbfiN9buy6dSea6eKEoOor8GI6vHkXLph2l4UgZqYmbNaLtF7AW33JPUrdJwhAdmlp/uk2/ULm0vFlW64M0l+xy29m2VQ4nMd5ZD6vd+6zLQOfua/gMtTt9thPi34N1GZ01M/xySS6N9hJ/wCLhZp9DY+qy+F/jxNqYsrmSxFjy112vtqHAtPSwKGsrZPxv/zO/dFcM4hmieHB5JAt5/Npe9tdbIGb6RKUHsasNh16hO5I6xh+KNmjzAjO3cdD+xVxk9/dc7o+IxnzsbkJ1c3lft27IkOJnE6WAP2Xm8uDJiltmqZ3ISx5Y7oPgZ3UUWbMI483XI2/1stWLRNfBIHaDI436WBN/sgbOKHDcAoXxbxk3+DmYPK57HMB1sMwIJ012uh07CNJKzj+JVjnNjYdo2kDS3zG/wCWUd7X5rsvwQwTw6F8xGs8hI/wM8jfvnXEaandI9kbNXPc1jfVxDR9yvqvCcNbTwxQs+WNjWD/AMRYn3OvuumuEceXIv8AxCZajt+KVn2Dj+i5iKAE7Lo3xDqrmOLoC8++jfyKTmxL0n0+NYE33bORqZfe0he4gpw2B3ew+6T5ae4Tlxm+0bG9XE/QfuUqgaLm/UXuy18Id0l7LNeE4iYnWOy6vgs7ZohYi9tFyianBHfkreB8WupTldfLf6LjZMfJ1sOXpnSKrD5m6jX/AJ0SzxXxJ4AEYazxiLmwsG32LhzPZFf/ANjUvhl+Yudb5BuT07Ll2I17p5Xyvvmc4uPQdB6AaeykY/JvLmdUmbonl77klznHzE7lXZTqGjZmvudkKimLdbbK9TEusBu43/YJrBH70/gTm+KOhcCUgaC8+g/MpunayQAEapH4ekc4BgeGEciNfujJkEEjfEe6xG/IFB1GT1MjkPYIKMFEYqTDo76Db6pSxfHGuqHQuu1odlA2JANr9034VUBzczXBwvbQpW49gjgja/QyF92X3Avc2QUrNZPtQSqqdsdHJlJs0Ei+vLVc4wuqMhOY632Tvw6+WtpZGNGoCT+GOHJpZZBo3w3AOBuDvrbuLIkIvGrn2KZpxm0o9BRjwAbW0H66rKmxYxvBB30Vnih8UbWMa20lznNrG3IJabJncAOoTMpKSXDXHYttpvmx7dRF/m66qKgKuUaXOg6KIZR2IU4O6p1FPdyKtatL6cG90eOSmcyeO0CKmGwsqoiRaphv6qoIU3CfAlkx8g6WHRVTAjM1PcXQurq4493C/QbpiGTgA8TbpIB4rw3FNrbK78Tf1HNKeIYFLDqRmb+Ju3uOSdJcZv8AKB7lUTjTjplaRz1KNDWQXDY3DT6iPXAnRvXr6+JvzOaPfX6KxxFhcc1ywvgd03jd621CQ6ildG7K4WP2PcHmrzfUHBXBWvmxvHp9/u4/YdY8fgH8/wBA79kVo+IIXf8AqNv30/Nc1a5bWSLnZ9Z/6I7ckF/21+GOYcLwu4Sf9HXM9wknjitOZkYPVx/Ifr9FWwbHZI9GnM3m0nT26ITj1W6Woe8iw0DQfwgafquSsVTvo6Ms+6FdjR8IMME2KRZhcRNfL2u0ZW/6nA+y+jMq4z/+P+H+aqnI2EcQ97vd+TF13FqvwoJH/hYSPW1h97I1OTSQo2lyzm/ENZ4tTI/lmyj0b5R+V0Ouo5Yr2EIKEVFdHAk9zbYncYVGaYN5NaPqdT+iCsCsYrPnme7q4/QaBaL6LzGee/JKX7nbxR2wSMJCqWIUecZhuN+4Vxy9iNigMLZqpeHX52NcDme0uDedrafqi+I8MRQxB73+G52ga0G+jdR7ohh05llheSG+Dlu8kizQTcm3UG30W7Gh/EyOkObJf+zDiSQ3lvzO/unNPpvVugWTLs8iPTw30bvvY8/TujeBUhLw61suuvQdVY/6Qwix0IVrC8KeH3zeUEdgeaK9DOMftV8FR1EL+4a4MNZI6x8ubVrhoc3QnktFbC7N4M5uRox/JysRMcCC2z2HQ2PP15ELHGJIW2MrruHygm7/AEA/VcVxcXTOxuVWnwzRg7/BkLWOOUb32SxxlxEKmazTdkYyg9Tu4rXinEV2vDbNbqABue5KXKNhLSToL7/83RIQdimXLuVdHcPg8LUrnAczdKlfjksNbOWNAa+S7mkbnb26p8+DDG/wRtuHHdI3xBa0YlOGnQEX7HI24XRx4oTyOE1aSEnJqO6Is8SYqJZnPAyjTS97adULw7EHMkBAv2WFQCbjuphMXm1Sknb4DIYn8UyX+T7qLEU4KilFcH0cCvCF4HobivEUUA8xu7k0b/0USb8CVovTMQLFMfhiuL5nfhbr9TySvjfGEkugORvRu59SgbaokErakolrBufIZxLiSV+g8reg3+qCSSFx3WrOSdTdZgarMpuXkZhjjD2oswmyrMn8xC2yvDWkodROu4lZNhORjXDVL2N4Fmbb3HZHi/RY5r7q06KOXV1HJGbW06qsxhO5JXSqzDWv5DuEs4hw6W3Mf+X9lVF2CKY5VfewSt7jZDyLbq7QO5K0RnY/gHGBRTj+b+JId7Rst+qcuNH2pHDq5g+9/wBFwrhvi2ooX54XaH543fI8DqORtzC6RV/EKnr6RrWnJNnGaN2+jXatP8zdQjaeF5o/lAsz/Tl+AI46rTXTZI3u6NJ97afdbb6oTxbPlgt+NwHtufyXps09kHL9jj447ppCSCoSosSvJndPCV6CsSVZwmJkjznLgxgLnEf6Wg9SdFEm3SJ4Rsow5xs0E9fTv2TJHGXWuLAclQow0ZS0WINj6ONrHry+iYIKdei0eD0ou2czPl3MrR4eDug+PV+U+Ew7fMR+SYMUrBDEX89m9ydkhvkuSTqTqUL6hqNkfTj5fn8GtLj3Pc+gvhGIyMNmPy5tO3/2tFNg8xqMpu+R5OW+pcSh4nITtwTxJle0kBzmbXGtjuLrg0n5OlbRexv4PCPDjLHmkqmDO9t/K5trua1vUDUdbLlEcxI1/YfRfUzuJqdkIlzXDtA3+a/MWXzpxvhXg1L3NbljlcXstsLm5b7EouyezdX22DU1u23ydX+E+MRU9LMZHhoa0P1PIA3t3XM8ammnL5A1xdJIXE8ruJda/wDzZDcNnflNybGwATHhGPuDDCWtDA/Pe2rjawv0sn87jDG8kfMqRjDFykoPoC0GDTEgujflvvYr2qhDZgG6dU8U3HbGNc17AdNLc+3ZINXjOap8RwsCeX2SGaCxy2r4DrmNv5GGOn0C9XjeIIrL1YMD/ivGD3XEd2jqfm9uiVqquJuSST33PuootTk26MwxxguCrG0u1KtO0aF6ohhUaw8BWaZl9V4ooQp4rNfyhVad3JRRQlF8LB0iiihRM6jg1w1CiisgAxrBM3mFs2/qO6A0mhUUUIWS7VYG7TcG3MWUUWkUMOD8THM1suvIO5+h/dbONKi4iA28zvyCii6frTnpZbn4aE/TjHNGhWuvC5RRcodBdRXZjZlwOZRvDB/YNa3fO5zu+2UfYqKJnRJSy8g87qIdw2mcXDTKPW5P0TLEdFFF6OCpHJnyxS4wr80oYNmC/uf6WQC6ii81qpOWWTfydbCkoKiPKt4XVljwRyK9USwY6LG4OaDyNj6Gyq4rhIqIjG7Ut8zfUfldRRdf6fJyUscuVVnP1cVFxmvNiLCCHWItY2t0ViofYL1RY1f+SMehnH4bKJfcIdObvUUSWpd5GEj7S0xuiiiiCWf/2Q=="/>
          <p:cNvSpPr>
            <a:spLocks noChangeAspect="1" noChangeArrowheads="1"/>
          </p:cNvSpPr>
          <p:nvPr/>
        </p:nvSpPr>
        <p:spPr bwMode="auto">
          <a:xfrm>
            <a:off x="63500" y="-704850"/>
            <a:ext cx="2181225" cy="1447800"/>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2054" name="AutoShape 6" descr="data:image/jpeg;base64,/9j/4AAQSkZJRgABAQAAAQABAAD/2wCEAAkGBhISERUUExQUFBQWFRUWFhgUFxcXFRgYGBQVFRQXGBcXHCYeFxokGhUUHy8gIycpLCwsFR4xNTAqNSYrLCkBCQoKDgwOGg8PGikkHyQqLCosLSwsLCwsKSksLCwsKSwpLCwsLCwpLCkpLCwsLCksLCwpLCwsLSwsLCwsLCwsKf/AABEIALcBEwMBIgACEQEDEQH/xAAcAAACAgMBAQAAAAAAAAAAAAAFBgAEAgMHAQj/xABBEAABAwIEBAQEBAMHAwQDAAABAAIDBBEFEiExBkFRYRMicYEHMpGhUrHB0RRC4SNicpKisvAVM4JDc5PxCBck/8QAGgEAAgMBAQAAAAAAAAAAAAAAAwQAAQIFBv/EACsRAAICAQQBAwMEAwEAAAAAAAABAhEDBBIhQTETMlEFInEjYZHBM4GhFP/aAAwDAQACEQMRAD8APv4hley0bHXtuQBqgcmBVMl5JSB2TFTOqZAfDjGu7pNAPYIDxXN4As+YySkfI02aPZJ98DwmcTU8UbtBvuNyO4KXRC035jkUafhUkpJdcB31Veqw10IykfbkmIvoWmu6AjqTosC1w53Vx5v6LOGm0JRQLRQDjzBWTXAoi0cgo/DmE2+pCuytoPsplRKDh+R58hv2PRaarC5Yj52OHfcfVatFbWVLLZG1YLZGVZgv0rFu4gltC1vNzv8Abb+ixogCsOJdoh2cfuFtNrwZasAZVkGLMMWTWLBoypobkDqrr8PcORF9RcbjssaEWcD0IP3TFR4ixzy9xyXGVo6Abi+17rSjaslgGnmfGbtJH5fRWmV7T87bd2af6dkyujY/5mMf3tr9RqqNVg0J2uw8r6t++v3UVk4B7IQ75HB3bZ30P6KBpBsdD30K0TYc5htf0I2Pof0VnDnTPe1jB4pJAa0gOuSdALrVmWj6CwqhJpKKI6WZE947RsDrf/IWJkXIsC+Kzm1FqyItcGiI5BbJZ5zksO5vYGx/kFl1qKUOaHNNwQCD1BFwUKaa8hIGaiiiGEIooooQiiiihCKKLyyhD1RRRQhFFFFCHLsUxiZjLAhjfqf6JIewPlL7Z3nm7X6BF8Y4l8UlsYHdx2SrPj7YH3Y4PePTKElHcPy2obaTDnNHiS+QDYcyl3i/E/Gbbyta3a25StiOPVEp88jrdMxt9FQa49SfVHjjadi8stqiy+UWsFvZJZl1TawrdkL7Nbqi2BozhcVbpoySrFJgL3bpmwjhM6X0WXNBY42zzAaXoPdNkVM0tsQCD1Cyo8LawAALdNMxg1O3RDtsOopCzi/w6glu6I+G/t8p9kh4vw9PSm0jTl5OGrT7rqbOIGZtnAdSNEVhfFOwhwa9p3BsQixk0AnjjI4jRvsbhTHKovLBya06dyblN/FfAD6d3i0zXPjO7RqW89OyS6uRrnA9kdO0KSjtZTAWxrVsEKyEasos0LNV3fhT4ewijDJ2tkdJ5zpo0FrQ0C++gv6lcMpGr6Fi4ygijjadQGMFxys0XuEPLJpbb4f9BcUW3aErH/hU6Il9NI5vQbt9LcklV/jQnLUR6cnt2XcIeLKab5JGnT5SdfpzQLFqSOS4sCDyKBHLJOmMvCpq3wzj8kmmhzNKJcIvEdUyVrS4sN2t2BdYhl+gzFpPYFXcW4IcHF0Bt1adlOGcPkZMWvYA5tjYuFr2zNGhv7Jn1E0xSWJxdHROGfhhAI3OqrzmSzg1125NbkgtN7k99tE+wQhjQ1os1oDQOgAsB9FSwavdLHmcGg3tZpv036IgsObly3ZpRUfBFFFFRZFFFFCEUUUUIRRRRQhFFFFCEUUUUIfJdfVOeS1hIaN7KnSUYzXcLN6lXWUr8gyC9zqrGE0RdLlfp27oN0NbL5ZSqcP0u0aKrHGL63+idpKAAWCox4a2+ypTI8XwAaakc82ANk6YBwvpcrZheFgkWFk54ZTBoVOdhYYqNFFgrW8kSbS22VljFrqwbWGizZtxK81Q1vqqb5w7kEMrJchOe6WcW4tc11gx1uXJXG2VJqKtjtI1rhbRKU80kdQ3wiRc6gbLQzFZ25CWDzAOBY8nQ8iCmDB4C85iBfdb5ToFxJWGsWxsQ0ji82LmFo/xELhZiBOu3VMnFvEBqJy1l/Dju0d7HU29fyQ2GKzbaZi65O+gH9UZcIVly+Ckaa3yuP3/AFV6jwieSN0jWFzWmxLdTsD8u/0V2nw8vNhc37Lp3CWDCGEC2pNz9AP0U3lrFfk5XQx3KIPxKoicGuja8Ha1wn3i3g0OH8RA3+1aRnaLASNJsT2cN781TxzhzI8+GQ6NwuA7XLfcX3t+irJJOjeLG1dMUYqkPPiMuxwOov8AqN01YPiTi3zlUaXhsCwAt2G33WrH61tK5sdnXLcxIAsBcgfkheQ/tVsb6arYT5j6oBwDjtKyvmnqXBjpMwjzbDM7X08oAS3WVgDWvbK5xeNG7adSk6pqC5xP0TmJbcbb7Ec8t0qXR9O4vi7mM8Sm8Mtdq5wsb99NEtHiOrcdJCPQABcWwzieog0ZI7Kd2k3afZM+G8dNdYSXYeo1H05Ie1rwVui+jpFNxjUxOGch45g7+xCeMKxaOoZmYfUHcHuuKT1ecZ2vD29t/wCqu8O8WOhmY69mkhrhyIJUp9kteUdrUWMUgcARsdQslk0ReXXhCgYoQyUWIeslVkIooorIRRRRQh8r4TPmLbe4TV/01hc2S3mCTcPb4bg4bc10VtPkADyMzmtfYG5AI0B7peR0FJNFd0F1qiotDpuiLY1uhgQmbiZ4fShoCN04VekhRGKJQJdGxhAUc26zyLF60iLko1tCHDZKVfhbXOyvbp6J0fIsJqYOF7K0uTE40hTZg+Z299ANraDQBFJoPCp5iOUTz/pKJfwtlt8EPaWHZzS0+jhY/mi9gEvtOAUrzd1tb6DumvBuHnGzn6dltw7hwQvLSNWuLdexsmqjq4WaOIuOXNak7BQhRtwvBmNF7JkpWoM3iKnGhdlHVwICL0tS0i7SCDsRqCs0FN+L1OSneTppb6kBJTMYdNII2anqdkZ46xBn8OxpdbO8f6QT+dkkGV8ErJYyLjbmD6qSLxcD7h1K5xsW6jsgvG1D5XPc0FrY+e4NyBb6hFMA+KoJDJIQ07OI27EdkM+JGOMfGGsI85F/8LTc/oFrDHdNRJndQbZy6slyt7nQenNDCVaq5M7r8hoPRVi1O5Z7pceDkxVI8XoUsoAhGi1RYlJE4OY4gj6e45pqw3iymfYVEIafxxXb9WgpMspdaUmimrPqnhfiWmqImiGRriABlB8w06HVHWyA818gUta+M3Y4tI5g2P2XQ+HPjHUxANqAJ2dTo8ejghuJpSaO/KJP4f8AiHS1VvDkDXc2Smx9nfumVteCRl169uyy0b3IznjO7VhFiLTodD3VtDsRowdRvzVJItl4SjqFmlp0Th1WxtdI3mVVlWMKiA/9acvVLNHzxRG7QOYtt+iORT56gv1ANgL9ALBBcLAujVG3z+6Xb6HYrsZYtgrEW6rR7LdGhsYgGaU6K544CE089lsqJdFSCbC66uC0urwg00xVZ05RUi9qQd/igr1JKCErxVCtPrnBpy/NbTsrRjI1VBiaru4hovbc91ugbdLOCY02MZZDZ1ze/Puj8WLMcPK4fZXYJRoEY9QESF7RfML6dRof+d0sVuMiL5mPJ7MP6p/qpGuj31Dhb33QTFsKc4B7dbbjfRW/kzXwKsvEDJAI3xuGYaE2t05K9w1BLE5xLrRW6/8ALLdDw9meCQQLDQnbsOg20RDH8LIpA1pI/tG5raG1nWHpe32VmKfYOrsTiq5RE4EAN/s7j5idz9gqdbhDqQjUSNdoGnnprb7KvDDkNnNLm8uo7g8ig+P8VaZI3OcflD3G5A6Dv3US3eC5NY1d8GyfFGxvJd5nk/K3YdAShOKYm6QkuOuwA2HYKpELC537/cqnNJc/kugoLDC+2c2eWWR10YFpB0Xok6rJp67r2Rlht/TsgFHoXuRRkd9bWPZegkbj3H6qyHhCwIVjKsXRKFGtoWTjZZMavKqPX2UIZQzkEEGx67LuXwjqKmVh8U2YA1zQd3AkgO7DylcOwyhdK+wa51hc5Rc72TRhfGU2GzgU7gWWGdh+Vx6EHUELahcHKzN8pH0wvDZJvDfxGo6uG7XZJbeaJxOa/bqFcgx90shYNA0C59dvyS/dDCVqxgdTNOqHVNNyWqOqkc4tZrbfVVzNMyQeI2w63v8AkhSTb4LqivJAbnRRFBXN6fZRXTL2s+f46LLsicNw5pPML2BoIKtywf2QI3GqWb5H0uAnC/RWYghNNUaBEqWQFaqy4ui4GLySdZNOllXfGtKIwpfJgLuKwrI8jHPI0aL6bq5BFZb5mAtstUAnP4FKmxoOscpaDtcao1Q1sX4t+q0/wIifcC46Hb2V1uFwPGYgiwJNtLlXRh/LNGK0ETo3SNc3yi9uZ7ILQENPy/ew+iqNlcSQbjXY8vVXI2KeCXXgPUNUjdLUNJSjE+w12Vrxnlpy6abqrNJoM1NczObAm2hIGl/VWJIc0bh/dJ9x5v0SnhvE/wDDt8OSMuAJuQL++6ZMG4lgmtl0F7fuCtJltCVx7iAigAafNJ5RbfLu4/kPdc7hj1ud0Rxud0kz3OfnDXPazoGhxy2HpZU75Wl3ZdDDg28yORlybnweVEmtlpBA03Whs3Mr0O09UKc97siVIyLyTosyCRZeRNG5+gW7xSdbWWC6LGG0Ga7nEgDpuTrp9lZpWtJzBhflPt67WK8pY3+BJ1NgO17X+w+6aMJjgZG0Z7Gw/mtY210WG6DQjZRwjhGSqMkn/aH8uhILvfX3QrEsJkgfkkbY8uh7g80/QcVeCQx4DmHZ7d/cfsi8kUM7fO1r2nUX1Q/UaYZ4IyXHk5PTRai45qtXkZnW2uugcY4XBT02aNjWuLmtBG45n7BIFJDnkHTcprH+o0kJZI7PI2cBERZnZfPke/Nqctm2bpz3P1SJK4ucXEkkkkk7kk3JKZnYhJGXtjFw9hY70Njew7oK6lW82OMMrUV8f7MxlcUVaepc0gglrhsRoV074ffE2OOTJWjR1h4o1I6ZwNx3C5jNHZYsegtFp0fVlNVQx5pY3tfG8B1w4EexVWPGm1j/AA2eUAH1N/0XznhePzQjK1xLDuwk5fUdCujfDyEVb3GKq8GZuoY4XcRz5+YKRikac2dQMTmeXe3cKIXJgGIX/wC9Ce9iL+1lEW4mbZyXDCQ6x90de2wI5WQqmhdmDyLNBtf90Yn2XJl5OsgRTT2FuhIV+nqdUGqTYu9QvG1dkWJluhyp57qwlvD8SB2KOQ1N0VIreXGLc2NV43hW2PUaM3ZWqY9CCh0deYDc2LR1TCIWu3SRxoA2oDGnQMBtyuSVEWpuPBVnqPFmfJa2ZxNlbhhLih1IExYczyk9VmRdgKrfM6XI0CwPlG5I/EURo6+ePR8WYbaabb/Rb6iItOZujhcXG9j0ui1HjBZFmMfihrSA5vpchwOxNlaRdurqxN4zxmPwgIgWTuIPmA0aLk/W1vqlekxWaSJxjd/7gYAHAG4uSBex6rZj9SJ55XG4Aa0DbTTNzI11Oi9+HwLcRiaL2fmaR1Ba7Q9dgUbHFNpCWTLK3QCEBc7X6clsrPlPaw+qdviPww2GRr4m2ztNwNBmG9vY7LnU87iSD2v7CydbeOLjJcvsV4k7RgAtkdr6rU1y2RBJhUWg42NtB91ao6J0jgMrnAcm2/VZYbTl9rizRr3JTBw6y1z3t9B/VDlKkM48dtWXqTCHSBsYjyN5kkH1OnOyt4xwvFyZY9r2+iYMLkaLG6Iy1sNxmc0eu5QVJjjxRaoR8K4feGhu4/51RbFMRbQsa13zEaDkBtc+5ThDAw2LUt8e0TMj5XNDssRtfrfT81pVJ8g5JxjwJ/E2KGWNrHvDv57NFg3TTXmbIZQU+Rthcudr37BDKWJz3DNsNU8cJ4R4j85+Vug7ldTSpYoSyvrhfk5mX9SaiJs8T2vu9rmE7XFr+hVqOXNo7Xoea7YzB4ZGZZGNc3oQkri34deCDNSkuYNXRnVzRzLTzHZJrLudsLLC14Oa1sdiqkbdUYrYw7UbIfLFlI7haYJHmVb6OqfE8PY4sc03a5pIcD1BC0Apg4S4OqK+Xw4gGgC7nv0a0depPYKixopPjfXsY1rmwyECxc5rg49zlIF1E0Q/AWnyjNUzF3MtawC/YG5H1UVcF8ipBxJDls5rh15gj2Vqmq2PBDSHW59u/ddXj4Mo2jSmh/yBeDg2jykCCNt+bWgEehGqHLDB+GGWoknyjhPEFeyLfUnYJUrMTc/XW3TYfRO/xD+H1TTzulIMkB+V4Hyj8L/wnvsVz2pks6wufawWox2knPdyXcNxBzDdpP6fRNdBxWWgCRtu7dfsk2EXF9AL8kQpWglthoTbubbk9l0MGmWT3C8szh4H6DiiI6Zgr8WONOoKSKLDy7zW3uR2F9Pfn9EXpqXS3TRL6uGPC6i7YzgnKatjJLxOyNpN7nkBuf2SnP4873S5Hu11LWucGjkLgaKhjmLtg8gGaQi+uzb7E9+y618J8b8ahaHWux723+jx/uP+VIttLcFtN0c5pZUfwyp5Jz4i4FhqCXMtFNvmA8r/APGBz/vDX1SVV4DVUx/tI3Zfxs8zPqNveyikpGg5/C5wLaobWUb4neUubm+axsLW+99luwjFQNL390SxymcY2ykWB0t0H8pPrqp4Nq+jkFZDmnmY5pLS8WI0OYtAa0ddbaaIj8McPL8VjsNI/EcbjkGlouOt3BC8eF87rfPK6xH92w3vY6b6aXbunX4E0gM9TJ+GONo/8nOJ/wBoTWLzZzcnljd8R8KDqNzucbmuHucp/wBy4tiWFB4uNHfn6rvvxAd//DJ3dGP9Q/Zcakj1Xd02NZsTU/kQnPbPgRpIS02IsQs4hfRMmM4bdmbmEvhpaVyNVgeGe0dxTU1YwYZQusA11hz/AFt0TDTUWVlhy1Q/AbOATjSUALddlzJNt0daCSXABpZ3E5Wm19LnQH06opLTeEGyWzOaQdedt1ujpWRus9uaI32Hmjve5AtqPyWdbS+G3M17ZYDqGk3cL7AO5laou2nyGMN4vgkI/kdzB0Qz4h4iwU+QamTLoNwA65P5JOx/F2xOboGut5YxqQPxPKHjEXuDnSm7jYDpbcNC3GNgsmRVtIwi9m6jRdHwKDwomAW2u7XmdSkPhih8WZjTtck+g3TJjWHSxOzRFxtrkJIuOrT1XQ1T2Qhi/wBiWBW5THWPGGNcGuu2+gJ2PuiDz02XNKWsfUQlrwQb6X30/qnPCJnNjAkNyucx2PBz7jrBBT1GZgtHLc25B+5t2KtQfDMzmJwlDGOjaX3aSWnewA3TbxFRxTMbnGYBwcLdtVYHFVMyEg6OA0t9ltNtcA/ThubkJ2L8MUdK4NjzSEDVzzuezeSosM0VnxFwI/CSO/JbpJPGdmdzP2TDgMYeS02sm/bj/Ii/umU6X4hzhgvNID3cVFSxDBYxK7bdeoNlnf15ZUp8WY3a7j2/cqhUY4/k0D11K1HDOXQKerxQ8v8AgNvYCCCAQdCDsVyL4ifBqOQmajcyJ97vicQGG+5Yf5T/AHdulk4z10rt3ut20H2Q+eO++qbx6R9yEsn1NL2x/k5hSfDVzAXOJc0WHlBu5x0DQPVVMP4ec6cMIsTJkAAOgBs7f3XUWuLe4QXHHPie2WlhaMjbfiN9buy6dSea6eKEoOor8GI6vHkXLph2l4UgZqYmbNaLtF7AW33JPUrdJwhAdmlp/uk2/ULm0vFlW64M0l+xy29m2VQ4nMd5ZD6vd+6zLQOfua/gMtTt9thPi34N1GZ01M/xySS6N9hJ/wCLhZp9DY+qy+F/jxNqYsrmSxFjy112vtqHAtPSwKGsrZPxv/zO/dFcM4hmieHB5JAt5/Npe9tdbIGb6RKUHsasNh16hO5I6xh+KNmjzAjO3cdD+xVxk9/dc7o+IxnzsbkJ1c3lft27IkOJnE6WAP2Xm8uDJiltmqZ3ISx5Y7oPgZ3UUWbMI483XI2/1stWLRNfBIHaDI436WBN/sgbOKHDcAoXxbxk3+DmYPK57HMB1sMwIJ012uh07CNJKzj+JVjnNjYdo2kDS3zG/wCWUd7X5rsvwQwTw6F8xGs8hI/wM8jfvnXEaandI9kbNXPc1jfVxDR9yvqvCcNbTwxQs+WNjWD/AMRYn3OvuumuEceXIv8AxCZajt+KVn2Dj+i5iKAE7Lo3xDqrmOLoC8++jfyKTmxL0n0+NYE33bORqZfe0he4gpw2B3ew+6T5ae4Tlxm+0bG9XE/QfuUqgaLm/UXuy18Id0l7LNeE4iYnWOy6vgs7ZohYi9tFyianBHfkreB8WupTldfLf6LjZMfJ1sOXpnSKrD5m6jX/AJ0SzxXxJ4AEYazxiLmwsG32LhzPZFf/ANjUvhl+Yudb5BuT07Ll2I17p5Xyvvmc4uPQdB6AaeykY/JvLmdUmbonl77klznHzE7lXZTqGjZmvudkKimLdbbK9TEusBu43/YJrBH70/gTm+KOhcCUgaC8+g/MpunayQAEapH4ekc4BgeGEciNfujJkEEjfEe6xG/IFB1GT1MjkPYIKMFEYqTDo76Db6pSxfHGuqHQuu1odlA2JANr9034VUBzczXBwvbQpW49gjgja/QyF92X3Avc2QUrNZPtQSqqdsdHJlJs0Ei+vLVc4wuqMhOY632Tvw6+WtpZGNGoCT+GOHJpZZBo3w3AOBuDvrbuLIkIvGrn2KZpxm0o9BRjwAbW0H66rKmxYxvBB30Vnih8UbWMa20lznNrG3IJabJncAOoTMpKSXDXHYttpvmx7dRF/m66qKgKuUaXOg6KIZR2IU4O6p1FPdyKtatL6cG90eOSmcyeO0CKmGwsqoiRaphv6qoIU3CfAlkx8g6WHRVTAjM1PcXQurq4493C/QbpiGTgA8TbpIB4rw3FNrbK78Tf1HNKeIYFLDqRmb+Ju3uOSdJcZv8AKB7lUTjTjplaRz1KNDWQXDY3DT6iPXAnRvXr6+JvzOaPfX6KxxFhcc1ywvgd03jd621CQ6ildG7K4WP2PcHmrzfUHBXBWvmxvHp9/u4/YdY8fgH8/wBA79kVo+IIXf8AqNv30/Nc1a5bWSLnZ9Z/6I7ckF/21+GOYcLwu4Sf9HXM9wknjitOZkYPVx/Ifr9FWwbHZI9GnM3m0nT26ITj1W6Woe8iw0DQfwgafquSsVTvo6Ms+6FdjR8IMME2KRZhcRNfL2u0ZW/6nA+y+jMq4z/+P+H+aqnI2EcQ97vd+TF13FqvwoJH/hYSPW1h97I1OTSQo2lyzm/ENZ4tTI/lmyj0b5R+V0Ouo5Yr2EIKEVFdHAk9zbYncYVGaYN5NaPqdT+iCsCsYrPnme7q4/QaBaL6LzGee/JKX7nbxR2wSMJCqWIUecZhuN+4Vxy9iNigMLZqpeHX52NcDme0uDedrafqi+I8MRQxB73+G52ga0G+jdR7ohh05llheSG+Dlu8kizQTcm3UG30W7Gh/EyOkObJf+zDiSQ3lvzO/unNPpvVugWTLs8iPTw30bvvY8/TujeBUhLw61suuvQdVY/6Qwix0IVrC8KeH3zeUEdgeaK9DOMftV8FR1EL+4a4MNZI6x8ubVrhoc3QnktFbC7N4M5uRox/JysRMcCC2z2HQ2PP15ELHGJIW2MrruHygm7/AEA/VcVxcXTOxuVWnwzRg7/BkLWOOUb32SxxlxEKmazTdkYyg9Tu4rXinEV2vDbNbqABue5KXKNhLSToL7/83RIQdimXLuVdHcPg8LUrnAczdKlfjksNbOWNAa+S7mkbnb26p8+DDG/wRtuHHdI3xBa0YlOGnQEX7HI24XRx4oTyOE1aSEnJqO6Is8SYqJZnPAyjTS97adULw7EHMkBAv2WFQCbjuphMXm1Sknb4DIYn8UyX+T7qLEU4KilFcH0cCvCF4HobivEUUA8xu7k0b/0USb8CVovTMQLFMfhiuL5nfhbr9TySvjfGEkugORvRu59SgbaokErakolrBufIZxLiSV+g8reg3+qCSSFx3WrOSdTdZgarMpuXkZhjjD2oswmyrMn8xC2yvDWkodROu4lZNhORjXDVL2N4Fmbb3HZHi/RY5r7q06KOXV1HJGbW06qsxhO5JXSqzDWv5DuEs4hw6W3Mf+X9lVF2CKY5VfewSt7jZDyLbq7QO5K0RnY/gHGBRTj+b+JId7Rst+qcuNH2pHDq5g+9/wBFwrhvi2ooX54XaH543fI8DqORtzC6RV/EKnr6RrWnJNnGaN2+jXatP8zdQjaeF5o/lAsz/Tl+AI46rTXTZI3u6NJ97afdbb6oTxbPlgt+NwHtufyXps09kHL9jj447ppCSCoSosSvJndPCV6CsSVZwmJkjznLgxgLnEf6Wg9SdFEm3SJ4Rsow5xs0E9fTv2TJHGXWuLAclQow0ZS0WINj6ONrHry+iYIKdei0eD0ou2czPl3MrR4eDug+PV+U+Ew7fMR+SYMUrBDEX89m9ydkhvkuSTqTqUL6hqNkfTj5fn8GtLj3Pc+gvhGIyMNmPy5tO3/2tFNg8xqMpu+R5OW+pcSh4nITtwTxJle0kBzmbXGtjuLrg0n5OlbRexv4PCPDjLHmkqmDO9t/K5trua1vUDUdbLlEcxI1/YfRfUzuJqdkIlzXDtA3+a/MWXzpxvhXg1L3NbljlcXstsLm5b7EouyezdX22DU1u23ydX+E+MRU9LMZHhoa0P1PIA3t3XM8ammnL5A1xdJIXE8ruJda/wDzZDcNnflNybGwATHhGPuDDCWtDA/Pe2rjawv0sn87jDG8kfMqRjDFykoPoC0GDTEgujflvvYr2qhDZgG6dU8U3HbGNc17AdNLc+3ZINXjOap8RwsCeX2SGaCxy2r4DrmNv5GGOn0C9XjeIIrL1YMD/ivGD3XEd2jqfm9uiVqquJuSST33PuootTk26MwxxguCrG0u1KtO0aF6ohhUaw8BWaZl9V4ooQp4rNfyhVad3JRRQlF8LB0iiihRM6jg1w1CiisgAxrBM3mFs2/qO6A0mhUUUIWS7VYG7TcG3MWUUWkUMOD8THM1suvIO5+h/dbONKi4iA28zvyCii6frTnpZbn4aE/TjHNGhWuvC5RRcodBdRXZjZlwOZRvDB/YNa3fO5zu+2UfYqKJnRJSy8g87qIdw2mcXDTKPW5P0TLEdFFF6OCpHJnyxS4wr80oYNmC/uf6WQC6ii81qpOWWTfydbCkoKiPKt4XVljwRyK9USwY6LG4OaDyNj6Gyq4rhIqIjG7Ut8zfUfldRRdf6fJyUscuVVnP1cVFxmvNiLCCHWItY2t0ViofYL1RY1f+SMehnH4bKJfcIdObvUUSWpd5GEj7S0xuiiiiCWf/2Q=="/>
          <p:cNvSpPr>
            <a:spLocks noChangeAspect="1" noChangeArrowheads="1"/>
          </p:cNvSpPr>
          <p:nvPr/>
        </p:nvSpPr>
        <p:spPr bwMode="auto">
          <a:xfrm>
            <a:off x="63500" y="-841375"/>
            <a:ext cx="2619375" cy="1743075"/>
          </a:xfrm>
          <a:prstGeom prst="rect">
            <a:avLst/>
          </a:prstGeom>
          <a:noFill/>
        </p:spPr>
        <p:txBody>
          <a:bodyPr vert="horz" wrap="square" lIns="91440" tIns="45720" rIns="91440" bIns="45720" numCol="1" anchor="t" anchorCtr="0" compatLnSpc="1">
            <a:prstTxWarp prst="textNoShape">
              <a:avLst/>
            </a:prstTxWarp>
          </a:bodyPr>
          <a:lstStyle/>
          <a:p>
            <a:endParaRPr lang="en-GB" dirty="0"/>
          </a:p>
        </p:txBody>
      </p:sp>
      <p:sp>
        <p:nvSpPr>
          <p:cNvPr id="14" name="Title 1"/>
          <p:cNvSpPr txBox="1">
            <a:spLocks/>
          </p:cNvSpPr>
          <p:nvPr/>
        </p:nvSpPr>
        <p:spPr bwMode="auto">
          <a:xfrm>
            <a:off x="395536" y="0"/>
            <a:ext cx="8352928" cy="10081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3000" b="1" i="0" u="none" strike="noStrike" kern="0" cap="none" spc="0" normalizeH="0" baseline="0" noProof="0" dirty="0" smtClean="0">
                <a:ln>
                  <a:noFill/>
                </a:ln>
                <a:solidFill>
                  <a:srgbClr val="006647"/>
                </a:solidFill>
                <a:effectLst/>
                <a:uLnTx/>
                <a:uFillTx/>
                <a:latin typeface="+mj-lt"/>
                <a:ea typeface="+mj-ea"/>
                <a:cs typeface="+mj-cs"/>
              </a:rPr>
              <a:t>Who</a:t>
            </a:r>
            <a:r>
              <a:rPr kumimoji="0" lang="en-GB" sz="3000" b="1" i="0" u="none" strike="noStrike" kern="0" cap="none" spc="0" normalizeH="0" noProof="0" dirty="0" smtClean="0">
                <a:ln>
                  <a:noFill/>
                </a:ln>
                <a:solidFill>
                  <a:srgbClr val="006647"/>
                </a:solidFill>
                <a:effectLst/>
                <a:uLnTx/>
                <a:uFillTx/>
                <a:latin typeface="+mj-lt"/>
                <a:ea typeface="+mj-ea"/>
                <a:cs typeface="+mj-cs"/>
              </a:rPr>
              <a:t> needs to know about the Quality Code</a:t>
            </a:r>
            <a:r>
              <a:rPr kumimoji="0" lang="en-GB" sz="3000" b="1" i="0" u="none" strike="noStrike" kern="0" cap="none" spc="0" normalizeH="0" baseline="0" noProof="0" dirty="0" smtClean="0">
                <a:ln>
                  <a:noFill/>
                </a:ln>
                <a:solidFill>
                  <a:srgbClr val="006647"/>
                </a:solidFill>
                <a:effectLst/>
                <a:uLnTx/>
                <a:uFillTx/>
                <a:latin typeface="+mj-lt"/>
                <a:ea typeface="+mj-ea"/>
                <a:cs typeface="+mj-cs"/>
              </a:rPr>
              <a:t>?</a:t>
            </a:r>
            <a:endParaRPr kumimoji="0" lang="en-GB" sz="3000" b="1" i="0" u="none" strike="noStrike" kern="0" cap="none" spc="0" normalizeH="0" baseline="0" noProof="0" dirty="0">
              <a:ln>
                <a:noFill/>
              </a:ln>
              <a:solidFill>
                <a:srgbClr val="006647"/>
              </a:solidFill>
              <a:effectLst/>
              <a:uLnTx/>
              <a:uFillTx/>
              <a:latin typeface="+mj-lt"/>
              <a:ea typeface="+mj-ea"/>
              <a:cs typeface="+mj-cs"/>
            </a:endParaRPr>
          </a:p>
        </p:txBody>
      </p:sp>
      <p:cxnSp>
        <p:nvCxnSpPr>
          <p:cNvPr id="16" name="Straight Arrow Connector 15"/>
          <p:cNvCxnSpPr/>
          <p:nvPr/>
        </p:nvCxnSpPr>
        <p:spPr>
          <a:xfrm>
            <a:off x="1979712" y="3140968"/>
            <a:ext cx="1368152" cy="4320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2627784" y="4437112"/>
            <a:ext cx="648072" cy="21602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012160" y="4293096"/>
            <a:ext cx="792088"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796136" y="2564904"/>
            <a:ext cx="504056" cy="43204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347864" y="2564904"/>
            <a:ext cx="1152128" cy="346249"/>
          </a:xfrm>
          <a:prstGeom prst="rect">
            <a:avLst/>
          </a:prstGeom>
          <a:noFill/>
        </p:spPr>
        <p:txBody>
          <a:bodyPr wrap="square" rtlCol="0">
            <a:spAutoFit/>
          </a:bodyPr>
          <a:lstStyle/>
          <a:p>
            <a:r>
              <a:rPr lang="en-GB" sz="1650" dirty="0" smtClean="0"/>
              <a:t>Students</a:t>
            </a:r>
            <a:endParaRPr lang="en-GB" sz="1650" dirty="0"/>
          </a:p>
        </p:txBody>
      </p:sp>
      <p:sp>
        <p:nvSpPr>
          <p:cNvPr id="23" name="TextBox 22"/>
          <p:cNvSpPr txBox="1"/>
          <p:nvPr/>
        </p:nvSpPr>
        <p:spPr>
          <a:xfrm>
            <a:off x="6444208" y="2564904"/>
            <a:ext cx="2088232" cy="346249"/>
          </a:xfrm>
          <a:prstGeom prst="rect">
            <a:avLst/>
          </a:prstGeom>
          <a:noFill/>
        </p:spPr>
        <p:txBody>
          <a:bodyPr wrap="square" rtlCol="0">
            <a:spAutoFit/>
          </a:bodyPr>
          <a:lstStyle/>
          <a:p>
            <a:r>
              <a:rPr lang="en-GB" sz="1650" dirty="0" smtClean="0"/>
              <a:t>Academic Staff</a:t>
            </a:r>
            <a:endParaRPr lang="en-GB" sz="1650" dirty="0"/>
          </a:p>
        </p:txBody>
      </p:sp>
      <p:sp>
        <p:nvSpPr>
          <p:cNvPr id="24" name="TextBox 23"/>
          <p:cNvSpPr txBox="1"/>
          <p:nvPr/>
        </p:nvSpPr>
        <p:spPr>
          <a:xfrm>
            <a:off x="251520" y="6021288"/>
            <a:ext cx="2088232" cy="353943"/>
          </a:xfrm>
          <a:prstGeom prst="rect">
            <a:avLst/>
          </a:prstGeom>
          <a:noFill/>
        </p:spPr>
        <p:txBody>
          <a:bodyPr wrap="square" rtlCol="0">
            <a:spAutoFit/>
          </a:bodyPr>
          <a:lstStyle/>
          <a:p>
            <a:r>
              <a:rPr lang="en-GB" sz="1650" dirty="0" smtClean="0"/>
              <a:t>Employers</a:t>
            </a:r>
            <a:endParaRPr lang="en-GB" sz="1650" dirty="0"/>
          </a:p>
        </p:txBody>
      </p:sp>
      <p:sp>
        <p:nvSpPr>
          <p:cNvPr id="25" name="TextBox 24"/>
          <p:cNvSpPr txBox="1"/>
          <p:nvPr/>
        </p:nvSpPr>
        <p:spPr>
          <a:xfrm>
            <a:off x="6804248" y="4797152"/>
            <a:ext cx="2088232" cy="784830"/>
          </a:xfrm>
          <a:prstGeom prst="rect">
            <a:avLst/>
          </a:prstGeom>
          <a:noFill/>
        </p:spPr>
        <p:txBody>
          <a:bodyPr wrap="square" rtlCol="0">
            <a:spAutoFit/>
          </a:bodyPr>
          <a:lstStyle/>
          <a:p>
            <a:r>
              <a:rPr lang="en-GB" sz="1500" dirty="0" smtClean="0"/>
              <a:t>Professional, statutory and regulatory bodies (PSRBs)</a:t>
            </a:r>
            <a:endParaRPr lang="en-GB" sz="1500" dirty="0"/>
          </a:p>
        </p:txBody>
      </p:sp>
      <p:pic>
        <p:nvPicPr>
          <p:cNvPr id="21" name="Picture 4"/>
          <p:cNvPicPr>
            <a:picLocks noChangeAspect="1" noChangeArrowheads="1"/>
          </p:cNvPicPr>
          <p:nvPr/>
        </p:nvPicPr>
        <p:blipFill>
          <a:blip r:embed="rId3" cstate="print"/>
          <a:srcRect b="17209"/>
          <a:stretch>
            <a:fillRect/>
          </a:stretch>
        </p:blipFill>
        <p:spPr bwMode="auto">
          <a:xfrm>
            <a:off x="3347864" y="2924944"/>
            <a:ext cx="2520280" cy="2016224"/>
          </a:xfrm>
          <a:prstGeom prst="rect">
            <a:avLst/>
          </a:prstGeom>
          <a:noFill/>
          <a:ln w="9525">
            <a:noFill/>
            <a:miter lim="800000"/>
            <a:headEnd/>
            <a:tailEnd/>
          </a:ln>
          <a:effectLst/>
        </p:spPr>
      </p:pic>
      <p:pic>
        <p:nvPicPr>
          <p:cNvPr id="15362" name="Picture 2" descr="http://t1.gstatic.com/images?q=tbn:ANd9GcRrLU-r-FIwvHDq5BE_ci_LHh9p8T3xpSmmr8EDEw3Xgp74_WOTWA"/>
          <p:cNvPicPr>
            <a:picLocks noChangeAspect="1" noChangeArrowheads="1"/>
          </p:cNvPicPr>
          <p:nvPr/>
        </p:nvPicPr>
        <p:blipFill>
          <a:blip r:embed="rId4" cstate="print"/>
          <a:srcRect/>
          <a:stretch>
            <a:fillRect/>
          </a:stretch>
        </p:blipFill>
        <p:spPr bwMode="auto">
          <a:xfrm>
            <a:off x="6876256" y="3429000"/>
            <a:ext cx="1828800" cy="1362076"/>
          </a:xfrm>
          <a:prstGeom prst="rect">
            <a:avLst/>
          </a:prstGeom>
          <a:noFill/>
        </p:spPr>
      </p:pic>
      <p:sp>
        <p:nvSpPr>
          <p:cNvPr id="26" name="TextBox 25"/>
          <p:cNvSpPr txBox="1"/>
          <p:nvPr/>
        </p:nvSpPr>
        <p:spPr>
          <a:xfrm>
            <a:off x="179512" y="2996952"/>
            <a:ext cx="1944216" cy="346249"/>
          </a:xfrm>
          <a:prstGeom prst="rect">
            <a:avLst/>
          </a:prstGeom>
          <a:noFill/>
        </p:spPr>
        <p:txBody>
          <a:bodyPr wrap="square" rtlCol="0">
            <a:spAutoFit/>
          </a:bodyPr>
          <a:lstStyle/>
          <a:p>
            <a:r>
              <a:rPr lang="en-GB" sz="1650" dirty="0" smtClean="0"/>
              <a:t>Quality Managers</a:t>
            </a:r>
            <a:endParaRPr lang="en-GB" sz="1650" dirty="0"/>
          </a:p>
        </p:txBody>
      </p:sp>
      <p:cxnSp>
        <p:nvCxnSpPr>
          <p:cNvPr id="29" name="Straight Arrow Connector 28"/>
          <p:cNvCxnSpPr/>
          <p:nvPr/>
        </p:nvCxnSpPr>
        <p:spPr>
          <a:xfrm flipV="1">
            <a:off x="4355976" y="2564904"/>
            <a:ext cx="0" cy="504056"/>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rot="5400000" flipH="1" flipV="1">
            <a:off x="4536790" y="5121188"/>
            <a:ext cx="647278" cy="79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3059832" y="6511751"/>
            <a:ext cx="3096344" cy="346249"/>
          </a:xfrm>
          <a:prstGeom prst="rect">
            <a:avLst/>
          </a:prstGeom>
          <a:noFill/>
        </p:spPr>
        <p:txBody>
          <a:bodyPr wrap="square" rtlCol="0">
            <a:spAutoFit/>
          </a:bodyPr>
          <a:lstStyle/>
          <a:p>
            <a:r>
              <a:rPr lang="en-GB" sz="1650" dirty="0" smtClean="0"/>
              <a:t>Other stakeholder groups</a:t>
            </a:r>
            <a:endParaRPr lang="en-GB" sz="1650" dirty="0"/>
          </a:p>
        </p:txBody>
      </p:sp>
      <p:sp>
        <p:nvSpPr>
          <p:cNvPr id="2" name="AutoShape 2" descr="data:image/jpeg;base64,/9j/4AAQSkZJRgABAQAAAQABAAD/2wCEAAkGBhMSERUUExQVFRUWGRcaFxgYGBoYGBsYGBYVGBoXGBgcHCceGB0jHBcXHy8gIycpLCwsFR4xNTAqNSYsLCkBCQoKDgwOGg8PGiwkHyQsKSwpLCwpKSwsLCkpLCwpKSksKSksKSwpLCksKSwpLCkpLCwsKSwsKSwsKSksLCwpLP/AABEIAN8A4gMBIgACEQEDEQH/xAAcAAACAwEBAQEAAAAAAAAAAAAFBgMEBwIBAAj/xABHEAACAQIEAwUEBwYFAgQHAAABAhEAAwQFEiEGMUETIlFhcTKBkbEHFEKSocHSFSNSYnLRU4Ki4fAzQxckNPEWVGODk7LC/8QAGQEAAwEBAQAAAAAAAAAAAAAAAgMEAQAF/8QAJhEAAgIDAAIDAAEFAQAAAAAAAAECEQMSIRMxIkFRBDJCUmGBBf/aAAwDAQACEQMRAD8AFZrwR2Vo3DcLsu8Dbb40+/RniGfAqW1e02nVz09OdAcT2YUmNLN3YMny60pZv9IGNw11rVlhatqYA0gyRzMmoMbcmW5oqKtG715FYPkv0o444iyLt6bZdQ40qJBIB3jzrdMVi0toXdgqgSSeUU5qiaxP+kLDPAa2CXIgAGORmayxeJblq+r3UDFDyPOJ5A9KfeJuJFxhU4cyq6gZ2J848KSMZw+rtquXDv0EdOZJpKa2dlLUtFRrHD30jYXF3FtJqVyJgiBy8etNorEeB2wdjEC64c6TCuTsPMjqKZs74zvrfcWbv7vbTsDtAptk9GmLXQFZGOPMZ/if6R/amvg3i1rtu62JuKNBG5hRBFEpGNBfPcW6N3U1SvjG46UrZfgrgzGxeQBA2oXVHgRRbiTiXB3EULiLZeZRVYEny8qVMXngBUFyrKwY6fLoTSZupWPjThRsCcxVulDI+ObF+6trdHb2ZiGI6DzoTxS2IbG3Ut32tqFtkDWwG69APSqYy5aJ2uhP6R1JSxAP/U8PKidvCrcwt1GiCOvLZQRPvApAvZViG9rEg+rufyqJ8jvEEG+pB6anj5b1rk6qjklYKx153lLQAcneP4Rz3qoOEwbbS2q6BIWfwjrRLDcK3xcGu7aNvqBqDR66av2rFtLpKruu0+PnUdOHss+Mgr9CuYsbF200jQ/dBnYEQQPeK0LH4+3bWXdV8NRA+E1kON4jv4C5NhFCuJkqWlpPLzpGzTMb924Xvl2ZpMmRHoDsPSqY5PiSyh3h+jS6XkKkq6kb7giKzPOMKMPfZGMmdVs+APIUocH8SthsTafU2liFaORU7d4T0O/upi4+4os3LwFo6yghmWInwB60GV7obhajKm+DjwvnzNcFqBp0yW66qJcUZ01i2otBTduGE1ch1LHyFZ99H/E1kXtLyGbuqTyB8D4TRjjMBsdbV3YAWSyweuvvfIUGzUQpqEp/H0Ccw4jzLCur3byuh5woifAiNh760PJc4XEYdL3IESR4EcxWacUYRWs3H7RiOYUxtFdfR3xYq4S/bcjuiR5zsayE76wZwr0aCOKsKeV5ajbi7Bgwb6A+BMfOszxOY21II2HLyoNnWOW9KsBIEqw/v4UUcjbFuHDX24owc/8AqLf3hX1fn3R6V5TugD/hswRyhAZ3K6mL95QZ6efWrd9g579u03PmgNCeCcBduWyVtkohgt4SJNFswvdkQIBnfeamro2TKONy60yMBYshoMMEAIMSCCPOrnEXFS4hMLaLSnZi5cEbM4gBD6bk1UOafyJ+P96rdsukL2aQJjntPPrRtN8MTSZDjwfbQqFPOO7pHoOdE8dkunDB7abRszbs38x/hHlQq5gg5EEIpIBAJ5+MVoGIsXAoTutzBEj2IgDeglFRqhyexloxYRgGUGdvj1pnt5cNPQjyoVn3D+i8wUfuo1k9FM7qPGrGHzWLbm00xGxgwfQ02NSTQtqvZZu4bYDbahGb4V2TTbVmaRsoJPwFTDiG94p9xf7V3b4lvKZBUHxCKD8QKGKaFtoU8Xh7ltxrRkYEEBlK8j5xWsYSwBZBNgknTMxJJAkjypdbjnFGNTI0ctSK3zFMGGzvtFS4zLMd4Dbf5ChyP1wdg9lLNMAyYmxctIVJZTt9khhvTtxZZ04wNPtWl/0sw/OlbF4x2Udhu0yJjpvtPWgOc8evB1NcN/2dRVAEAPLTNFidcBypWOPa16LoPWsyvcW4vpfJ9FX+1E8vxePbvPe0J1JCz7hFVOkrbJ+t8H1TVG/k7s2sMACfTaqWEzNkhXftCeRMA+6NjRbKeKrVxgly2VI5E7jnHLpSJThPljVvDqCH7LRsOVcgkbqQdww3BHvpTvYW4SAzW2Ed6V6nw8KfcZiba2nY+yqkmBOwE8h5VmlnPEuKWtEsGJiVj40vPGkmh38eXtMEXOF1GI1G5otkj3fxUYtcJ4TVvfk8wNQBI6ULwObK+PW05DJBVp5aoJ/DlTkMNZebjKmvkAJgActjSm2qGap+jM8yPY4hlGoQ2084najGIz687qzuWZdgTBgeFX8wFpWu3HhnfYArPSNj0A50Pw5uMupbKEeOkHl76dB7IROOrLueoXw9ws0DTsBsKXOFLZVtPMPzB238qv4nNmPddFIHQj/eiPDuY4cM3bJaQQCrEEDVPUzt61kINJo6U7dktzh8FwulxtJ3Ee+oLWTJaYlgrgmACJEeBoxjsSVkyCG3UgzI8iNoq3w3iLesm+FKc4O/LoPOldUqHS1rZAaLH/y9j7v+9fU0vatkkiwADuBXtPsjEvhrizE2rGhVAtS0d094kby0bmpsTjGvKncaVmYBP5UpfXHYAaiFXkBOkePpRLLM3u2SNF10mJGqJ867UK7CSWGkAqwHU6T/AGqJ0IJ2b4GjFrMcawBV8QwPIgsQR5VzfxuMKsrNfgggg6uREeFEZYu4jEoSJYSv4f8AIrRUxJKh+931U6SOUisZa26ndWUg9QR8607KeKUu2AzMEKgahB6Dp40OSP4Hjl9Cx9IGJxAuADUtnSuoD2SxJ2J6mgNi6AQwJkj2fPxPjRDi7ihsUwRdrSHu/wAx6sfyo3wrlXYWzeu2iZQPriQqn2VHnFdekenJbyAD4nQO82/URvP/AA1fy3Bret6hcgzEaTt61LmPDdzGXi2HEg7knYD1pk4Z+jS/a1LccLqII2Me6edduqMcaYv/ALE/+oPutTLkDYW1a03e887tpJEdNq5zrIHwxGohlPJl/PwoVNd7OTocOKcVawuBe6oWSoCbD2n2B90z7qUMsynBC0peGZxuzTJPXevfpDxx+r4QEyO6xHTujr41Y/bNvQrOE0wCkRHj8aTkbrg/Gk27FO3gtWLKJbItowJE9OnrNNmV3EfGoLndt2wzxzBIgCR7/wAKVf2+PrGobBj3j4gbKAB4Uz8MYi39c1MA4NtoJEjUCDy5710rdWDFK3Q18VvZuWWVSutII7sEddj51nyZgSdWwYEiZC9NgR1nx5Vot3G2mt62VHub/Z5eW9ZdicYgvMGUDUdtp69PDlQ0G+BTP8+xP1WBcKwIfSRJHLc0qZRnZs2nUCT0k8p2o/isHcv2dFpO0djEKpJY+Xh68qG2uE7llj9aQoR/2yRJ22mDsKfjrXop3fAHhcU1tw4PeB1e+a0W1mFy8iMqhQ4BEE0DXCWSrabSxpk+7zJ6eVV8LxDiFAS3pCjkCoJA9a2cN1w2MlDjDuc5U/YlgJ0GW8YPX3UvWLj8laB1MkD30SbOL2k9pcYiJ0r3ZA8Y6etGsj4OR7YvXpLsNUAgKsiQI6xQp+ONSNac5WhWXDLuXuKg8YZp9w3rvDtg5IuYhWQiCArqfIgxVDiXBtZvaWaQfZPl+VFeHPo/bFAXrrizYPJiQCx66Z6edM2VWJaldENq3hrZ/dY4Bf4XtuY+H9qsBrT+1mFpR1023n4mjN3g/Aa2t27dxtEFnNxpnwiIg/8AtSzxTwd9Xm5alrfMg7ss+fUedYpxbo5xki2cvwp55i0/5q+pM1V9R8Btjph+EGk63AUdRS1dwz9sbaBnIJAgbmK0NsTdYkMLemYmDI/3oeMIivcucpIAJPly9CflUscrvpZPFEhy/Hvbtok+yAKsHN7nRjVWxhNTRrX3Hf3CK5xWDKtGof5jB94p9EhLi8bcvI1sszahAG536beM0Ow/DmYdmyLhsTDR9hgPhFWbUqQZHMbg7jrNC8y4jxOog3rhKmJDtvBPnz86OJjZSOVubnZFWV5gggyPGnluJHNtLYBAQANtIOlQAZJ/ClThS874u0kn942k9TB57+NaRjuFrDXmYAgEyVpOZ96PwxtcFezmd606PalGUyI8+ZI6iOnWnDJ+Omu2ybvcK7NHsn+ZZ3HyoXxFliC1qTulfl4eVLGS43/zFtTyJAjyO0EedKtSQTjTNNW+uJstqMgEiRvsY/2NL7ZThxI13gw8kj4VayGyti06jkzuR7ioHyqTNLHf1DkwBoccvoCaFvNOELV8ycVdHgDaVgB4CLgpTx2UNhLly0r9oNAYMV089jCyYg7c60UWqjxK4NQfrdrVr7qvqZdPUg6ehmn7c6CvdmSoY58+dMOXY57dpLiwrK0qZmfd1G8RRzN8BlFlNQt3HZuSrdP4noKWMTjEZCUAUDZUksVA8Seda5bLiCXx5ZoNtnxFq2xb2lGwAAnryqMdmfbs2DG29pOnqKL8PZOUw9ov3dKAny2mhWfZVet6WCkqZMATEmd/OPGkxdMN9LWCzzsjNkWUP8qIPkKix+YKzTcsWXJ5lrYkn1BFBMPluKuq76GVV5AwpP8ATPPlQpMzdesjfY/L/nhTUwGhje5hyCDhrUER3TcX5NtSw1sI7hRAkxvPoJO8Ci4fr413hsrNxtnAnoVkSOUnpNFvXsGKbfFYvY5iUdV3Oklj47GnKzldrs1Q3Lh7QIwIOygL60Dw+D7duy/d2ydU62AVYBkz09KoZPnDOgtaO0dCFUhh3t9KwOZpeVNrg6LSdMZ04Us4i+itqdLJ1uT9odE9CY91MGJs3MQzordmiwvdA5D7KzsFHKKjs2HwmF/fFQ7FiSNwGIOlZ+0QBUOW9sqEiCmjXJJ3J3XaNjvHOkd4g6T6V/2P9XMBmYMDOrmCAdJB+Y5VSXE9so1CQQQw8twflVnE37zqZVpG8yun3Hn8a4yw94kKVgzBBjvb7HkQYP41kjnFCjd+j9tR04i0BJgEPIE7A9yvq0E4m0en4V9TfMxOguYm1ctyjKQQfCN539TVbGXGtWhsp1NvIB2jbn51oPHGcWcIF1WFv4i5JRYEAAxrc+E8h1iszzHGYi+ty7iCskppVQAqgahAA9R8Kdix1kQOXNsqI1zI/wAKfcX+1e/XSTJVCf6R/ahgerSYd9GsK2gbFo2n1r0qRGWhjP5Lf3BXmL4YuYxEbDWQbmt+10mJEKVJDNHiNudUhcpo4QzB7aXez1ajA7ok7g7gH+mlZVUbQcOvop8N5fct4+yvK4lzcRyKzOoTyHjT/ezDFC0XNuG1EKOrAfaj8pqnwwcTYxRQdsbV4sbrXLY3Ogx39II3gQNqKY7HfvACzaREDRvt4N03rzssrL/4/wBorW3uXV/eAaT4iCfcTQPK8iVbqOQS4JZd4AAJj15dfGmS8871Nl1jU4C7kq0ADnpE/IH8KSr+hzpeyLLcA1xRB3DN+JmiuIwRGnUJjl7+vxqHsuyWIOqREdSOW/rUmKxTW9JvAjUNiR3SesH8q7Guk+T0eDB0H4vw7JhGdG0FCpmJ2Jg7e8UTfPrKjdwK6XNrTowhHkE6Ggq0CQGA6EgVQTmJ5jjWdpZpPn5VXRQa19MfhGtnt8tw6kkSStsajHeMjcbzEdKivcJ5Te9kXLBjkjnT7g0j4UzyI3RlXL+OTiHw1hEZbNpVa/1Z+zUdwdApIHPnvTle4psaQSWhuUCT74pZyjIMJhtu27UNcKqrqA4JVgCGHORHPblUmaZXZLBJDKA2uD1YyfSI299Ik19FOOLroWxGODoTbPQ89iPUHlWcYnI7ruWBTmese7wormOZqBpELPTp4CfdQ9MQnW4Cff8AgBWJVdAylsEMFhXCKo0sQI5qfxPOq2c4XFoALSMQw3KMpI+DSJFQ/XraxDDzG9SJilbwJ/5zpkZfqFtV1MWbmSYxtjYvHx7jGaht2MRhLi3DbuWjvpLoVB8QpYc48PGm0tUmAy/6zfsWiNQ7a2xB5aVMvPlpmnuQpLo88fhXs2wVBgEgTyLJE+6aF4LGG5hLegagqqrbkGVEEHnPKr3GmGa65UGNiSfACs+ya01u6wltLdZMTGx/CPfUaW1limo0PWEtC/cWzGnq8dFHPfz2Hvq/nhti2yGFkbHlpgQpj+XpQ3glBbe/dJlVt7mZjct8hSxn2bNcck7Azt8lrFE6Uiz2ydbm/XY17S19Z8efXnXlFqgNmNfFuaC7jL7E+ydA8lTuj8ZPvoKL5IcgiQsqOcaWXeOvXnTNivpCwN5St7BXGkbk3dTfeO/40v2MXlylyPrQLKyrqFtgurmTpILnkN45VQo1KyTVgz9qXOug/wD20/TRaxxSRZ0sh17gEGLZB/iTy8udUiuFPK+w/qst+TGu1wdlvZxFsnoum4rHyEpE++rG4SAqSKf19p9i1/8AjWrNq6TYxJns4RGm2IIC3BJj0arWW8NXcRcFu0pLHygAdWY9AK0vhv6MbeHlr7i8zDSU0/u4kHcHd91HOPStnTjSMV2A/ov4IchcZiLl11ibNtyQD4XHWdx4A+vhUnEbj6xc7MLAg7jfvT16jY0e484ubD6bNm32l19wYlUEkchzJ6DblWWZ3m2IQk3AVZon7I8ht4VFkimqKscmnYc1u2x+A6058KZWVTtDGt9gBvoQHcHwYnn4QBWLtnF2dS3D6hvlTbwN9Ib2bvZXyGtXDBc80bkGP8vKfjQ4saTth5MjkqRryYNDBAGo8p6V3jsHaNtkvBWRhDA7/DwjpFQ2M7wy8r1snqdYrjHYzC3lKm/bEj2luAEHyk7++nuK+hGz+zE8wOKS7ct27thkV2CyVBIBIEjoYqGwccDKDDz5aJ+VR559G2NW84tNaxCEki4t20pad+8rOCG8RuPA0Nf6PczA/wDSuf6Wtt/+rml6M6w79YzP/DtH/Kh//mvWzPMZEWbWmRuqIJjoIHKaUk4Xxy30sGxet3Lk6VbuSBzaSQIHUzT/AJJwmmFt68U/bXQIVAf3asHgqZI1tMbzETA61vjZ2wOGd41irXMFr0sCI1QCD0hudHsyd7l7SEQFmUAjVqgnqCNvPfpX2JzQ61QuyiVmSyCFQu8SSsbqIqziszK3rCrGtwx70QNCFo2Mk/2JpeSHODceRLjJLnBtiSWlh4UHzDhhLBL2lgUZ/bjtad1ALIYMbifLxodhs2e5sXDMTugWI91T2UJIQsXdYPDbfGurGKA5A+pj/wB6duIuGg1vWkC4OnQ+IoRYyxFs3DeQd0btBDLttpI2mSNjR7qhfjdldrlFeEMVoxtpue5EeqkVTu4dHVOyIDhFDpO+sLuR5Hw8agy27pv2z/MP7U5NNCGqHviZ2ua1SJcATPKDMHyPiKz/ACQPq7OJcFlie9sf9XrTJmmbqkkneOtDeG80SzdO3Pr1G9ZGNejW2w/mFs4XB3Au7MVLRy8I/H50n4Mds3M7mT5Vo2MuarZAAOrbcTseYil+zlaWydHIH4eVDk4MxLbhVHDVrxNeVeOLT+IfEV9SbH6Izp9iRXmur+d4PQwIghhIjwodbWZ/KrYvZWRNdOtVdW7pBBHMEEe6oNVeg1ph+k+F7aJhLboS3aIrliZJLKPwHKpL2Yd6J/5vS99HuazlVrxUtbM7+yxPyIq8Lk3/ABAUnfxJAHLmefwpqoFgjOcQRfefKPGIn5k0r8R4E3lIYem1W8xym8WxDMzJ+8PZ9/USOZM/ZG8R40HwS3h3NBEc21yD5wTNeXNvZsvgvikIONwxtOQNvKoWvzTdxhlsqCoBYHeKV7+Uuts3G2jYj4cz7+VU45qSsnnBp8GzI8aXsqTzEg+7r8Kv6qB8PLpsDzJNFBcowCxNcs1RM0V5rrjAnl7AhpALAEITOoBo1BY3308hzio8dmrXLYg6pZJgKdRBADgN7UrzHORVO2SQwBglZB81IYH8DQ/tCZ1yWlSQbYiO0MmZHWRI35eVHFgSQVy1ZulTsxABjVbbvd9zoIKnaBt4VYzDE2/rVti6h1K6VnedZOk/w7ePpVJLJc3VVtm2hbk8yPsPB5DxqO7kKQyi2YlRPZCduupWmiMHU4mwtslQQLpDSFJA9QOtQWLYHeCw3Xb8aDZbcvi3oBaBBQlDuAPFpq4l+4N2JPqAKgyKmehj+UbL/tGWpV43u3OyQEKqENsPtMORPxmKPWcVraBy61PxTw+cVhItqDctHWi/xQIK+ZI5DxoIf1GS9GbZViHXQ557R8au8Q5tctuCotQwkdzvTPOaCqLxIJRwJ2lSN/hzrvPcRIRSQSoj39YqmK+XBDfxPn4mdgQyWmnnKn9VdWuJtJnsLU/5/wBVBoryqKEWbZhszDYe05iWtqx6DURJAHrQN8bbuXhbmXbVO/TSTDeI2qxwqmCuYKwLt8JcCQy9oViGYcum0Uw8P8JYKzcN+0RcaCslzcA1QG2O0wY9CamyOk7GwdO0JrcPLPsr8R/avqfr3DmFLE9nzJOxIHPoOle1N5F+ley/DHMVjhdsr4rE+I2iPzoaJphv5GpJNrtFWDIdY25wp67+IFVkycMJV1Ppy2MHfyirMbSXBWfDPHKpAeuhRT9imu0yRugJ9ATTNkT0O30U3g9m9aLEaWDKB/MI5eoFN6ZdeV2IZXXbkdx4yPH0NZflNu5Y16dXeC6gAdWkOJgRMxO9G8v46xZusDhrqWfs90gx56qXvJPg1Ri10nz68637iG7AndXA2JAMT79qo4u/sIbaBvU2c5r2r6m1ojbGQpkjqIPu38KT86zYKStszPlED0mpvG5ux/kjFUW8wzHw7xFBMVm5aUZZkydudVXxZ5V61zYeNUrHGJM8jbCGBzoqNMCOg5RRjC5kj7Hak8X/ACFS2cUQZrXH8MUv0dez0jukkecGPKue28h8Ko5JmCt3TG9FRhJO3Klqf0wpRXtHOGYF0kAAmDA6N3fzoBfxbFyGBMBgZUHcNuRuIkrPrTIcGRRLGYjAXn7PFCX23VFtkTDDvidWx5sKYppewFFy9Auy+rUe8Z3527vQdDDVbw+Rm5bIUIDzm4hQT6hudMWI4XwaWtYe4QANIJRvQSUmKCX8fDIqABZYADkJH+3Ol5M6XImrE17K+It9kUtroN0x7EgKAPaLMTAHM7fOo8JmXbYl7W5UIWU+JBUH5ml/MMTcuFgjFT/3COcTCpPuJpy4C4aCfvHJYskbnlqIP5Ut3JXIbFV6JsGoFSZjn/ZqVRhqPODuP7Gp+JbH1dJSNbyEHh4sfSkbD4I2nLk653eftHxpT/A27DuHv9oCrLqU85n4z09aXM+4Dcd/DTcXqhILj0O2ofj60x2MWGgIG36Eafj5V0M172kMSRzCifjGwpUJyg7RzipGWXbRUlWBVhsQRBB8COlcVpnGmVW7+Ea+BF2yAZ6skgEN4xMisy0716WLJ5I2SThq6L2GsWmUalYt5Hp061sf0fWVTLrWgEA3G9rnPaGZ+6KyDLL1kAi7qme7Anbw9Zra8pyp8LYsW5Ox1Mp6azqj1ExSf5f9AeL2XWJk19XfZV9XnaofZmeMvpt3R49Rv5HmKAXeJGDEMjkAnnvyMTUmJxMSTyEz5bdaDPxDehTqmZ2IEV62KLZb/wCnlUpJBdeLU2lDyjl08OtdW+I7ED2ljYEbGP4ZKcqA/t64RuLZ9UH41Nhce7kfubRHVtJA+Mx7qZqeRY2ZTxDaEgXLvmYVyBPmwHxofmvErM2kMSgk7hQduUxtQnF4tVMIAo57DnHjVC83dJ6mBTI44oFuw9g8czAneOQHl6eJ51aXhi666jzO8VXyO2NaD1Y/lTc2YdKky5Wnwqx47XRIfh9xO1dvk0J3qcReHhS/xBixBihjkbZ0sSihUKbx4V8DG9Q3bneqdD8qq+idF3BPv4eBFOOQZqeTSw8CaQ8E8UXweNIII5jr50iS6NXodVzy2WgkAn7JXcHwJDc6r8Q5VavlXNxLPdXfSuswP4iw2iNo6UpLxbf1RpVo8VB5eoo9w7xViC0lLVtFjUxtpJ/lXuST8hRSWqsBewox7C0LZuNcjcs0TvyiNoA2qnl1ztHP8oLD3gj5mqeZ5grkkuJMneRz921Q8O3QbtxZklJEGfZYE++KiatOQ6+0T4ayVuXNSnQ+xMconf8AE1qWSraWyHDDTG56CKR0wzfxaR8a7a6QukSF+E+4bUPlDol4gzE4i6z/AGBsv9I/vzpcxWbqvITVbOs0b2VBgeVL9++xqjHhvshc51xDD+2SwIkCecHevcLm4SFOwpYS3v7JqS7e26++nPFEHce8VmavhbqDm6EAjxNIV7AMvMfCu8HmTLt0qyuYyw6gn/grMcPHxGSexZ4IsBsdhlIkdoCZ5d0FhPlKitlzi6y3Fc89pHiB1HzrL8ntX7d13s2Lh7TbZG0gEzsOvx8aNFc4u8rekfzBVH+oz+FLz4/IvZkHqPwzMDbSK+pGGTZz/Hb+Kf2r6k+B/oe4vZXwdirupwotobZBN3rq22HOQDMmgub8LHChFvsDMkdnuDy2LHkR6da0mxiLly1cO9sGBv7Jj/eeVcZ1woMYqrcdVKsCdO7ARBHgJEfCqI5mnT9Dc0PJ8vszbKsGbr6MNYDECSxGsqPE6th8N68zHFkwskhZ5+PLkNhHpWu4DJ1w9sWrFrSvmQCT/ExJ3PnStxN9G2Jvv2lk2Aze0pugSf4uUT403HnuTVE88NKzNL7cq7XdR61o+UfQoWI+tYxEHUWkZxMTHasAk/GtF4d4JyvBJChLrHm94h2920AeQFPckL1Zi2XXwrggT3dvP0owceNMge6mX6U+xa9hlt6BEgaRpgb8oEUHyvIQLbayTJME1Bk1u2WY2/RTwmYsVllAFQ4nAC6CRUoyAK+7HR4TV7F3bdte5ttSpOn8RsV/kZrmWGKOR519Z5iiGOXtLhNDn2byq+LtEMlTPT3W99EMG+9U36TvU1l+orGaj1syK3p06/s6TMGeUedP7YcWrKKUh/acbwGbpqjeOVC8kyQWyMRcWTp7gjYTHfPnHL1q3i76nkoB9Y+ER+NTZpqdJfQcVr0E4+/z2Hxqxwag7W9cYDuoFH+Ykn8FodjmczCyYMAbmBzJ9Kk4ZzBQXAY6mG6kdVkyDyiCa7W4Ogb+XRz1gmTFEcDhFI1PuPClKxiySJ8edMzYu2FALAVKoUyldOsxwVt1I0is+zvKWttIG1PtmIkGRQPPL/dO1PxzakdOKaEgXfEmurl1Y3BqO/ufOvPrIiGFXEfohd0J2ri18q4uKJ2qzbAANczkTJxHfTZbhFGMo45xyz2bM/judvdqpbxOkgFffRnga2j4kK5YAgmAxUEjoY5+lc/QK9jB/wCJOY/wt+NfU2Thxt2Vv4V5QWgqZQuDEjvqjPbABtaULCW3k6Rtp+dV1Nyy+preJxN14LFLdwW18lBAJ9aq4zEC8LIW+6aAysqLd3kypGhYmvLPDd94i5im9Ldz5swoNIsZ5HQ2r27JK2rnvSD+NUUxOLBk2boH9IrrCfR6Xgu95f6mC/IMaN4T6J8PEsyt6s7n5qPwrPBF/ZvmYv4fO2ckDEGfYNnvIQZ3BUjSwJ3nnRoZXiCJUBh4qw/ODVrLfo/t4J2u2b73GJJ7F+z7Mk8tIiVI5iD0qnhzeVLi3l7PnKEqxaSSsneB5VssTk6FvK4+kJXG2FuTbuGRoPXxnpXS5te0rp0lSORq9nlk3tKE7aSSOg86UsqxiANbdWcqTEHpWzwaxHYsuz6H+3gbkb+HShOYXZHOuXvdQrKPMzQnG40kwtIjDo6c+A/H3u8AKrzUmKs6TULvtVcfRI30nuXZUcqt5ZY1N5ULt705ZTlulAZkETFZLhljbZweIu2FCWbjLEAgbbeBoeeCMc3LDuF6glV94k/hRrJeLFw1vTevW7Vu2JCwTceZO3QCr2X/AEp4e7MagZgd1iflUygl0dVixh+CMcgkWZY8++vuA32Aqnf4Mu27xeEV4MrqABlSPSeW/lTzjuMTyVLhnqEbb8KV+I851XNbSggA6gQevSsk5f2napeyHKeGr5bvBQOp1A/Kpc+yzQQ6jUFjbxrjLc4ulCbUMAfPei2FvMZN1dIPSlNtPpRCPAThcYWPdQjx22rzNLG0mjjZigEAAUCzLEa5ob6FTEHGtDmK8vWw6SOY5iiOZ5bpOrxqDFWtFvVXoRkuEUoO2B151YvvFQI0tXeLYE0z7FEGqr2Q4sW8QjHlMH0O1D66ttBmia4Yab9e/nFfUAt4/DkCXPLwr6k+MPYDYfiTEIZV2H9LMPkaK2PpIxq/96598n5zQjNLtkkNZQoOoNU0tatwYFO1Quxyw/0uY0fbJ9Qp/KiFn6aMQPaCn1QfkaQ8BcVb41kBYO/SY2o99S7V7du0NTM3KCAV6sCNmHoaBrtBf7NE4c+kxr4lwkTv3T/epcdmCXHZluCGIMelCcxyezh7SraEH7R6k0E7Y6o6eNMScWDdjCMEx1nUpLAxv8BQVeEDaST3mgklT49K+DnxqRMUw5MfjXObfs2hZ+oYltWu26jp1+RqrawTKe8pHqDTsuZ3B9r866GZk+0qn3Ulx/Bqn+md5lb60Kaa1W92DiHsqaqjIMETOgr8aKKoGTt8EPKcIXcR407YTMrcQyFYA8J5xtNH8nyXChwVPe+Hupiaxb3Itq0dBDH7pkGtlDZWgUxZXD2GIBspcaPafcgeg2imPJMGhH7vs7Q8VUCqF4peSLaLag7wmhj5EV4t7srXdkvO4naKlk36KoR5ZcfGm9qRWKsJ3HWOu/8Azel7NuBu2YP27Gf+pq3OwjaiSYpbsAAq/UiiYGkgjl19KTu06Q1xj9oUGQYdVW3c2XZQREx86kTNC6w2xpg48AcW203GAEFipAHkNqSrtxB9oj1rZw7Xs2E1JWlQQLTVbEXQAaoPmoHWar/Wy5oVAJyLd2yAwN0cxIFKueY7W8AQB0psxQLt57Cl+zw3dxF5gg2B3NPxNe2IyXVIB2uddXedFswydsO5tvzHX1oQywari7JJJr2cV5NdRXkUQJILhr6uJr6uNJl6192TRt4avRSCRPTkDtXgq9lC3MR/5VRr1MCv8nQk+Xr1FcYCrdouwUAszGABzJPStm4O4PXAWtdyGvuNz0QH7K/maiyPhy1g1UqiNdXcu43J/l8BVzE5wXHgetOUAWyrm1zVq+IoHqoqlg3mgHlM0LdYJFLyezYn2qvtVc19SwzoGupqOa9muOO5r0GuJr6aw5FvD4gAQedNeStK7UlA025DiB2ZrI/BujFFWQZ7diSp50AtYi5OzRRHMpBMb9fOly/mjq4QW++5CoviTtSFGV9PQcoa0hky/HrO+zUw4XFB9ornh7ghMOe2vkXLxH+VJ6KPzqW6Alw6RAJoXiUmBvYbwNsqsGDNBM1wtgqxuWl69BRTBXifyqHiPLTesto2YDaj1pUAn0xvHYRRcOnZSdqs4ayBUTWmWQ+xk/OukvdKXOw1Rd7YKdXUU2cEZXFvWRu5mlDAWNdwA+z19KbLfE1yRaw1vltNDBBMazw/ZuT21tWnxFJfEn0OW3JfCPoP+G26+48xTblBu7m8+ryoxac9NhT4uhMkmfnXM+DcXh2i7ZfyKjUp8xFcYfK1Qhm1SJ7r2mC/Gv0ficOtxSrgMD41lPHuFvYB1e0S1ltokyp8OfKmbMW40Zy2HSf9/wDavqO/+IN7w+X6a+rbYP8AwXLYlgCYBImtfy3C4fDWVW1qtyN3ABY+ZPP3VmH/AMNYn/CP3rf660axl19sMh0HUAJEr+qunNw9HY4KXs+u41lMF9Sn2XHL/b0oZi8bKkgkEc+nL86jbL8QVZezMcx3k5j/ADVVzTL8QUMWjLCD3k/VVMZ3GxUo06DHDGYyhY8ztVTFe23rVXJcFiFBU2W2gDvpyj+qi+IyW/IPZRPTUn6qGfUcgbX1Xf2Le/wz95P1V9+xr3+GfvJ+qlBlOK+q9bye9P8A0z95P1V6ckvQe4fiv6qw4oTX1XP2Ne/wz95P1V7+xb3+GfvJ+qtOKYNGspxELVH9jXv8M/eT9VXsBlV6CCh+K/qoWcjpMK164EtyWb/m9M2ScBWsPcN+7+8vxsT7KD+UfnXvCGUtaQ3GWGbYcjA+NF8VfeD3T8R/egbKHRUzPFSPOlv61IieRqfNu29pUO/SV5fGlDGZJjHftbBKkfZJWD/qoUm2E2kjQsrvatqO2gI3pH4QxmIYMt6zoceDKQduezU22kuGJEe8f3omgOMW+M+G0YdrbG4PeA6ikC6lm20MYJrcDhCylSNj6VjX0g8E37d7VbXWp5d5RHluRWKGz6c5UiXL8XZH2hvTTlmY4dFhSJPpWTLkGLHK0337f66lt5VjRytt9+3+uj8SA8zNzwGNRohh6UTF0R7Q+NYLYXHryRvv2/11fs47HjnbY/57f66zxneVG1XbsdRypT47xJOEuFY1LBEieVKuGz7GjY2m+8n66lvY/EXbbo1pu+I9pP1V3jZu6Ylftq74W/u19Rf/AOFbn+G33k/VXldqBsj/2Q=="/>
          <p:cNvSpPr>
            <a:spLocks noChangeAspect="1" noChangeArrowheads="1"/>
          </p:cNvSpPr>
          <p:nvPr/>
        </p:nvSpPr>
        <p:spPr bwMode="auto">
          <a:xfrm>
            <a:off x="63500" y="-1023938"/>
            <a:ext cx="2152650" cy="2124076"/>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18437" name="Picture 5" descr="E:\Documents and Settings\d.nicholls\Local Settings\Temp\Temporary Internet Files\Content.IE5\VL7GYJ58\MC900439422[1].jpg"/>
          <p:cNvPicPr>
            <a:picLocks noChangeAspect="1" noChangeArrowheads="1"/>
          </p:cNvPicPr>
          <p:nvPr/>
        </p:nvPicPr>
        <p:blipFill>
          <a:blip r:embed="rId5" cstate="print"/>
          <a:srcRect/>
          <a:stretch>
            <a:fillRect/>
          </a:stretch>
        </p:blipFill>
        <p:spPr bwMode="auto">
          <a:xfrm>
            <a:off x="6444208" y="908720"/>
            <a:ext cx="1728192" cy="1728192"/>
          </a:xfrm>
          <a:prstGeom prst="rect">
            <a:avLst/>
          </a:prstGeom>
          <a:noFill/>
        </p:spPr>
      </p:pic>
      <p:pic>
        <p:nvPicPr>
          <p:cNvPr id="18448" name="Picture 16" descr="E:\Documents and Settings\d.nicholls\Local Settings\Temp\Temporary Internet Files\Content.IE5\VL7GYJ58\MC900412030[1].wmf"/>
          <p:cNvPicPr>
            <a:picLocks noChangeAspect="1" noChangeArrowheads="1"/>
          </p:cNvPicPr>
          <p:nvPr/>
        </p:nvPicPr>
        <p:blipFill>
          <a:blip r:embed="rId6" cstate="print"/>
          <a:srcRect/>
          <a:stretch>
            <a:fillRect/>
          </a:stretch>
        </p:blipFill>
        <p:spPr bwMode="auto">
          <a:xfrm>
            <a:off x="2915816" y="764704"/>
            <a:ext cx="1872208" cy="1794857"/>
          </a:xfrm>
          <a:prstGeom prst="rect">
            <a:avLst/>
          </a:prstGeom>
          <a:noFill/>
        </p:spPr>
      </p:pic>
      <p:pic>
        <p:nvPicPr>
          <p:cNvPr id="18461" name="Picture 29" descr="http://t3.gstatic.com/images?q=tbn:ANd9GcRpnEAW-yhAaxnJCJoHr1OiMSTLOH2H878jXF5cHiMddFOW79qrPAHvfzVW"/>
          <p:cNvPicPr>
            <a:picLocks noChangeAspect="1" noChangeArrowheads="1"/>
          </p:cNvPicPr>
          <p:nvPr/>
        </p:nvPicPr>
        <p:blipFill>
          <a:blip r:embed="rId7" cstate="print"/>
          <a:srcRect/>
          <a:stretch>
            <a:fillRect/>
          </a:stretch>
        </p:blipFill>
        <p:spPr bwMode="auto">
          <a:xfrm>
            <a:off x="179513" y="4289034"/>
            <a:ext cx="2376264" cy="1779905"/>
          </a:xfrm>
          <a:prstGeom prst="rect">
            <a:avLst/>
          </a:prstGeom>
          <a:noFill/>
        </p:spPr>
      </p:pic>
      <p:pic>
        <p:nvPicPr>
          <p:cNvPr id="18463" name="Picture 31" descr="http://t1.gstatic.com/images?q=tbn:ANd9GcRIEkbD4upRFUup3Fx7HtxPl8F5Vdjri0V5Mz0a_pe6guy3cTDsDw"/>
          <p:cNvPicPr>
            <a:picLocks noChangeAspect="1" noChangeArrowheads="1"/>
          </p:cNvPicPr>
          <p:nvPr/>
        </p:nvPicPr>
        <p:blipFill>
          <a:blip r:embed="rId8" cstate="print"/>
          <a:srcRect/>
          <a:stretch>
            <a:fillRect/>
          </a:stretch>
        </p:blipFill>
        <p:spPr bwMode="auto">
          <a:xfrm>
            <a:off x="3131840" y="5445224"/>
            <a:ext cx="2136338" cy="1058123"/>
          </a:xfrm>
          <a:prstGeom prst="rect">
            <a:avLst/>
          </a:prstGeom>
          <a:noFill/>
        </p:spPr>
      </p:pic>
      <p:pic>
        <p:nvPicPr>
          <p:cNvPr id="18465" name="Picture 33" descr="http://t2.gstatic.com/images?q=tbn:ANd9GcRtVe4ojSKnVxz9F43VxiNG9jGNHiOG2lvdYLv5-CBNKDBLca72"/>
          <p:cNvPicPr>
            <a:picLocks noChangeAspect="1" noChangeArrowheads="1"/>
          </p:cNvPicPr>
          <p:nvPr/>
        </p:nvPicPr>
        <p:blipFill>
          <a:blip r:embed="rId9" cstate="print"/>
          <a:srcRect/>
          <a:stretch>
            <a:fillRect/>
          </a:stretch>
        </p:blipFill>
        <p:spPr bwMode="auto">
          <a:xfrm>
            <a:off x="179512" y="1412776"/>
            <a:ext cx="1691680" cy="1610774"/>
          </a:xfrm>
          <a:prstGeom prst="rect">
            <a:avLst/>
          </a:prstGeom>
          <a:noFill/>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5.1"/>
</p:tagLst>
</file>

<file path=ppt/theme/theme1.xml><?xml version="1.0" encoding="utf-8"?>
<a:theme xmlns:a="http://schemas.openxmlformats.org/drawingml/2006/main" name="Default Design">
  <a:themeElements>
    <a:clrScheme name="Custom 4">
      <a:dk1>
        <a:srgbClr val="000000"/>
      </a:dk1>
      <a:lt1>
        <a:srgbClr val="FFFFFF"/>
      </a:lt1>
      <a:dk2>
        <a:srgbClr val="006647"/>
      </a:dk2>
      <a:lt2>
        <a:srgbClr val="FFFFFF"/>
      </a:lt2>
      <a:accent1>
        <a:srgbClr val="006647"/>
      </a:accent1>
      <a:accent2>
        <a:srgbClr val="004C35"/>
      </a:accent2>
      <a:accent3>
        <a:srgbClr val="6EAA8A"/>
      </a:accent3>
      <a:accent4>
        <a:srgbClr val="003323"/>
      </a:accent4>
      <a:accent5>
        <a:srgbClr val="AACDBA"/>
      </a:accent5>
      <a:accent6>
        <a:srgbClr val="DDEBE3"/>
      </a:accent6>
      <a:hlink>
        <a:srgbClr val="006647"/>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D4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D4D0C8"/>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94F99B418A424EBC44720B99C3C4E7" ma:contentTypeVersion="0" ma:contentTypeDescription="Create a new document." ma:contentTypeScope="" ma:versionID="9edeef11c8f72caaa84da86201a53f60">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Briefing paper" ma:contentTypeID="0x0101007DD813FD1077E244BEEE6A90D597C085009D3C4024AFB2A9499A7C7E707836B174" ma:contentTypeVersion="10" ma:contentTypeDescription="" ma:contentTypeScope="" ma:versionID="92367052442e088574b2372fb45367df">
  <xsd:schema xmlns:xsd="http://www.w3.org/2001/XMLSchema" xmlns:p="http://schemas.microsoft.com/office/2006/metadata/properties" xmlns:ns2="3ab3f2e1-5090-4fde-9ffd-d5a23abfb826" targetNamespace="http://schemas.microsoft.com/office/2006/metadata/properties" ma:root="true" ma:fieldsID="6b7fbd8fdcd009aea3a578f5abaeac25" ns2:_="">
    <xsd:import namespace="3ab3f2e1-5090-4fde-9ffd-d5a23abfb826"/>
    <xsd:element name="properties">
      <xsd:complexType>
        <xsd:sequence>
          <xsd:element name="documentManagement">
            <xsd:complexType>
              <xsd:all>
                <xsd:element ref="ns2:_dlc_Exempt" minOccurs="0"/>
                <xsd:element ref="ns2:_dlc_ExpireDateSaved" minOccurs="0"/>
                <xsd:element ref="ns2:_dlc_ExpireDate" minOccurs="0"/>
              </xsd:all>
            </xsd:complexType>
          </xsd:element>
        </xsd:sequence>
      </xsd:complexType>
    </xsd:element>
  </xsd:schema>
  <xsd:schema xmlns:xsd="http://www.w3.org/2001/XMLSchema" xmlns:dms="http://schemas.microsoft.com/office/2006/documentManagement/types" targetNamespace="3ab3f2e1-5090-4fde-9ffd-d5a23abfb826" elementFormDefault="qualified">
    <xsd:import namespace="http://schemas.microsoft.com/office/2006/documentManagement/types"/>
    <xsd:element name="_dlc_Exempt" ma:index="8" nillable="true" ma:displayName="Exempt from Policy" ma:description="" ma:hidden="true" ma:internalName="_dlc_Exempt" ma:readOnly="true">
      <xsd:simpleType>
        <xsd:restriction base="dms:Unknown"/>
      </xsd:simpleType>
    </xsd:element>
    <xsd:element name="_dlc_ExpireDateSaved" ma:index="9" nillable="true" ma:displayName="Original Expiration Date" ma:description="" ma:hidden="true" ma:internalName="_dlc_ExpireDateSaved" ma:readOnly="true">
      <xsd:simpleType>
        <xsd:restriction base="dms:DateTime"/>
      </xsd:simpleType>
    </xsd:element>
    <xsd:element name="_dlc_ExpireDate" ma:index="10" nillable="true" ma:displayName="Expiration Date" ma:description="" ma:hidden="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E90E7B4A-56F5-4166-8DFA-23FA9BEDFA8C}"/>
</file>

<file path=customXml/itemProps2.xml><?xml version="1.0" encoding="utf-8"?>
<ds:datastoreItem xmlns:ds="http://schemas.openxmlformats.org/officeDocument/2006/customXml" ds:itemID="{609F49C9-682E-43C9-9B38-4BE1967AA7BB}"/>
</file>

<file path=customXml/itemProps3.xml><?xml version="1.0" encoding="utf-8"?>
<ds:datastoreItem xmlns:ds="http://schemas.openxmlformats.org/officeDocument/2006/customXml" ds:itemID="{019B5DE1-5C15-4D9C-8428-678BFD7D036D}"/>
</file>

<file path=customXml/itemProps4.xml><?xml version="1.0" encoding="utf-8"?>
<ds:datastoreItem xmlns:ds="http://schemas.openxmlformats.org/officeDocument/2006/customXml" ds:itemID="{609F49C9-682E-43C9-9B38-4BE1967AA7BB}">
  <ds:schemaRefs>
    <ds:schemaRef ds:uri="http://schemas.microsoft.com/sharepoint/v3/contenttype/forms"/>
  </ds:schemaRefs>
</ds:datastoreItem>
</file>

<file path=customXml/itemProps5.xml><?xml version="1.0" encoding="utf-8"?>
<ds:datastoreItem xmlns:ds="http://schemas.openxmlformats.org/officeDocument/2006/customXml" ds:itemID="{B7840E1C-9A81-4A89-8F31-6387CF1BDC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b3f2e1-5090-4fde-9ffd-d5a23abfb82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3743</TotalTime>
  <Words>1425</Words>
  <Application>Microsoft Office PowerPoint</Application>
  <PresentationFormat>On-screen Show (4:3)</PresentationFormat>
  <Paragraphs>198</Paragraphs>
  <Slides>16</Slides>
  <Notes>10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UK Quality Code for Higher Education</vt:lpstr>
      <vt:lpstr>The role of the Quality Assurance Agency</vt:lpstr>
      <vt:lpstr>QAA’s Strategy 2011-14</vt:lpstr>
      <vt:lpstr>UK Quality Code for  Higher Education</vt:lpstr>
      <vt:lpstr>Chapters of the Quality Code</vt:lpstr>
      <vt:lpstr>Why the Quality Code was developed</vt:lpstr>
      <vt:lpstr>Quality Code – under construction</vt:lpstr>
      <vt:lpstr>Under construction</vt:lpstr>
      <vt:lpstr>Slide 9</vt:lpstr>
      <vt:lpstr>Slide 10</vt:lpstr>
      <vt:lpstr>APL Guidelines</vt:lpstr>
      <vt:lpstr>Terminology</vt:lpstr>
      <vt:lpstr>Possible issues</vt:lpstr>
      <vt:lpstr>Slide 14</vt:lpstr>
      <vt:lpstr>Development process</vt:lpstr>
      <vt:lpstr>How can I find out more?</vt:lpstr>
    </vt:vector>
  </TitlesOfParts>
  <Company>QAA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UKQCHE generic slides</dc:title>
  <dc:creator>h.barnes</dc:creator>
  <cp:lastModifiedBy>t.burton</cp:lastModifiedBy>
  <cp:revision>295</cp:revision>
  <dcterms:created xsi:type="dcterms:W3CDTF">2011-11-14T12:40:26Z</dcterms:created>
  <dcterms:modified xsi:type="dcterms:W3CDTF">2012-05-16T14:47:31Z</dcterms:modified>
  <cp:contentType>Briefing paper</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0x0101000494F99B418A424EBC44720B99C3C4E7</vt:lpwstr>
  </property>
  <property fmtid="{D5CDD505-2E9C-101B-9397-08002B2CF9AE}" pid="3" name="_dlc_ExpireDate">
    <vt:lpwstr>2027-03-15T08:45:43+00:00</vt:lpwstr>
  </property>
</Properties>
</file>