
<file path=[Content_Types].xml><?xml version="1.0" encoding="utf-8"?>
<Types xmlns="http://schemas.openxmlformats.org/package/2006/content-types">
  <Default Extension="xml" ContentType="application/xml"/>
  <Default Extension="png" ContentType="image/pn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72" r:id="rId2"/>
    <p:sldId id="352" r:id="rId3"/>
    <p:sldId id="360" r:id="rId4"/>
    <p:sldId id="361" r:id="rId5"/>
    <p:sldId id="362" r:id="rId6"/>
    <p:sldId id="369" r:id="rId7"/>
    <p:sldId id="353" r:id="rId8"/>
    <p:sldId id="354" r:id="rId9"/>
    <p:sldId id="356" r:id="rId10"/>
    <p:sldId id="355" r:id="rId11"/>
    <p:sldId id="357" r:id="rId12"/>
    <p:sldId id="358" r:id="rId13"/>
    <p:sldId id="359" r:id="rId14"/>
    <p:sldId id="370" r:id="rId15"/>
    <p:sldId id="371" r:id="rId16"/>
    <p:sldId id="366" r:id="rId17"/>
    <p:sldId id="367" r:id="rId18"/>
    <p:sldId id="368" r:id="rId19"/>
    <p:sldId id="372" r:id="rId20"/>
  </p:sldIdLst>
  <p:sldSz cx="9144000" cy="6858000" type="screen4x3"/>
  <p:notesSz cx="6819900" cy="99314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F7C943"/>
    <a:srgbClr val="969696"/>
    <a:srgbClr val="B2B2B2"/>
    <a:srgbClr val="0033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87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presProps" Target="presProps.xml"/><Relationship Id="rId25"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tableStyles" Target="tableStyles.xml"/><Relationship Id="rId14" Type="http://schemas.openxmlformats.org/officeDocument/2006/relationships/slide" Target="slides/slide13.xml"/><Relationship Id="rId23" Type="http://schemas.openxmlformats.org/officeDocument/2006/relationships/printerSettings" Target="printerSettings/printerSettings1.bin"/><Relationship Id="rId4" Type="http://schemas.openxmlformats.org/officeDocument/2006/relationships/slide" Target="slides/slide3.xml"/><Relationship Id="rId26" Type="http://schemas.openxmlformats.org/officeDocument/2006/relationships/theme" Target="theme/theme1.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handoutMaster" Target="handoutMasters/handoutMaster1.xml"/><Relationship Id="rId21" Type="http://schemas.openxmlformats.org/officeDocument/2006/relationships/notesMaster" Target="notesMasters/notes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hdr" sz="quarter"/>
          </p:nvPr>
        </p:nvSpPr>
        <p:spPr bwMode="auto">
          <a:xfrm>
            <a:off x="0" y="0"/>
            <a:ext cx="2954338" cy="496888"/>
          </a:xfrm>
          <a:prstGeom prst="rect">
            <a:avLst/>
          </a:prstGeom>
          <a:noFill/>
          <a:ln>
            <a:noFill/>
          </a:ln>
          <a:effectLst/>
          <a:extLst/>
        </p:spPr>
        <p:txBody>
          <a:bodyPr vert="horz" wrap="square" lIns="91646" tIns="45822" rIns="91646" bIns="45822" numCol="1" anchor="t" anchorCtr="0" compatLnSpc="1">
            <a:prstTxWarp prst="textNoShape">
              <a:avLst/>
            </a:prstTxWarp>
          </a:bodyPr>
          <a:lstStyle>
            <a:lvl1pPr>
              <a:defRPr sz="1200">
                <a:latin typeface="Arial" pitchFamily="34" charset="0"/>
                <a:ea typeface="+mn-ea"/>
                <a:cs typeface="+mn-cs"/>
              </a:defRPr>
            </a:lvl1pPr>
          </a:lstStyle>
          <a:p>
            <a:pPr>
              <a:defRPr/>
            </a:pPr>
            <a:endParaRPr lang="en-GB"/>
          </a:p>
        </p:txBody>
      </p:sp>
      <p:sp>
        <p:nvSpPr>
          <p:cNvPr id="173059" name="Rectangle 3"/>
          <p:cNvSpPr>
            <a:spLocks noGrp="1" noChangeArrowheads="1"/>
          </p:cNvSpPr>
          <p:nvPr>
            <p:ph type="dt" sz="quarter" idx="1"/>
          </p:nvPr>
        </p:nvSpPr>
        <p:spPr bwMode="auto">
          <a:xfrm>
            <a:off x="3863975" y="0"/>
            <a:ext cx="2954338" cy="496888"/>
          </a:xfrm>
          <a:prstGeom prst="rect">
            <a:avLst/>
          </a:prstGeom>
          <a:noFill/>
          <a:ln>
            <a:noFill/>
          </a:ln>
          <a:effectLst/>
          <a:extLst/>
        </p:spPr>
        <p:txBody>
          <a:bodyPr vert="horz" wrap="square" lIns="91646" tIns="45822" rIns="91646" bIns="45822" numCol="1" anchor="t" anchorCtr="0" compatLnSpc="1">
            <a:prstTxWarp prst="textNoShape">
              <a:avLst/>
            </a:prstTxWarp>
          </a:bodyPr>
          <a:lstStyle>
            <a:lvl1pPr algn="r">
              <a:defRPr sz="1200">
                <a:cs typeface="+mn-cs"/>
              </a:defRPr>
            </a:lvl1pPr>
          </a:lstStyle>
          <a:p>
            <a:pPr>
              <a:defRPr/>
            </a:pPr>
            <a:fld id="{716157BA-D10A-7148-A4FC-C7FD9E4338FD}" type="datetimeFigureOut">
              <a:rPr lang="en-GB"/>
              <a:pPr>
                <a:defRPr/>
              </a:pPr>
              <a:t>17/04/13</a:t>
            </a:fld>
            <a:endParaRPr lang="en-GB"/>
          </a:p>
        </p:txBody>
      </p:sp>
      <p:sp>
        <p:nvSpPr>
          <p:cNvPr id="173060" name="Rectangle 4"/>
          <p:cNvSpPr>
            <a:spLocks noGrp="1" noChangeArrowheads="1"/>
          </p:cNvSpPr>
          <p:nvPr>
            <p:ph type="ftr" sz="quarter" idx="2"/>
          </p:nvPr>
        </p:nvSpPr>
        <p:spPr bwMode="auto">
          <a:xfrm>
            <a:off x="0" y="9432925"/>
            <a:ext cx="2954338" cy="496888"/>
          </a:xfrm>
          <a:prstGeom prst="rect">
            <a:avLst/>
          </a:prstGeom>
          <a:noFill/>
          <a:ln>
            <a:noFill/>
          </a:ln>
          <a:effectLst/>
          <a:extLst/>
        </p:spPr>
        <p:txBody>
          <a:bodyPr vert="horz" wrap="square" lIns="91646" tIns="45822" rIns="91646" bIns="45822" numCol="1" anchor="b" anchorCtr="0" compatLnSpc="1">
            <a:prstTxWarp prst="textNoShape">
              <a:avLst/>
            </a:prstTxWarp>
          </a:bodyPr>
          <a:lstStyle>
            <a:lvl1pPr>
              <a:defRPr sz="1200">
                <a:latin typeface="Arial" pitchFamily="34" charset="0"/>
                <a:ea typeface="+mn-ea"/>
                <a:cs typeface="+mn-cs"/>
              </a:defRPr>
            </a:lvl1pPr>
          </a:lstStyle>
          <a:p>
            <a:pPr>
              <a:defRPr/>
            </a:pPr>
            <a:endParaRPr lang="en-GB"/>
          </a:p>
        </p:txBody>
      </p:sp>
      <p:sp>
        <p:nvSpPr>
          <p:cNvPr id="173061" name="Rectangle 5"/>
          <p:cNvSpPr>
            <a:spLocks noGrp="1" noChangeArrowheads="1"/>
          </p:cNvSpPr>
          <p:nvPr>
            <p:ph type="sldNum" sz="quarter" idx="3"/>
          </p:nvPr>
        </p:nvSpPr>
        <p:spPr bwMode="auto">
          <a:xfrm>
            <a:off x="3863975" y="9432925"/>
            <a:ext cx="2954338" cy="496888"/>
          </a:xfrm>
          <a:prstGeom prst="rect">
            <a:avLst/>
          </a:prstGeom>
          <a:noFill/>
          <a:ln>
            <a:noFill/>
          </a:ln>
          <a:effectLst/>
          <a:extLst/>
        </p:spPr>
        <p:txBody>
          <a:bodyPr vert="horz" wrap="square" lIns="91646" tIns="45822" rIns="91646" bIns="45822" numCol="1" anchor="b" anchorCtr="0" compatLnSpc="1">
            <a:prstTxWarp prst="textNoShape">
              <a:avLst/>
            </a:prstTxWarp>
          </a:bodyPr>
          <a:lstStyle>
            <a:lvl1pPr algn="r">
              <a:defRPr sz="1200">
                <a:cs typeface="+mn-cs"/>
              </a:defRPr>
            </a:lvl1pPr>
          </a:lstStyle>
          <a:p>
            <a:pPr>
              <a:defRPr/>
            </a:pPr>
            <a:fld id="{984F7292-7AB4-434E-9729-0EF33F393909}" type="slidenum">
              <a:rPr lang="en-GB"/>
              <a:pPr>
                <a:defRPr/>
              </a:pPr>
              <a:t>‹#›</a:t>
            </a:fld>
            <a:endParaRPr lang="en-GB"/>
          </a:p>
        </p:txBody>
      </p:sp>
    </p:spTree>
    <p:extLst>
      <p:ext uri="{BB962C8B-B14F-4D97-AF65-F5344CB8AC3E}">
        <p14:creationId xmlns:p14="http://schemas.microsoft.com/office/powerpoint/2010/main" val="41169929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54338" cy="496888"/>
          </a:xfrm>
          <a:prstGeom prst="rect">
            <a:avLst/>
          </a:prstGeom>
          <a:noFill/>
          <a:ln>
            <a:noFill/>
          </a:ln>
          <a:effectLst/>
          <a:extLst/>
        </p:spPr>
        <p:txBody>
          <a:bodyPr vert="horz" wrap="square" lIns="91646" tIns="45822" rIns="91646" bIns="45822" numCol="1" anchor="t" anchorCtr="0" compatLnSpc="1">
            <a:prstTxWarp prst="textNoShape">
              <a:avLst/>
            </a:prstTxWarp>
          </a:bodyPr>
          <a:lstStyle>
            <a:lvl1pPr>
              <a:defRPr sz="1200">
                <a:latin typeface="Arial" pitchFamily="34" charset="0"/>
                <a:ea typeface="+mn-ea"/>
                <a:cs typeface="+mn-cs"/>
              </a:defRPr>
            </a:lvl1pPr>
          </a:lstStyle>
          <a:p>
            <a:pPr>
              <a:defRPr/>
            </a:pPr>
            <a:endParaRPr lang="en-GB"/>
          </a:p>
        </p:txBody>
      </p:sp>
      <p:sp>
        <p:nvSpPr>
          <p:cNvPr id="49155" name="Rectangle 3"/>
          <p:cNvSpPr>
            <a:spLocks noGrp="1" noChangeArrowheads="1"/>
          </p:cNvSpPr>
          <p:nvPr>
            <p:ph type="dt" idx="1"/>
          </p:nvPr>
        </p:nvSpPr>
        <p:spPr bwMode="auto">
          <a:xfrm>
            <a:off x="3863975" y="0"/>
            <a:ext cx="2954338" cy="496888"/>
          </a:xfrm>
          <a:prstGeom prst="rect">
            <a:avLst/>
          </a:prstGeom>
          <a:noFill/>
          <a:ln>
            <a:noFill/>
          </a:ln>
          <a:effectLst/>
          <a:extLst/>
        </p:spPr>
        <p:txBody>
          <a:bodyPr vert="horz" wrap="square" lIns="91646" tIns="45822" rIns="91646" bIns="45822" numCol="1" anchor="t" anchorCtr="0" compatLnSpc="1">
            <a:prstTxWarp prst="textNoShape">
              <a:avLst/>
            </a:prstTxWarp>
          </a:bodyPr>
          <a:lstStyle>
            <a:lvl1pPr algn="r">
              <a:defRPr sz="1200">
                <a:cs typeface="+mn-cs"/>
              </a:defRPr>
            </a:lvl1pPr>
          </a:lstStyle>
          <a:p>
            <a:pPr>
              <a:defRPr/>
            </a:pPr>
            <a:fld id="{8E5780F4-D884-F740-9B56-9714E1F77D12}" type="datetimeFigureOut">
              <a:rPr lang="en-GB"/>
              <a:pPr>
                <a:defRPr/>
              </a:pPr>
              <a:t>17/04/13</a:t>
            </a:fld>
            <a:endParaRPr lang="en-GB"/>
          </a:p>
        </p:txBody>
      </p:sp>
      <p:sp>
        <p:nvSpPr>
          <p:cNvPr id="12292" name="Rectangle 4"/>
          <p:cNvSpPr>
            <a:spLocks noGrp="1" noRot="1" noChangeAspect="1" noChangeArrowheads="1" noTextEdit="1"/>
          </p:cNvSpPr>
          <p:nvPr>
            <p:ph type="sldImg" idx="2"/>
          </p:nvPr>
        </p:nvSpPr>
        <p:spPr bwMode="auto">
          <a:xfrm>
            <a:off x="927100" y="744538"/>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7" name="Rectangle 5"/>
          <p:cNvSpPr>
            <a:spLocks noGrp="1" noChangeArrowheads="1"/>
          </p:cNvSpPr>
          <p:nvPr>
            <p:ph type="body" sz="quarter" idx="3"/>
          </p:nvPr>
        </p:nvSpPr>
        <p:spPr bwMode="auto">
          <a:xfrm>
            <a:off x="681038" y="4716463"/>
            <a:ext cx="5457825" cy="4470400"/>
          </a:xfrm>
          <a:prstGeom prst="rect">
            <a:avLst/>
          </a:prstGeom>
          <a:noFill/>
          <a:ln>
            <a:noFill/>
          </a:ln>
          <a:effectLst/>
          <a:extLst/>
        </p:spPr>
        <p:txBody>
          <a:bodyPr vert="horz" wrap="square" lIns="91646" tIns="45822" rIns="91646" bIns="45822"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9158" name="Rectangle 6"/>
          <p:cNvSpPr>
            <a:spLocks noGrp="1" noChangeArrowheads="1"/>
          </p:cNvSpPr>
          <p:nvPr>
            <p:ph type="ftr" sz="quarter" idx="4"/>
          </p:nvPr>
        </p:nvSpPr>
        <p:spPr bwMode="auto">
          <a:xfrm>
            <a:off x="0" y="9432925"/>
            <a:ext cx="2954338" cy="496888"/>
          </a:xfrm>
          <a:prstGeom prst="rect">
            <a:avLst/>
          </a:prstGeom>
          <a:noFill/>
          <a:ln>
            <a:noFill/>
          </a:ln>
          <a:effectLst/>
          <a:extLst/>
        </p:spPr>
        <p:txBody>
          <a:bodyPr vert="horz" wrap="square" lIns="91646" tIns="45822" rIns="91646" bIns="45822" numCol="1" anchor="b" anchorCtr="0" compatLnSpc="1">
            <a:prstTxWarp prst="textNoShape">
              <a:avLst/>
            </a:prstTxWarp>
          </a:bodyPr>
          <a:lstStyle>
            <a:lvl1pPr>
              <a:defRPr sz="1200">
                <a:latin typeface="Arial" pitchFamily="34" charset="0"/>
                <a:ea typeface="+mn-ea"/>
                <a:cs typeface="+mn-cs"/>
              </a:defRPr>
            </a:lvl1pPr>
          </a:lstStyle>
          <a:p>
            <a:pPr>
              <a:defRPr/>
            </a:pPr>
            <a:endParaRPr lang="en-GB"/>
          </a:p>
        </p:txBody>
      </p:sp>
      <p:sp>
        <p:nvSpPr>
          <p:cNvPr id="49159" name="Rectangle 7"/>
          <p:cNvSpPr>
            <a:spLocks noGrp="1" noChangeArrowheads="1"/>
          </p:cNvSpPr>
          <p:nvPr>
            <p:ph type="sldNum" sz="quarter" idx="5"/>
          </p:nvPr>
        </p:nvSpPr>
        <p:spPr bwMode="auto">
          <a:xfrm>
            <a:off x="3863975" y="9432925"/>
            <a:ext cx="2954338" cy="496888"/>
          </a:xfrm>
          <a:prstGeom prst="rect">
            <a:avLst/>
          </a:prstGeom>
          <a:noFill/>
          <a:ln>
            <a:noFill/>
          </a:ln>
          <a:effectLst/>
          <a:extLst/>
        </p:spPr>
        <p:txBody>
          <a:bodyPr vert="horz" wrap="square" lIns="91646" tIns="45822" rIns="91646" bIns="45822" numCol="1" anchor="b" anchorCtr="0" compatLnSpc="1">
            <a:prstTxWarp prst="textNoShape">
              <a:avLst/>
            </a:prstTxWarp>
          </a:bodyPr>
          <a:lstStyle>
            <a:lvl1pPr algn="r">
              <a:defRPr sz="1200">
                <a:cs typeface="+mn-cs"/>
              </a:defRPr>
            </a:lvl1pPr>
          </a:lstStyle>
          <a:p>
            <a:pPr>
              <a:defRPr/>
            </a:pPr>
            <a:fld id="{B3672302-69A7-7C4B-9BCE-57B077C5717D}" type="slidenum">
              <a:rPr lang="en-GB"/>
              <a:pPr>
                <a:defRPr/>
              </a:pPr>
              <a:t>‹#›</a:t>
            </a:fld>
            <a:endParaRPr lang="en-GB"/>
          </a:p>
        </p:txBody>
      </p:sp>
    </p:spTree>
    <p:extLst>
      <p:ext uri="{BB962C8B-B14F-4D97-AF65-F5344CB8AC3E}">
        <p14:creationId xmlns:p14="http://schemas.microsoft.com/office/powerpoint/2010/main" val="26657635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0" indent="-457200">
              <a:buClr>
                <a:srgbClr val="F7C943"/>
              </a:buClr>
              <a:buFont typeface="Wingdings" charset="2"/>
              <a:buChar char="q"/>
            </a:pPr>
            <a:r>
              <a:rPr lang="cs-CZ" sz="1200" b="0" dirty="0" err="1" smtClean="0"/>
              <a:t>Different</a:t>
            </a:r>
            <a:r>
              <a:rPr lang="cs-CZ" sz="1200" b="0" dirty="0" smtClean="0"/>
              <a:t> </a:t>
            </a:r>
            <a:r>
              <a:rPr lang="cs-CZ" sz="1200" b="0" dirty="0" err="1" smtClean="0"/>
              <a:t>definitions</a:t>
            </a:r>
            <a:r>
              <a:rPr lang="cs-CZ" sz="1200" b="0" dirty="0" smtClean="0"/>
              <a:t> </a:t>
            </a:r>
            <a:r>
              <a:rPr lang="cs-CZ" sz="1200" b="0" dirty="0" err="1" smtClean="0"/>
              <a:t>used</a:t>
            </a:r>
            <a:r>
              <a:rPr lang="cs-CZ" sz="1200" b="0" dirty="0" smtClean="0"/>
              <a:t> in </a:t>
            </a:r>
            <a:r>
              <a:rPr lang="cs-CZ" sz="1200" b="0" dirty="0" err="1" smtClean="0"/>
              <a:t>different</a:t>
            </a:r>
            <a:r>
              <a:rPr lang="cs-CZ" sz="1200" b="0" dirty="0" smtClean="0"/>
              <a:t> </a:t>
            </a:r>
            <a:r>
              <a:rPr lang="cs-CZ" sz="1200" b="0" dirty="0" err="1" smtClean="0"/>
              <a:t>cases</a:t>
            </a:r>
            <a:r>
              <a:rPr lang="cs-CZ" sz="1200" b="0" dirty="0" smtClean="0"/>
              <a:t> (</a:t>
            </a:r>
            <a:r>
              <a:rPr lang="cs-CZ" sz="1200" b="0" dirty="0" err="1" smtClean="0"/>
              <a:t>institutional</a:t>
            </a:r>
            <a:r>
              <a:rPr lang="cs-CZ" sz="1200" b="0" dirty="0" smtClean="0"/>
              <a:t> vs. </a:t>
            </a:r>
            <a:r>
              <a:rPr lang="cs-CZ" sz="1200" b="0" dirty="0" err="1" smtClean="0"/>
              <a:t>national</a:t>
            </a:r>
            <a:r>
              <a:rPr lang="cs-CZ" sz="1200" b="0" dirty="0" smtClean="0"/>
              <a:t> </a:t>
            </a:r>
            <a:r>
              <a:rPr lang="cs-CZ" sz="1200" b="0" dirty="0" err="1" smtClean="0"/>
              <a:t>level</a:t>
            </a:r>
            <a:r>
              <a:rPr lang="cs-CZ" sz="1200" b="0" dirty="0" smtClean="0"/>
              <a:t>, in </a:t>
            </a:r>
            <a:r>
              <a:rPr lang="cs-CZ" sz="1200" b="0" dirty="0" err="1" smtClean="0"/>
              <a:t>different</a:t>
            </a:r>
            <a:r>
              <a:rPr lang="cs-CZ" sz="1200" b="0" dirty="0" smtClean="0"/>
              <a:t> </a:t>
            </a:r>
            <a:r>
              <a:rPr lang="cs-CZ" sz="1200" b="0" dirty="0" err="1" smtClean="0"/>
              <a:t>documents</a:t>
            </a:r>
            <a:r>
              <a:rPr lang="cs-CZ" sz="1200" b="0" dirty="0" smtClean="0"/>
              <a:t> </a:t>
            </a:r>
            <a:r>
              <a:rPr lang="cs-CZ" sz="1200" b="0" dirty="0" err="1" smtClean="0"/>
              <a:t>for</a:t>
            </a:r>
            <a:r>
              <a:rPr lang="cs-CZ" sz="1200" b="0" dirty="0" smtClean="0"/>
              <a:t> </a:t>
            </a:r>
            <a:r>
              <a:rPr lang="cs-CZ" sz="1200" b="0" dirty="0" err="1" smtClean="0"/>
              <a:t>different</a:t>
            </a:r>
            <a:r>
              <a:rPr lang="cs-CZ" sz="1200" b="0" dirty="0" smtClean="0"/>
              <a:t> </a:t>
            </a:r>
            <a:r>
              <a:rPr lang="cs-CZ" sz="1200" b="0" dirty="0" err="1" smtClean="0"/>
              <a:t>purposes</a:t>
            </a:r>
            <a:r>
              <a:rPr lang="cs-CZ" sz="1200" b="0" dirty="0" smtClean="0"/>
              <a:t>)</a:t>
            </a:r>
          </a:p>
          <a:p>
            <a:pPr marL="457200" lvl="0" indent="-457200">
              <a:buClr>
                <a:srgbClr val="F7C943"/>
              </a:buClr>
              <a:buFont typeface="Wingdings" charset="2"/>
              <a:buChar char="q"/>
            </a:pPr>
            <a:endParaRPr lang="cs-CZ" sz="1200" b="0" dirty="0" smtClean="0"/>
          </a:p>
          <a:p>
            <a:pPr marL="457200" lvl="0" indent="-457200">
              <a:buClr>
                <a:srgbClr val="F7C943"/>
              </a:buClr>
              <a:buFont typeface="Wingdings" charset="2"/>
              <a:buChar char="q"/>
            </a:pPr>
            <a:r>
              <a:rPr lang="cs-CZ" sz="1200" b="0" dirty="0" err="1" smtClean="0"/>
              <a:t>Dropout</a:t>
            </a:r>
            <a:r>
              <a:rPr lang="cs-CZ" sz="1200" b="0" dirty="0" smtClean="0"/>
              <a:t> </a:t>
            </a:r>
            <a:r>
              <a:rPr lang="cs-CZ" sz="1200" b="0" dirty="0" err="1" smtClean="0"/>
              <a:t>rates</a:t>
            </a:r>
            <a:r>
              <a:rPr lang="cs-CZ" sz="1200" b="0" dirty="0" smtClean="0"/>
              <a:t> not </a:t>
            </a:r>
            <a:r>
              <a:rPr lang="cs-CZ" sz="1200" b="0" dirty="0" err="1" smtClean="0"/>
              <a:t>published</a:t>
            </a:r>
            <a:r>
              <a:rPr lang="cs-CZ" sz="1200" b="0" dirty="0" smtClean="0"/>
              <a:t> </a:t>
            </a:r>
            <a:r>
              <a:rPr lang="cs-CZ" sz="1200" b="0" dirty="0" err="1" smtClean="0"/>
              <a:t>regularly</a:t>
            </a:r>
            <a:r>
              <a:rPr lang="cs-CZ" sz="1200" b="0" dirty="0" smtClean="0"/>
              <a:t> in </a:t>
            </a:r>
            <a:r>
              <a:rPr lang="cs-CZ" sz="1200" b="0" dirty="0" err="1" smtClean="0"/>
              <a:t>all</a:t>
            </a:r>
            <a:r>
              <a:rPr lang="cs-CZ" sz="1200" b="0" dirty="0" smtClean="0"/>
              <a:t> </a:t>
            </a:r>
            <a:r>
              <a:rPr lang="cs-CZ" sz="1200" b="0" dirty="0" err="1" smtClean="0"/>
              <a:t>countries</a:t>
            </a:r>
            <a:r>
              <a:rPr lang="cs-CZ" sz="1200" b="0" dirty="0" smtClean="0"/>
              <a:t>  </a:t>
            </a:r>
          </a:p>
          <a:p>
            <a:pPr marL="457200" lvl="0" indent="-457200">
              <a:buClr>
                <a:srgbClr val="F7C943"/>
              </a:buClr>
              <a:buFont typeface="Wingdings" charset="2"/>
              <a:buChar char="q"/>
            </a:pPr>
            <a:endParaRPr lang="cs-CZ" sz="1200" b="0" dirty="0" smtClean="0"/>
          </a:p>
          <a:p>
            <a:pPr marL="457200" lvl="0" indent="-457200">
              <a:buClr>
                <a:srgbClr val="F7C943"/>
              </a:buClr>
              <a:buFont typeface="Wingdings" charset="2"/>
              <a:buChar char="q"/>
            </a:pPr>
            <a:r>
              <a:rPr lang="cs-CZ" sz="1200" b="0" dirty="0" err="1" smtClean="0"/>
              <a:t>Discussions</a:t>
            </a:r>
            <a:r>
              <a:rPr lang="cs-CZ" sz="1200" b="0" dirty="0" smtClean="0"/>
              <a:t> </a:t>
            </a:r>
            <a:r>
              <a:rPr lang="cs-CZ" sz="1200" b="0" dirty="0" err="1" smtClean="0"/>
              <a:t>ongoing</a:t>
            </a:r>
            <a:r>
              <a:rPr lang="cs-CZ" sz="1200" b="0" dirty="0" smtClean="0"/>
              <a:t> on </a:t>
            </a:r>
            <a:r>
              <a:rPr lang="cs-CZ" sz="1200" b="0" dirty="0" err="1" smtClean="0"/>
              <a:t>setting</a:t>
            </a:r>
            <a:r>
              <a:rPr lang="cs-CZ" sz="1200" b="0" dirty="0" smtClean="0"/>
              <a:t> </a:t>
            </a:r>
            <a:r>
              <a:rPr lang="cs-CZ" sz="1200" b="0" dirty="0" err="1" smtClean="0"/>
              <a:t>new</a:t>
            </a:r>
            <a:r>
              <a:rPr lang="cs-CZ" sz="1200" b="0" dirty="0" smtClean="0"/>
              <a:t> </a:t>
            </a:r>
            <a:r>
              <a:rPr lang="cs-CZ" sz="1200" b="0" dirty="0" err="1" smtClean="0"/>
              <a:t>definitions</a:t>
            </a:r>
            <a:r>
              <a:rPr lang="cs-CZ" sz="1200" b="0" dirty="0" smtClean="0"/>
              <a:t>/</a:t>
            </a:r>
            <a:r>
              <a:rPr lang="cs-CZ" sz="1200" b="0" dirty="0" err="1" smtClean="0"/>
              <a:t>measures</a:t>
            </a:r>
            <a:r>
              <a:rPr lang="cs-CZ" sz="1200" b="0" dirty="0" smtClean="0"/>
              <a:t> in </a:t>
            </a:r>
            <a:r>
              <a:rPr lang="cs-CZ" sz="1200" b="0" dirty="0" err="1" smtClean="0"/>
              <a:t>system</a:t>
            </a:r>
            <a:r>
              <a:rPr lang="cs-CZ" sz="1200" b="0" dirty="0" smtClean="0"/>
              <a:t> in </a:t>
            </a:r>
            <a:r>
              <a:rPr lang="cs-CZ" sz="1200" b="0" dirty="0" err="1" smtClean="0"/>
              <a:t>several</a:t>
            </a:r>
            <a:r>
              <a:rPr lang="cs-CZ" sz="1200" b="0" dirty="0" smtClean="0"/>
              <a:t> </a:t>
            </a:r>
            <a:r>
              <a:rPr lang="cs-CZ" sz="1200" b="0" dirty="0" err="1" smtClean="0"/>
              <a:t>countries</a:t>
            </a:r>
            <a:endParaRPr lang="en-US" sz="1200" b="0" smtClean="0"/>
          </a:p>
          <a:p>
            <a:endParaRPr lang="en-US" dirty="0"/>
          </a:p>
        </p:txBody>
      </p:sp>
      <p:sp>
        <p:nvSpPr>
          <p:cNvPr id="4" name="Slide Number Placeholder 3"/>
          <p:cNvSpPr>
            <a:spLocks noGrp="1"/>
          </p:cNvSpPr>
          <p:nvPr>
            <p:ph type="sldNum" sz="quarter" idx="10"/>
          </p:nvPr>
        </p:nvSpPr>
        <p:spPr/>
        <p:txBody>
          <a:bodyPr/>
          <a:lstStyle/>
          <a:p>
            <a:pPr>
              <a:defRPr/>
            </a:pPr>
            <a:fld id="{B3672302-69A7-7C4B-9BCE-57B077C5717D}" type="slidenum">
              <a:rPr lang="en-GB" smtClean="0"/>
              <a:pPr>
                <a:defRPr/>
              </a:pPr>
              <a:t>7</a:t>
            </a:fld>
            <a:endParaRPr lang="en-GB"/>
          </a:p>
        </p:txBody>
      </p:sp>
    </p:spTree>
    <p:extLst>
      <p:ext uri="{BB962C8B-B14F-4D97-AF65-F5344CB8AC3E}">
        <p14:creationId xmlns:p14="http://schemas.microsoft.com/office/powerpoint/2010/main" val="16506084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_alternative">
    <p:bg>
      <p:bgPr>
        <a:solidFill>
          <a:schemeClr val="bg1"/>
        </a:solidFill>
        <a:effectLst/>
      </p:bgPr>
    </p:bg>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4140200" y="6597650"/>
            <a:ext cx="863600" cy="260350"/>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p>
            <a:pPr algn="ctr" fontAlgn="auto">
              <a:spcBef>
                <a:spcPts val="0"/>
              </a:spcBef>
              <a:spcAft>
                <a:spcPts val="0"/>
              </a:spcAft>
              <a:defRPr/>
            </a:pPr>
            <a:endParaRPr lang="en-US">
              <a:solidFill>
                <a:schemeClr val="lt1"/>
              </a:solidFill>
              <a:latin typeface="+mn-lt"/>
              <a:ea typeface="+mn-ea"/>
              <a:cs typeface="+mn-cs"/>
            </a:endParaRPr>
          </a:p>
        </p:txBody>
      </p:sp>
      <p:sp>
        <p:nvSpPr>
          <p:cNvPr id="7"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ea typeface="+mn-ea"/>
                <a:cs typeface="+mn-cs"/>
              </a:rPr>
              <a:t>Date: in 12 pts</a:t>
            </a:r>
          </a:p>
        </p:txBody>
      </p:sp>
      <p:sp>
        <p:nvSpPr>
          <p:cNvPr id="8" name="Rectangle 14"/>
          <p:cNvSpPr/>
          <p:nvPr userDrawn="1"/>
        </p:nvSpPr>
        <p:spPr>
          <a:xfrm>
            <a:off x="0" y="1341438"/>
            <a:ext cx="9144000" cy="5516562"/>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a:spLocks noChangeArrowheads="1"/>
          </p:cNvSpPr>
          <p:nvPr userDrawn="1"/>
        </p:nvSpPr>
        <p:spPr bwMode="auto">
          <a:xfrm>
            <a:off x="4140200" y="6597650"/>
            <a:ext cx="863600" cy="260350"/>
          </a:xfrm>
          <a:prstGeom prst="rect">
            <a:avLst/>
          </a:prstGeom>
          <a:solidFill>
            <a:srgbClr val="F7C943"/>
          </a:solidFill>
          <a:ln w="9525">
            <a:solidFill>
              <a:srgbClr val="F7C943"/>
            </a:solidFill>
            <a:miter lim="800000"/>
            <a:headEnd/>
            <a:tailEnd/>
          </a:ln>
          <a:effectLst>
            <a:outerShdw blurRad="63500" dist="23000" dir="5400000" rotWithShape="0">
              <a:srgbClr val="000000">
                <a:alpha val="34998"/>
              </a:srgbClr>
            </a:outerShdw>
          </a:effectLst>
        </p:spPr>
        <p:txBody>
          <a:bodyPr anchor="ctr"/>
          <a:lstStyle/>
          <a:p>
            <a:pPr algn="ctr">
              <a:defRPr/>
            </a:pPr>
            <a:endParaRPr lang="fr-FR">
              <a:solidFill>
                <a:srgbClr val="FFFFFF"/>
              </a:solidFill>
              <a:latin typeface="Verdana Bold" charset="0"/>
              <a:cs typeface="+mn-cs"/>
            </a:endParaRPr>
          </a:p>
        </p:txBody>
      </p:sp>
      <p:pic>
        <p:nvPicPr>
          <p:cNvPr id="10" name="Picture 10" descr="logo_ce-eac_en"/>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3713163" y="330200"/>
            <a:ext cx="2054225" cy="142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032448" y="2420888"/>
            <a:ext cx="4932040" cy="1470025"/>
          </a:xfrm>
        </p:spPr>
        <p:txBody>
          <a:bodyPr>
            <a:normAutofit/>
          </a:bodyPr>
          <a:lstStyle>
            <a:lvl1pPr algn="l">
              <a:defRPr sz="3000" baseline="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755576" y="4005064"/>
            <a:ext cx="8208912" cy="1224136"/>
          </a:xfrm>
        </p:spPr>
        <p:txBody>
          <a:bodyPr>
            <a:noAutofit/>
          </a:bodyPr>
          <a:lstStyle>
            <a:lvl1pPr marL="0" indent="0" algn="l">
              <a:buNone/>
              <a:defRPr sz="7600" baseline="0">
                <a:solidFill>
                  <a:srgbClr val="FFD62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23" name="Text Placeholder 22"/>
          <p:cNvSpPr>
            <a:spLocks noGrp="1"/>
          </p:cNvSpPr>
          <p:nvPr>
            <p:ph type="body" sz="quarter" idx="15"/>
          </p:nvPr>
        </p:nvSpPr>
        <p:spPr>
          <a:xfrm>
            <a:off x="7308304" y="6381328"/>
            <a:ext cx="1692275" cy="260350"/>
          </a:xfrm>
        </p:spPr>
        <p:txBody>
          <a:bodyPr>
            <a:noAutofit/>
          </a:bodyPr>
          <a:lstStyle>
            <a:lvl1pPr>
              <a:buNone/>
              <a:defRPr sz="1200">
                <a:solidFill>
                  <a:schemeClr val="bg1"/>
                </a:solidFill>
              </a:defRPr>
            </a:lvl1pPr>
          </a:lstStyle>
          <a:p>
            <a:pPr lvl="0"/>
            <a:r>
              <a:rPr lang="en-US" dirty="0" smtClean="0"/>
              <a:t>Click to edit Master text styles</a:t>
            </a:r>
          </a:p>
        </p:txBody>
      </p:sp>
      <p:sp>
        <p:nvSpPr>
          <p:cNvPr id="14" name="Text Placeholder 15"/>
          <p:cNvSpPr>
            <a:spLocks noGrp="1"/>
          </p:cNvSpPr>
          <p:nvPr>
            <p:ph type="body" sz="quarter" idx="12"/>
          </p:nvPr>
        </p:nvSpPr>
        <p:spPr>
          <a:xfrm>
            <a:off x="4032200" y="5301208"/>
            <a:ext cx="4932288" cy="864096"/>
          </a:xfrm>
        </p:spPr>
        <p:txBody>
          <a:bodyPr>
            <a:noAutofit/>
          </a:bodyPr>
          <a:lstStyle>
            <a:lvl1pPr marL="0">
              <a:buNone/>
              <a:defRPr sz="2400" b="0" i="1" baseline="0">
                <a:solidFill>
                  <a:schemeClr val="bg1"/>
                </a:solidFill>
                <a:latin typeface="Verdana" pitchFamily="34" charset="0"/>
              </a:defRPr>
            </a:lvl1pPr>
          </a:lstStyle>
          <a:p>
            <a:pPr lvl="0"/>
            <a:r>
              <a:rPr lang="en-US" dirty="0" smtClean="0"/>
              <a:t>Click to edit Master text styles</a:t>
            </a:r>
          </a:p>
        </p:txBody>
      </p:sp>
      <p:sp>
        <p:nvSpPr>
          <p:cNvPr id="11" name="Footer Placeholder 4"/>
          <p:cNvSpPr>
            <a:spLocks noGrp="1"/>
          </p:cNvSpPr>
          <p:nvPr>
            <p:ph type="ftr" sz="quarter" idx="16"/>
          </p:nvPr>
        </p:nvSpPr>
        <p:spPr/>
        <p:txBody>
          <a:bodyPr/>
          <a:lstStyle>
            <a:lvl1pPr>
              <a:defRPr/>
            </a:lvl1pPr>
          </a:lstStyle>
          <a:p>
            <a:pPr>
              <a:defRPr/>
            </a:pPr>
            <a:r>
              <a:rPr lang="fr-BE"/>
              <a:t>Education </a:t>
            </a:r>
            <a:br>
              <a:rPr lang="fr-BE"/>
            </a:br>
            <a:r>
              <a:rPr lang="fr-BE"/>
              <a:t>and Culture</a:t>
            </a:r>
            <a:endParaRPr lang="en-GB"/>
          </a:p>
        </p:txBody>
      </p:sp>
    </p:spTree>
    <p:extLst>
      <p:ext uri="{BB962C8B-B14F-4D97-AF65-F5344CB8AC3E}">
        <p14:creationId xmlns:p14="http://schemas.microsoft.com/office/powerpoint/2010/main" val="2047917035"/>
      </p:ext>
    </p:extLst>
  </p:cSld>
  <p:clrMapOvr>
    <a:masterClrMapping/>
  </p:clrMapOvr>
  <p:transition xmlns:p14="http://schemas.microsoft.com/office/powerpoint/2010/mai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ext only slide">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140200" y="6597650"/>
            <a:ext cx="863600" cy="260350"/>
          </a:xfrm>
          <a:prstGeom prst="rect">
            <a:avLst/>
          </a:prstGeom>
          <a:solidFill>
            <a:srgbClr val="F7C943"/>
          </a:solidFill>
          <a:ln w="9525">
            <a:solidFill>
              <a:srgbClr val="F7C943"/>
            </a:solidFill>
            <a:miter lim="800000"/>
            <a:headEnd/>
            <a:tailEnd/>
          </a:ln>
          <a:effectLst>
            <a:outerShdw blurRad="63500" dist="23000" dir="5400000" rotWithShape="0">
              <a:srgbClr val="000000">
                <a:alpha val="34998"/>
              </a:srgbClr>
            </a:outerShdw>
          </a:effectLst>
        </p:spPr>
        <p:txBody>
          <a:bodyPr anchor="ctr"/>
          <a:lstStyle/>
          <a:p>
            <a:pPr algn="ctr">
              <a:defRPr/>
            </a:pPr>
            <a:endParaRPr lang="fr-FR">
              <a:solidFill>
                <a:srgbClr val="FFFFFF"/>
              </a:solidFill>
              <a:latin typeface="Verdana Bold" charset="0"/>
              <a:cs typeface="+mn-cs"/>
            </a:endParaRPr>
          </a:p>
        </p:txBody>
      </p:sp>
      <p:sp>
        <p:nvSpPr>
          <p:cNvPr id="6"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ea typeface="+mn-ea"/>
                <a:cs typeface="+mn-cs"/>
              </a:rPr>
              <a:t>Date: in 12 pts</a:t>
            </a:r>
          </a:p>
        </p:txBody>
      </p:sp>
      <p:sp>
        <p:nvSpPr>
          <p:cNvPr id="7" name="Rectangle 6"/>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10" descr="logo_ce-eac-neg-en"/>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7544" y="1772816"/>
            <a:ext cx="8229600" cy="936104"/>
          </a:xfrm>
        </p:spPr>
        <p:txBody>
          <a:bodyPr/>
          <a:lstStyle>
            <a:lvl1pPr>
              <a:defRPr sz="3000" b="1" i="0" baseline="0">
                <a:solidFill>
                  <a:srgbClr val="0F5494"/>
                </a:solidFill>
                <a:latin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2708920"/>
            <a:ext cx="8229600" cy="3417243"/>
          </a:xfrm>
        </p:spPr>
        <p:txBody>
          <a:bodyPr/>
          <a:lstStyle>
            <a:lvl1pPr>
              <a:buNone/>
              <a:defRPr sz="3000" b="1" i="0" baseline="0">
                <a:solidFill>
                  <a:srgbClr val="0F5494"/>
                </a:solidFill>
                <a:latin typeface="Verdana" pitchFamily="34" charset="0"/>
              </a:defRPr>
            </a:lvl1pPr>
            <a:lvl2pPr>
              <a:buNone/>
              <a:defRPr sz="2400" b="0" i="1" baseline="0">
                <a:solidFill>
                  <a:srgbClr val="0F5494"/>
                </a:solidFill>
                <a:latin typeface="Verdana" pitchFamily="34" charset="0"/>
              </a:defRPr>
            </a:lvl2pPr>
            <a:lvl3pPr>
              <a:buClr>
                <a:srgbClr val="009FBA"/>
              </a:buClr>
              <a:buSzPct val="140000"/>
              <a:defRPr sz="2000" b="1" i="0" baseline="0">
                <a:solidFill>
                  <a:srgbClr val="0F5494"/>
                </a:solidFill>
                <a:latin typeface="Verdana" pitchFamily="34" charset="0"/>
              </a:defRPr>
            </a:lvl3pPr>
            <a:lvl4pPr>
              <a:defRPr sz="1400" baseline="0">
                <a:solidFill>
                  <a:srgbClr val="0F5494"/>
                </a:solidFill>
                <a:latin typeface="Verdana" pitchFamily="34" charset="0"/>
              </a:defRPr>
            </a:lvl4p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0" name="Date Placeholder 3"/>
          <p:cNvSpPr>
            <a:spLocks noGrp="1"/>
          </p:cNvSpPr>
          <p:nvPr>
            <p:ph type="dt" sz="half" idx="16"/>
          </p:nvPr>
        </p:nvSpPr>
        <p:spPr/>
        <p:txBody>
          <a:bodyPr/>
          <a:lstStyle>
            <a:lvl1pPr>
              <a:defRPr/>
            </a:lvl1pPr>
          </a:lstStyle>
          <a:p>
            <a:pPr>
              <a:defRPr/>
            </a:pPr>
            <a:fld id="{502D2C76-2631-D046-9054-B6C240F51E6D}" type="datetime1">
              <a:rPr lang="en-US"/>
              <a:pPr>
                <a:defRPr/>
              </a:pPr>
              <a:t>17/04/13</a:t>
            </a:fld>
            <a:endParaRPr lang="en-US"/>
          </a:p>
        </p:txBody>
      </p:sp>
      <p:sp>
        <p:nvSpPr>
          <p:cNvPr id="11" name="Footer Placeholder 4"/>
          <p:cNvSpPr>
            <a:spLocks noGrp="1"/>
          </p:cNvSpPr>
          <p:nvPr>
            <p:ph type="ftr" sz="quarter" idx="17"/>
          </p:nvPr>
        </p:nvSpPr>
        <p:spPr/>
        <p:txBody>
          <a:bodyPr/>
          <a:lstStyle>
            <a:lvl1pPr>
              <a:defRPr/>
            </a:lvl1pPr>
          </a:lstStyle>
          <a:p>
            <a:pPr>
              <a:defRPr/>
            </a:pPr>
            <a:r>
              <a:rPr lang="fr-BE"/>
              <a:t>Education </a:t>
            </a:r>
            <a:br>
              <a:rPr lang="fr-BE"/>
            </a:br>
            <a:r>
              <a:rPr lang="fr-BE"/>
              <a:t>and Culture</a:t>
            </a:r>
            <a:endParaRPr lang="en-GB"/>
          </a:p>
        </p:txBody>
      </p:sp>
    </p:spTree>
    <p:extLst>
      <p:ext uri="{BB962C8B-B14F-4D97-AF65-F5344CB8AC3E}">
        <p14:creationId xmlns:p14="http://schemas.microsoft.com/office/powerpoint/2010/main" val="2456305818"/>
      </p:ext>
    </p:extLst>
  </p:cSld>
  <p:clrMapOvr>
    <a:masterClrMapping/>
  </p:clrMapOvr>
  <p:transition xmlns:p14="http://schemas.microsoft.com/office/powerpoint/2010/mai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hapter slide">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140200" y="6597650"/>
            <a:ext cx="863600" cy="260350"/>
          </a:xfrm>
          <a:prstGeom prst="rect">
            <a:avLst/>
          </a:prstGeom>
          <a:solidFill>
            <a:srgbClr val="F7C943"/>
          </a:solidFill>
          <a:ln w="9525">
            <a:solidFill>
              <a:srgbClr val="F7C943"/>
            </a:solidFill>
            <a:miter lim="800000"/>
            <a:headEnd/>
            <a:tailEnd/>
          </a:ln>
          <a:effectLst>
            <a:outerShdw blurRad="63500" dist="23000" dir="5400000" rotWithShape="0">
              <a:srgbClr val="000000">
                <a:alpha val="34998"/>
              </a:srgbClr>
            </a:outerShdw>
          </a:effectLst>
        </p:spPr>
        <p:txBody>
          <a:bodyPr anchor="ctr"/>
          <a:lstStyle/>
          <a:p>
            <a:pPr algn="ctr">
              <a:defRPr/>
            </a:pPr>
            <a:endParaRPr lang="fr-FR">
              <a:solidFill>
                <a:srgbClr val="FFFFFF"/>
              </a:solidFill>
              <a:latin typeface="Verdana Bold" charset="0"/>
              <a:cs typeface="+mn-cs"/>
            </a:endParaRPr>
          </a:p>
        </p:txBody>
      </p:sp>
      <p:sp>
        <p:nvSpPr>
          <p:cNvPr id="6"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ea typeface="+mn-ea"/>
                <a:cs typeface="+mn-cs"/>
              </a:rPr>
              <a:t>Date: in 12 pts</a:t>
            </a:r>
          </a:p>
        </p:txBody>
      </p:sp>
      <p:sp>
        <p:nvSpPr>
          <p:cNvPr id="7" name="Rectangle 11"/>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10" descr="logo_ce-eac-neg-en"/>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22313" y="4406900"/>
            <a:ext cx="7772400" cy="1362075"/>
          </a:xfrm>
        </p:spPr>
        <p:txBody>
          <a:bodyPr anchor="t">
            <a:noAutofit/>
          </a:bodyPr>
          <a:lstStyle>
            <a:lvl1pPr algn="l">
              <a:defRPr sz="7600" b="1" cap="all" baseline="0">
                <a:solidFill>
                  <a:srgbClr val="FFD624"/>
                </a:solidFill>
                <a:latin typeface="Verdana"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sz="3000" b="1" i="0" baseline="0">
                <a:solidFill>
                  <a:srgbClr val="0F5494"/>
                </a:solidFill>
                <a:latin typeface="Verdana"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0" name="Date Placeholder 3"/>
          <p:cNvSpPr>
            <a:spLocks noGrp="1"/>
          </p:cNvSpPr>
          <p:nvPr>
            <p:ph type="dt" sz="half" idx="16"/>
          </p:nvPr>
        </p:nvSpPr>
        <p:spPr/>
        <p:txBody>
          <a:bodyPr/>
          <a:lstStyle>
            <a:lvl1pPr>
              <a:defRPr/>
            </a:lvl1pPr>
          </a:lstStyle>
          <a:p>
            <a:pPr>
              <a:defRPr/>
            </a:pPr>
            <a:fld id="{083576BD-D4FE-E149-8FDB-7FC93FA50C9E}" type="datetime1">
              <a:rPr lang="en-US"/>
              <a:pPr>
                <a:defRPr/>
              </a:pPr>
              <a:t>17/04/13</a:t>
            </a:fld>
            <a:endParaRPr lang="en-US"/>
          </a:p>
        </p:txBody>
      </p:sp>
      <p:sp>
        <p:nvSpPr>
          <p:cNvPr id="11" name="Footer Placeholder 4"/>
          <p:cNvSpPr>
            <a:spLocks noGrp="1"/>
          </p:cNvSpPr>
          <p:nvPr>
            <p:ph type="ftr" sz="quarter" idx="17"/>
          </p:nvPr>
        </p:nvSpPr>
        <p:spPr/>
        <p:txBody>
          <a:bodyPr/>
          <a:lstStyle>
            <a:lvl1pPr>
              <a:defRPr/>
            </a:lvl1pPr>
          </a:lstStyle>
          <a:p>
            <a:pPr>
              <a:defRPr/>
            </a:pPr>
            <a:r>
              <a:rPr lang="fr-BE"/>
              <a:t>Education </a:t>
            </a:r>
            <a:br>
              <a:rPr lang="fr-BE"/>
            </a:br>
            <a:r>
              <a:rPr lang="fr-BE"/>
              <a:t>and Culture</a:t>
            </a:r>
            <a:endParaRPr lang="en-GB"/>
          </a:p>
        </p:txBody>
      </p:sp>
    </p:spTree>
    <p:extLst>
      <p:ext uri="{BB962C8B-B14F-4D97-AF65-F5344CB8AC3E}">
        <p14:creationId xmlns:p14="http://schemas.microsoft.com/office/powerpoint/2010/main" val="2123877869"/>
      </p:ext>
    </p:extLst>
  </p:cSld>
  <p:clrMapOvr>
    <a:masterClrMapping/>
  </p:clrMapOvr>
  <p:transition xmlns:p14="http://schemas.microsoft.com/office/powerpoint/2010/mai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4140200" y="6597650"/>
            <a:ext cx="863600" cy="260350"/>
          </a:xfrm>
          <a:prstGeom prst="rect">
            <a:avLst/>
          </a:prstGeom>
          <a:solidFill>
            <a:srgbClr val="F7C943"/>
          </a:solidFill>
          <a:ln w="9525">
            <a:solidFill>
              <a:srgbClr val="F7C943"/>
            </a:solidFill>
            <a:miter lim="800000"/>
            <a:headEnd/>
            <a:tailEnd/>
          </a:ln>
          <a:effectLst>
            <a:outerShdw blurRad="63500" dist="23000" dir="5400000" rotWithShape="0">
              <a:srgbClr val="000000">
                <a:alpha val="34998"/>
              </a:srgbClr>
            </a:outerShdw>
          </a:effectLst>
        </p:spPr>
        <p:txBody>
          <a:bodyPr anchor="ctr"/>
          <a:lstStyle/>
          <a:p>
            <a:pPr algn="ctr">
              <a:defRPr/>
            </a:pPr>
            <a:endParaRPr lang="fr-FR">
              <a:solidFill>
                <a:srgbClr val="FFFFFF"/>
              </a:solidFill>
              <a:latin typeface="Verdana Bold" charset="0"/>
              <a:cs typeface="+mn-cs"/>
            </a:endParaRPr>
          </a:p>
        </p:txBody>
      </p:sp>
      <p:sp>
        <p:nvSpPr>
          <p:cNvPr id="7"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ea typeface="+mn-ea"/>
                <a:cs typeface="+mn-cs"/>
              </a:rPr>
              <a:t>Date: in 12 pts</a:t>
            </a:r>
          </a:p>
        </p:txBody>
      </p:sp>
      <p:sp>
        <p:nvSpPr>
          <p:cNvPr id="8" name="Rectangle 13"/>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9" name="Picture 10" descr="logo_ce-eac-neg-en"/>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3727450" y="347663"/>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7544" y="1772816"/>
            <a:ext cx="8229600" cy="576064"/>
          </a:xfrm>
        </p:spPr>
        <p:txBody>
          <a:bodyPr/>
          <a:lstStyle>
            <a:lvl1pPr>
              <a:defRPr sz="3000" b="1" i="0" baseline="0">
                <a:solidFill>
                  <a:srgbClr val="0F5494"/>
                </a:solidFill>
                <a:latin typeface="Verdana"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67544" y="2348880"/>
            <a:ext cx="3672408" cy="3777283"/>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5" name="Content Placeholder 2"/>
          <p:cNvSpPr>
            <a:spLocks noGrp="1"/>
          </p:cNvSpPr>
          <p:nvPr>
            <p:ph sz="half" idx="13"/>
          </p:nvPr>
        </p:nvSpPr>
        <p:spPr>
          <a:xfrm>
            <a:off x="5004048" y="2348880"/>
            <a:ext cx="3672408" cy="3777283"/>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1" name="Date Placeholder 4"/>
          <p:cNvSpPr>
            <a:spLocks noGrp="1"/>
          </p:cNvSpPr>
          <p:nvPr>
            <p:ph type="dt" sz="half" idx="16"/>
          </p:nvPr>
        </p:nvSpPr>
        <p:spPr/>
        <p:txBody>
          <a:bodyPr/>
          <a:lstStyle>
            <a:lvl1pPr>
              <a:defRPr/>
            </a:lvl1pPr>
          </a:lstStyle>
          <a:p>
            <a:pPr>
              <a:defRPr/>
            </a:pPr>
            <a:fld id="{64F28047-0453-E04A-86D4-B4562F292ACC}" type="datetime1">
              <a:rPr lang="en-US"/>
              <a:pPr>
                <a:defRPr/>
              </a:pPr>
              <a:t>17/04/13</a:t>
            </a:fld>
            <a:endParaRPr lang="en-US"/>
          </a:p>
        </p:txBody>
      </p:sp>
      <p:sp>
        <p:nvSpPr>
          <p:cNvPr id="12" name="Footer Placeholder 4"/>
          <p:cNvSpPr>
            <a:spLocks noGrp="1"/>
          </p:cNvSpPr>
          <p:nvPr>
            <p:ph type="ftr" sz="quarter" idx="17"/>
          </p:nvPr>
        </p:nvSpPr>
        <p:spPr/>
        <p:txBody>
          <a:bodyPr/>
          <a:lstStyle>
            <a:lvl1pPr>
              <a:defRPr/>
            </a:lvl1pPr>
          </a:lstStyle>
          <a:p>
            <a:pPr>
              <a:defRPr/>
            </a:pPr>
            <a:r>
              <a:rPr lang="fr-BE"/>
              <a:t>Education </a:t>
            </a:r>
            <a:br>
              <a:rPr lang="fr-BE"/>
            </a:br>
            <a:r>
              <a:rPr lang="fr-BE"/>
              <a:t>and Culture</a:t>
            </a:r>
            <a:endParaRPr lang="en-GB"/>
          </a:p>
        </p:txBody>
      </p:sp>
    </p:spTree>
    <p:extLst>
      <p:ext uri="{BB962C8B-B14F-4D97-AF65-F5344CB8AC3E}">
        <p14:creationId xmlns:p14="http://schemas.microsoft.com/office/powerpoint/2010/main" val="3000615856"/>
      </p:ext>
    </p:extLst>
  </p:cSld>
  <p:clrMapOvr>
    <a:masterClrMapping/>
  </p:clrMapOvr>
  <p:transition xmlns:p14="http://schemas.microsoft.com/office/powerpoint/2010/mai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Text">
    <p:spTree>
      <p:nvGrpSpPr>
        <p:cNvPr id="1" name=""/>
        <p:cNvGrpSpPr/>
        <p:nvPr/>
      </p:nvGrpSpPr>
      <p:grpSpPr>
        <a:xfrm>
          <a:off x="0" y="0"/>
          <a:ext cx="0" cy="0"/>
          <a:chOff x="0" y="0"/>
          <a:chExt cx="0" cy="0"/>
        </a:xfrm>
      </p:grpSpPr>
      <p:sp>
        <p:nvSpPr>
          <p:cNvPr id="7" name="Rectangle 6"/>
          <p:cNvSpPr>
            <a:spLocks noChangeArrowheads="1"/>
          </p:cNvSpPr>
          <p:nvPr userDrawn="1"/>
        </p:nvSpPr>
        <p:spPr bwMode="auto">
          <a:xfrm>
            <a:off x="4140200" y="6597650"/>
            <a:ext cx="863600" cy="260350"/>
          </a:xfrm>
          <a:prstGeom prst="rect">
            <a:avLst/>
          </a:prstGeom>
          <a:solidFill>
            <a:srgbClr val="F7C943"/>
          </a:solidFill>
          <a:ln w="9525">
            <a:solidFill>
              <a:srgbClr val="F7C943"/>
            </a:solidFill>
            <a:miter lim="800000"/>
            <a:headEnd/>
            <a:tailEnd/>
          </a:ln>
          <a:effectLst>
            <a:outerShdw blurRad="63500" dist="23000" dir="5400000" rotWithShape="0">
              <a:srgbClr val="000000">
                <a:alpha val="34998"/>
              </a:srgbClr>
            </a:outerShdw>
          </a:effectLst>
        </p:spPr>
        <p:txBody>
          <a:bodyPr anchor="ctr"/>
          <a:lstStyle/>
          <a:p>
            <a:pPr algn="ctr">
              <a:defRPr/>
            </a:pPr>
            <a:endParaRPr lang="fr-FR">
              <a:solidFill>
                <a:srgbClr val="FFFFFF"/>
              </a:solidFill>
              <a:latin typeface="Verdana Bold" charset="0"/>
              <a:cs typeface="+mn-cs"/>
            </a:endParaRPr>
          </a:p>
        </p:txBody>
      </p:sp>
      <p:sp>
        <p:nvSpPr>
          <p:cNvPr id="8"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ea typeface="+mn-ea"/>
                <a:cs typeface="+mn-cs"/>
              </a:rPr>
              <a:t>Date: in 12 pts</a:t>
            </a:r>
          </a:p>
        </p:txBody>
      </p:sp>
      <p:sp>
        <p:nvSpPr>
          <p:cNvPr id="9" name="Rectangle 14"/>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 name="Picture 11" descr="logo_ce-eac-neg-en"/>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457200" y="1772816"/>
            <a:ext cx="3682752" cy="576064"/>
          </a:xfrm>
        </p:spPr>
        <p:txBody>
          <a:bodyPr anchor="b">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3000" b="1" baseline="0">
                <a:solidFill>
                  <a:srgbClr val="0F5494"/>
                </a:solidFill>
                <a:latin typeface="Verdan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7" name="Content Placeholder 2"/>
          <p:cNvSpPr>
            <a:spLocks noGrp="1"/>
          </p:cNvSpPr>
          <p:nvPr>
            <p:ph sz="half" idx="12"/>
          </p:nvPr>
        </p:nvSpPr>
        <p:spPr>
          <a:xfrm>
            <a:off x="467544" y="2348880"/>
            <a:ext cx="3672408" cy="3777283"/>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8" name="Content Placeholder 2"/>
          <p:cNvSpPr>
            <a:spLocks noGrp="1"/>
          </p:cNvSpPr>
          <p:nvPr>
            <p:ph sz="half" idx="13"/>
          </p:nvPr>
        </p:nvSpPr>
        <p:spPr>
          <a:xfrm>
            <a:off x="5004048" y="2348880"/>
            <a:ext cx="3678560" cy="3777283"/>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20" name="Text Placeholder 2"/>
          <p:cNvSpPr>
            <a:spLocks noGrp="1"/>
          </p:cNvSpPr>
          <p:nvPr>
            <p:ph type="body" idx="14"/>
          </p:nvPr>
        </p:nvSpPr>
        <p:spPr>
          <a:xfrm>
            <a:off x="5004048" y="1772816"/>
            <a:ext cx="3680148" cy="567754"/>
          </a:xfrm>
        </p:spPr>
        <p:txBody>
          <a:bodyPr anchor="b">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3000" b="1" baseline="0">
                <a:solidFill>
                  <a:srgbClr val="0F5494"/>
                </a:solidFill>
                <a:latin typeface="Verdana"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1"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2" name="Date Placeholder 6"/>
          <p:cNvSpPr>
            <a:spLocks noGrp="1"/>
          </p:cNvSpPr>
          <p:nvPr>
            <p:ph type="dt" sz="half" idx="16"/>
          </p:nvPr>
        </p:nvSpPr>
        <p:spPr/>
        <p:txBody>
          <a:bodyPr/>
          <a:lstStyle>
            <a:lvl1pPr>
              <a:defRPr/>
            </a:lvl1pPr>
          </a:lstStyle>
          <a:p>
            <a:pPr>
              <a:defRPr/>
            </a:pPr>
            <a:fld id="{340115AA-1E34-CA40-9E93-C6A01EF16630}" type="datetime1">
              <a:rPr lang="en-US"/>
              <a:pPr>
                <a:defRPr/>
              </a:pPr>
              <a:t>17/04/13</a:t>
            </a:fld>
            <a:endParaRPr lang="en-US"/>
          </a:p>
        </p:txBody>
      </p:sp>
      <p:sp>
        <p:nvSpPr>
          <p:cNvPr id="13" name="Footer Placeholder 4"/>
          <p:cNvSpPr>
            <a:spLocks noGrp="1"/>
          </p:cNvSpPr>
          <p:nvPr>
            <p:ph type="ftr" sz="quarter" idx="17"/>
          </p:nvPr>
        </p:nvSpPr>
        <p:spPr/>
        <p:txBody>
          <a:bodyPr/>
          <a:lstStyle>
            <a:lvl1pPr>
              <a:defRPr/>
            </a:lvl1pPr>
          </a:lstStyle>
          <a:p>
            <a:pPr>
              <a:defRPr/>
            </a:pPr>
            <a:r>
              <a:rPr lang="fr-BE"/>
              <a:t>Education </a:t>
            </a:r>
            <a:br>
              <a:rPr lang="fr-BE"/>
            </a:br>
            <a:r>
              <a:rPr lang="fr-BE"/>
              <a:t>and Culture</a:t>
            </a:r>
            <a:endParaRPr lang="en-GB"/>
          </a:p>
        </p:txBody>
      </p:sp>
    </p:spTree>
    <p:extLst>
      <p:ext uri="{BB962C8B-B14F-4D97-AF65-F5344CB8AC3E}">
        <p14:creationId xmlns:p14="http://schemas.microsoft.com/office/powerpoint/2010/main" val="1461034533"/>
      </p:ext>
    </p:extLst>
  </p:cSld>
  <p:clrMapOvr>
    <a:masterClrMapping/>
  </p:clrMapOvr>
  <p:transition xmlns:p14="http://schemas.microsoft.com/office/powerpoint/2010/mai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4140200" y="6597650"/>
            <a:ext cx="863600" cy="260350"/>
          </a:xfrm>
          <a:prstGeom prst="rect">
            <a:avLst/>
          </a:prstGeom>
          <a:solidFill>
            <a:srgbClr val="F7C943"/>
          </a:solidFill>
          <a:ln w="9525">
            <a:solidFill>
              <a:srgbClr val="F7C943"/>
            </a:solidFill>
            <a:miter lim="800000"/>
            <a:headEnd/>
            <a:tailEnd/>
          </a:ln>
          <a:effectLst>
            <a:outerShdw blurRad="63500" dist="23000" dir="5400000" rotWithShape="0">
              <a:srgbClr val="000000">
                <a:alpha val="34998"/>
              </a:srgbClr>
            </a:outerShdw>
          </a:effectLst>
        </p:spPr>
        <p:txBody>
          <a:bodyPr anchor="ctr"/>
          <a:lstStyle/>
          <a:p>
            <a:pPr algn="ctr">
              <a:defRPr/>
            </a:pPr>
            <a:endParaRPr lang="fr-FR">
              <a:solidFill>
                <a:srgbClr val="FFFFFF"/>
              </a:solidFill>
              <a:latin typeface="Verdana Bold" charset="0"/>
              <a:cs typeface="+mn-cs"/>
            </a:endParaRPr>
          </a:p>
        </p:txBody>
      </p:sp>
      <p:sp>
        <p:nvSpPr>
          <p:cNvPr id="5"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ea typeface="+mn-ea"/>
                <a:cs typeface="+mn-cs"/>
              </a:rPr>
              <a:t>Date: in 12 pts</a:t>
            </a:r>
          </a:p>
        </p:txBody>
      </p:sp>
      <p:sp>
        <p:nvSpPr>
          <p:cNvPr id="6" name="Rectangle 10"/>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11" descr="logo_ce-eac-neg-en"/>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7544" y="1925960"/>
            <a:ext cx="8229600" cy="1143000"/>
          </a:xfrm>
        </p:spPr>
        <p:txBody>
          <a:bodyPr>
            <a:normAutofit/>
          </a:bodyPr>
          <a:lstStyle>
            <a:lvl1pPr>
              <a:defRPr sz="3000" b="1" i="0" baseline="0">
                <a:solidFill>
                  <a:srgbClr val="0F5494"/>
                </a:solidFill>
                <a:latin typeface="Verdana" pitchFamily="34" charset="0"/>
              </a:defRPr>
            </a:lvl1pPr>
          </a:lstStyle>
          <a:p>
            <a:r>
              <a:rPr lang="en-US" dirty="0" smtClean="0"/>
              <a:t>Click to edit Master title style</a:t>
            </a:r>
            <a:endParaRPr lang="en-US" dirty="0"/>
          </a:p>
        </p:txBody>
      </p:sp>
      <p:sp>
        <p:nvSpPr>
          <p:cNvPr id="8"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9" name="Date Placeholder 2"/>
          <p:cNvSpPr>
            <a:spLocks noGrp="1"/>
          </p:cNvSpPr>
          <p:nvPr>
            <p:ph type="dt" sz="half" idx="16"/>
          </p:nvPr>
        </p:nvSpPr>
        <p:spPr/>
        <p:txBody>
          <a:bodyPr/>
          <a:lstStyle>
            <a:lvl1pPr>
              <a:defRPr/>
            </a:lvl1pPr>
          </a:lstStyle>
          <a:p>
            <a:pPr>
              <a:defRPr/>
            </a:pPr>
            <a:fld id="{D226986E-28B6-3D4C-A5BF-14F83133A4AA}" type="datetime1">
              <a:rPr lang="en-US"/>
              <a:pPr>
                <a:defRPr/>
              </a:pPr>
              <a:t>17/04/13</a:t>
            </a:fld>
            <a:endParaRPr lang="en-US"/>
          </a:p>
        </p:txBody>
      </p:sp>
      <p:sp>
        <p:nvSpPr>
          <p:cNvPr id="10" name="Footer Placeholder 4"/>
          <p:cNvSpPr>
            <a:spLocks noGrp="1"/>
          </p:cNvSpPr>
          <p:nvPr>
            <p:ph type="ftr" sz="quarter" idx="17"/>
          </p:nvPr>
        </p:nvSpPr>
        <p:spPr/>
        <p:txBody>
          <a:bodyPr/>
          <a:lstStyle>
            <a:lvl1pPr>
              <a:defRPr/>
            </a:lvl1pPr>
          </a:lstStyle>
          <a:p>
            <a:pPr>
              <a:defRPr/>
            </a:pPr>
            <a:r>
              <a:rPr lang="fr-BE"/>
              <a:t>Education </a:t>
            </a:r>
            <a:br>
              <a:rPr lang="fr-BE"/>
            </a:br>
            <a:r>
              <a:rPr lang="fr-BE"/>
              <a:t>and Culture</a:t>
            </a:r>
            <a:endParaRPr lang="en-GB"/>
          </a:p>
        </p:txBody>
      </p:sp>
    </p:spTree>
    <p:extLst>
      <p:ext uri="{BB962C8B-B14F-4D97-AF65-F5344CB8AC3E}">
        <p14:creationId xmlns:p14="http://schemas.microsoft.com/office/powerpoint/2010/main" val="2123344752"/>
      </p:ext>
    </p:extLst>
  </p:cSld>
  <p:clrMapOvr>
    <a:masterClrMapping/>
  </p:clrMapOvr>
  <p:transition xmlns:p14="http://schemas.microsoft.com/office/powerpoint/2010/mai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4140200" y="6597650"/>
            <a:ext cx="863600" cy="260350"/>
          </a:xfrm>
          <a:prstGeom prst="rect">
            <a:avLst/>
          </a:prstGeom>
          <a:solidFill>
            <a:srgbClr val="F7C943"/>
          </a:solidFill>
          <a:ln w="9525">
            <a:solidFill>
              <a:srgbClr val="F7C943"/>
            </a:solidFill>
            <a:miter lim="800000"/>
            <a:headEnd/>
            <a:tailEnd/>
          </a:ln>
          <a:effectLst>
            <a:outerShdw blurRad="63500" dist="23000" dir="5400000" rotWithShape="0">
              <a:srgbClr val="000000">
                <a:alpha val="34998"/>
              </a:srgbClr>
            </a:outerShdw>
          </a:effectLst>
        </p:spPr>
        <p:txBody>
          <a:bodyPr anchor="ctr"/>
          <a:lstStyle/>
          <a:p>
            <a:pPr algn="ctr">
              <a:defRPr/>
            </a:pPr>
            <a:endParaRPr lang="fr-FR">
              <a:solidFill>
                <a:srgbClr val="FFFFFF"/>
              </a:solidFill>
              <a:latin typeface="Verdana Bold" charset="0"/>
              <a:cs typeface="+mn-cs"/>
            </a:endParaRPr>
          </a:p>
        </p:txBody>
      </p:sp>
      <p:sp>
        <p:nvSpPr>
          <p:cNvPr id="4"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ea typeface="+mn-ea"/>
                <a:cs typeface="+mn-cs"/>
              </a:rPr>
              <a:t>Date: in 12 pts</a:t>
            </a:r>
          </a:p>
        </p:txBody>
      </p:sp>
      <p:sp>
        <p:nvSpPr>
          <p:cNvPr id="5" name="Rectangle 4"/>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11" descr="logo_ce-eac-neg-en"/>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8" name="Date Placeholder 1"/>
          <p:cNvSpPr>
            <a:spLocks noGrp="1"/>
          </p:cNvSpPr>
          <p:nvPr>
            <p:ph type="dt" sz="half" idx="16"/>
          </p:nvPr>
        </p:nvSpPr>
        <p:spPr/>
        <p:txBody>
          <a:bodyPr/>
          <a:lstStyle>
            <a:lvl1pPr>
              <a:defRPr/>
            </a:lvl1pPr>
          </a:lstStyle>
          <a:p>
            <a:pPr>
              <a:defRPr/>
            </a:pPr>
            <a:fld id="{19E905ED-9CDB-5F41-A327-59CC86340BBD}" type="datetime1">
              <a:rPr lang="en-US"/>
              <a:pPr>
                <a:defRPr/>
              </a:pPr>
              <a:t>17/04/13</a:t>
            </a:fld>
            <a:endParaRPr lang="en-US"/>
          </a:p>
        </p:txBody>
      </p:sp>
      <p:sp>
        <p:nvSpPr>
          <p:cNvPr id="9" name="Footer Placeholder 4"/>
          <p:cNvSpPr>
            <a:spLocks noGrp="1"/>
          </p:cNvSpPr>
          <p:nvPr>
            <p:ph type="ftr" sz="quarter" idx="17"/>
          </p:nvPr>
        </p:nvSpPr>
        <p:spPr/>
        <p:txBody>
          <a:bodyPr/>
          <a:lstStyle>
            <a:lvl1pPr>
              <a:defRPr/>
            </a:lvl1pPr>
          </a:lstStyle>
          <a:p>
            <a:pPr>
              <a:defRPr/>
            </a:pPr>
            <a:r>
              <a:rPr lang="fr-BE"/>
              <a:t>Education </a:t>
            </a:r>
            <a:br>
              <a:rPr lang="fr-BE"/>
            </a:br>
            <a:r>
              <a:rPr lang="fr-BE"/>
              <a:t>and Culture</a:t>
            </a:r>
            <a:endParaRPr lang="en-GB"/>
          </a:p>
        </p:txBody>
      </p:sp>
    </p:spTree>
    <p:extLst>
      <p:ext uri="{BB962C8B-B14F-4D97-AF65-F5344CB8AC3E}">
        <p14:creationId xmlns:p14="http://schemas.microsoft.com/office/powerpoint/2010/main" val="3618059906"/>
      </p:ext>
    </p:extLst>
  </p:cSld>
  <p:clrMapOvr>
    <a:masterClrMapping/>
  </p:clrMapOvr>
  <p:transition xmlns:p14="http://schemas.microsoft.com/office/powerpoint/2010/mai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140200" y="6597650"/>
            <a:ext cx="863600" cy="260350"/>
          </a:xfrm>
          <a:prstGeom prst="rect">
            <a:avLst/>
          </a:prstGeom>
          <a:solidFill>
            <a:srgbClr val="F7C943"/>
          </a:solidFill>
          <a:ln w="9525">
            <a:solidFill>
              <a:srgbClr val="F7C943"/>
            </a:solidFill>
            <a:miter lim="800000"/>
            <a:headEnd/>
            <a:tailEnd/>
          </a:ln>
          <a:effectLst>
            <a:outerShdw blurRad="63500" dist="23000" dir="5400000" rotWithShape="0">
              <a:srgbClr val="000000">
                <a:alpha val="34998"/>
              </a:srgbClr>
            </a:outerShdw>
          </a:effectLst>
        </p:spPr>
        <p:txBody>
          <a:bodyPr anchor="ctr"/>
          <a:lstStyle/>
          <a:p>
            <a:pPr algn="ctr">
              <a:defRPr/>
            </a:pPr>
            <a:endParaRPr lang="fr-FR">
              <a:solidFill>
                <a:srgbClr val="FFFFFF"/>
              </a:solidFill>
              <a:latin typeface="Verdana Bold" charset="0"/>
              <a:cs typeface="+mn-cs"/>
            </a:endParaRPr>
          </a:p>
        </p:txBody>
      </p:sp>
      <p:sp>
        <p:nvSpPr>
          <p:cNvPr id="6"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ea typeface="+mn-ea"/>
                <a:cs typeface="+mn-cs"/>
              </a:rPr>
              <a:t>Date: in 12 pts</a:t>
            </a:r>
          </a:p>
        </p:txBody>
      </p:sp>
      <p:sp>
        <p:nvSpPr>
          <p:cNvPr id="7" name="Rectangle 6"/>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11" descr="logo_ce-eac-neg-en"/>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2"/>
          <p:cNvSpPr>
            <a:spLocks noGrp="1"/>
          </p:cNvSpPr>
          <p:nvPr>
            <p:ph sz="half" idx="12"/>
          </p:nvPr>
        </p:nvSpPr>
        <p:spPr>
          <a:xfrm rot="5400000">
            <a:off x="2933818" y="422666"/>
            <a:ext cx="3240360" cy="8244916"/>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p:nvPr>
        </p:nvSpPr>
        <p:spPr>
          <a:xfrm>
            <a:off x="467544" y="1772816"/>
            <a:ext cx="8229600" cy="1143000"/>
          </a:xfrm>
        </p:spPr>
        <p:txBody>
          <a:bodyPr>
            <a:normAutofit/>
          </a:bodyPr>
          <a:lstStyle>
            <a:lvl1pPr>
              <a:defRPr sz="3000" b="1" i="0" baseline="0">
                <a:solidFill>
                  <a:srgbClr val="0F5494"/>
                </a:solidFill>
                <a:latin typeface="Verdana" pitchFamily="34" charset="0"/>
              </a:defRPr>
            </a:lvl1pPr>
          </a:lstStyle>
          <a:p>
            <a:r>
              <a:rPr lang="en-US" dirty="0" smtClean="0"/>
              <a:t>Click to edit Master title style</a:t>
            </a:r>
            <a:endParaRPr lang="en-US" dirty="0"/>
          </a:p>
        </p:txBody>
      </p:sp>
      <p:sp>
        <p:nvSpPr>
          <p:cNvPr id="9"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0" name="Date Placeholder 3"/>
          <p:cNvSpPr>
            <a:spLocks noGrp="1"/>
          </p:cNvSpPr>
          <p:nvPr>
            <p:ph type="dt" sz="half" idx="16"/>
          </p:nvPr>
        </p:nvSpPr>
        <p:spPr/>
        <p:txBody>
          <a:bodyPr/>
          <a:lstStyle>
            <a:lvl1pPr>
              <a:defRPr/>
            </a:lvl1pPr>
          </a:lstStyle>
          <a:p>
            <a:pPr>
              <a:defRPr/>
            </a:pPr>
            <a:fld id="{9F3D2876-1A1F-F34B-A928-328A02B91A22}" type="datetime1">
              <a:rPr lang="en-US"/>
              <a:pPr>
                <a:defRPr/>
              </a:pPr>
              <a:t>17/04/13</a:t>
            </a:fld>
            <a:endParaRPr lang="en-US"/>
          </a:p>
        </p:txBody>
      </p:sp>
      <p:sp>
        <p:nvSpPr>
          <p:cNvPr id="11" name="Footer Placeholder 4"/>
          <p:cNvSpPr>
            <a:spLocks noGrp="1"/>
          </p:cNvSpPr>
          <p:nvPr>
            <p:ph type="ftr" sz="quarter" idx="17"/>
          </p:nvPr>
        </p:nvSpPr>
        <p:spPr/>
        <p:txBody>
          <a:bodyPr/>
          <a:lstStyle>
            <a:lvl1pPr>
              <a:defRPr/>
            </a:lvl1pPr>
          </a:lstStyle>
          <a:p>
            <a:pPr>
              <a:defRPr/>
            </a:pPr>
            <a:r>
              <a:rPr lang="fr-BE"/>
              <a:t>Education </a:t>
            </a:r>
            <a:br>
              <a:rPr lang="fr-BE"/>
            </a:br>
            <a:r>
              <a:rPr lang="fr-BE"/>
              <a:t>and Culture</a:t>
            </a:r>
            <a:endParaRPr lang="en-GB"/>
          </a:p>
        </p:txBody>
      </p:sp>
    </p:spTree>
    <p:extLst>
      <p:ext uri="{BB962C8B-B14F-4D97-AF65-F5344CB8AC3E}">
        <p14:creationId xmlns:p14="http://schemas.microsoft.com/office/powerpoint/2010/main" val="1877533813"/>
      </p:ext>
    </p:extLst>
  </p:cSld>
  <p:clrMapOvr>
    <a:masterClrMapping/>
  </p:clrMapOvr>
  <p:transition xmlns:p14="http://schemas.microsoft.com/office/powerpoint/2010/mai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Vertical Title and Tex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4140200" y="6597650"/>
            <a:ext cx="863600" cy="260350"/>
          </a:xfrm>
          <a:prstGeom prst="rect">
            <a:avLst/>
          </a:prstGeom>
          <a:solidFill>
            <a:srgbClr val="F7C943"/>
          </a:solidFill>
          <a:ln w="9525">
            <a:solidFill>
              <a:srgbClr val="F7C943"/>
            </a:solidFill>
            <a:miter lim="800000"/>
            <a:headEnd/>
            <a:tailEnd/>
          </a:ln>
          <a:effectLst>
            <a:outerShdw blurRad="63500" dist="23000" dir="5400000" rotWithShape="0">
              <a:srgbClr val="000000">
                <a:alpha val="34998"/>
              </a:srgbClr>
            </a:outerShdw>
          </a:effectLst>
        </p:spPr>
        <p:txBody>
          <a:bodyPr anchor="ctr"/>
          <a:lstStyle/>
          <a:p>
            <a:pPr algn="ctr">
              <a:defRPr/>
            </a:pPr>
            <a:endParaRPr lang="fr-FR">
              <a:solidFill>
                <a:srgbClr val="FFFFFF"/>
              </a:solidFill>
              <a:latin typeface="Verdana Bold" charset="0"/>
              <a:cs typeface="+mn-cs"/>
            </a:endParaRPr>
          </a:p>
        </p:txBody>
      </p:sp>
      <p:sp>
        <p:nvSpPr>
          <p:cNvPr id="6"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ea typeface="+mn-ea"/>
                <a:cs typeface="+mn-cs"/>
              </a:rPr>
              <a:t>Date: in 12 pts</a:t>
            </a:r>
          </a:p>
        </p:txBody>
      </p:sp>
      <p:sp>
        <p:nvSpPr>
          <p:cNvPr id="7" name="Rectangle 6"/>
          <p:cNvSpPr/>
          <p:nvPr userDrawn="1"/>
        </p:nvSpPr>
        <p:spPr>
          <a:xfrm>
            <a:off x="0" y="0"/>
            <a:ext cx="9144000" cy="1341438"/>
          </a:xfrm>
          <a:prstGeom prst="rect">
            <a:avLst/>
          </a:prstGeom>
          <a:solidFill>
            <a:srgbClr val="0F549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 name="Picture 10" descr="logo_ce-eac-neg-en"/>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3727450" y="339725"/>
            <a:ext cx="2054225" cy="142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Vertical Title 1"/>
          <p:cNvSpPr>
            <a:spLocks noGrp="1"/>
          </p:cNvSpPr>
          <p:nvPr>
            <p:ph type="title" orient="vert"/>
          </p:nvPr>
        </p:nvSpPr>
        <p:spPr>
          <a:xfrm>
            <a:off x="6629400" y="1772816"/>
            <a:ext cx="2057400" cy="4353347"/>
          </a:xfrm>
        </p:spPr>
        <p:txBody>
          <a:bodyPr vert="eaVert">
            <a:normAutofit/>
          </a:bodyPr>
          <a:lstStyle>
            <a:lvl1pPr algn="l">
              <a:defRPr sz="3000">
                <a:solidFill>
                  <a:srgbClr val="0F5494"/>
                </a:solidFill>
              </a:defRPr>
            </a:lvl1pPr>
          </a:lstStyle>
          <a:p>
            <a:pPr lvl="0"/>
            <a:r>
              <a:rPr lang="en-US" dirty="0" smtClean="0"/>
              <a:t>Click to edit Master title style</a:t>
            </a:r>
          </a:p>
        </p:txBody>
      </p:sp>
      <p:sp>
        <p:nvSpPr>
          <p:cNvPr id="13" name="Content Placeholder 2"/>
          <p:cNvSpPr>
            <a:spLocks noGrp="1"/>
          </p:cNvSpPr>
          <p:nvPr>
            <p:ph sz="half" idx="12"/>
          </p:nvPr>
        </p:nvSpPr>
        <p:spPr>
          <a:xfrm rot="5400000">
            <a:off x="1277634" y="926722"/>
            <a:ext cx="4392488" cy="6084676"/>
          </a:xfrm>
        </p:spPr>
        <p:txBody>
          <a:bodyPr/>
          <a:lstStyle>
            <a:lvl1pPr marL="0" indent="-108000">
              <a:buNone/>
              <a:defRPr sz="3000" b="1" i="0" baseline="0">
                <a:solidFill>
                  <a:srgbClr val="0F5494"/>
                </a:solidFill>
                <a:latin typeface="Verdana" pitchFamily="34" charset="0"/>
              </a:defRPr>
            </a:lvl1pPr>
            <a:lvl2pPr marL="0" indent="-108000">
              <a:buNone/>
              <a:defRPr sz="2400" b="0" i="1" baseline="0">
                <a:solidFill>
                  <a:srgbClr val="0F5494"/>
                </a:solidFill>
                <a:latin typeface="Verdana" pitchFamily="34" charset="0"/>
              </a:defRPr>
            </a:lvl2pPr>
            <a:lvl3pPr marL="0" indent="-108000">
              <a:buClr>
                <a:srgbClr val="009FBA"/>
              </a:buClr>
              <a:buSzPct val="140000"/>
              <a:buFont typeface="Arial" pitchFamily="34" charset="0"/>
              <a:buChar char="•"/>
              <a:defRPr sz="2000" b="1" i="0" baseline="0">
                <a:solidFill>
                  <a:srgbClr val="0F5494"/>
                </a:solidFill>
                <a:latin typeface="Verdana" pitchFamily="34" charset="0"/>
              </a:defRPr>
            </a:lvl3pPr>
            <a:lvl4pPr marL="0" indent="-180000">
              <a:defRPr sz="1400" baseline="0">
                <a:solidFill>
                  <a:srgbClr val="0F5494"/>
                </a:solidFill>
                <a:latin typeface="Verdana" pitchFamily="34" charset="0"/>
              </a:defRPr>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9" name="Text Placeholder 22"/>
          <p:cNvSpPr>
            <a:spLocks noGrp="1"/>
          </p:cNvSpPr>
          <p:nvPr>
            <p:ph type="body" sz="quarter" idx="15"/>
          </p:nvPr>
        </p:nvSpPr>
        <p:spPr>
          <a:xfrm>
            <a:off x="7451725" y="6381328"/>
            <a:ext cx="1692275" cy="260350"/>
          </a:xfrm>
        </p:spPr>
        <p:txBody>
          <a:bodyPr>
            <a:noAutofit/>
          </a:bodyPr>
          <a:lstStyle>
            <a:lvl1pPr>
              <a:buNone/>
              <a:defRPr sz="1200">
                <a:solidFill>
                  <a:srgbClr val="0F5494"/>
                </a:solidFill>
              </a:defRPr>
            </a:lvl1pPr>
          </a:lstStyle>
          <a:p>
            <a:pPr lvl="0"/>
            <a:r>
              <a:rPr lang="en-US" dirty="0" smtClean="0"/>
              <a:t>Click to edit Master text styles</a:t>
            </a:r>
          </a:p>
        </p:txBody>
      </p:sp>
      <p:sp>
        <p:nvSpPr>
          <p:cNvPr id="10" name="Date Placeholder 3"/>
          <p:cNvSpPr>
            <a:spLocks noGrp="1"/>
          </p:cNvSpPr>
          <p:nvPr>
            <p:ph type="dt" sz="half" idx="16"/>
          </p:nvPr>
        </p:nvSpPr>
        <p:spPr/>
        <p:txBody>
          <a:bodyPr/>
          <a:lstStyle>
            <a:lvl1pPr>
              <a:defRPr/>
            </a:lvl1pPr>
          </a:lstStyle>
          <a:p>
            <a:pPr>
              <a:defRPr/>
            </a:pPr>
            <a:fld id="{2689310A-BAEF-1C4A-A5C2-3876918A4D15}" type="datetime1">
              <a:rPr lang="en-US"/>
              <a:pPr>
                <a:defRPr/>
              </a:pPr>
              <a:t>17/04/13</a:t>
            </a:fld>
            <a:endParaRPr lang="en-US"/>
          </a:p>
        </p:txBody>
      </p:sp>
      <p:sp>
        <p:nvSpPr>
          <p:cNvPr id="11" name="Footer Placeholder 4"/>
          <p:cNvSpPr>
            <a:spLocks noGrp="1"/>
          </p:cNvSpPr>
          <p:nvPr>
            <p:ph type="ftr" sz="quarter" idx="17"/>
          </p:nvPr>
        </p:nvSpPr>
        <p:spPr/>
        <p:txBody>
          <a:bodyPr/>
          <a:lstStyle>
            <a:lvl1pPr>
              <a:defRPr/>
            </a:lvl1pPr>
          </a:lstStyle>
          <a:p>
            <a:pPr>
              <a:defRPr/>
            </a:pPr>
            <a:r>
              <a:rPr lang="fr-BE"/>
              <a:t>Education </a:t>
            </a:r>
            <a:br>
              <a:rPr lang="fr-BE"/>
            </a:br>
            <a:r>
              <a:rPr lang="fr-BE"/>
              <a:t>and Culture</a:t>
            </a:r>
            <a:endParaRPr lang="en-GB"/>
          </a:p>
        </p:txBody>
      </p:sp>
    </p:spTree>
    <p:extLst>
      <p:ext uri="{BB962C8B-B14F-4D97-AF65-F5344CB8AC3E}">
        <p14:creationId xmlns:p14="http://schemas.microsoft.com/office/powerpoint/2010/main" val="812094550"/>
      </p:ext>
    </p:extLst>
  </p:cSld>
  <p:clrMapOvr>
    <a:masterClrMapping/>
  </p:clrMapOvr>
  <p:transition xmlns:p14="http://schemas.microsoft.com/office/powerpoint/2010/mai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theme" Target="../theme/theme1.xml"/><Relationship Id="rId5" Type="http://schemas.openxmlformats.org/officeDocument/2006/relationships/slideLayout" Target="../slideLayouts/slideLayout5.xml"/><Relationship Id="rId7" Type="http://schemas.openxmlformats.org/officeDocument/2006/relationships/slideLayout" Target="../slideLayouts/slideLayout7.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68313" y="549275"/>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989138"/>
            <a:ext cx="8229600" cy="413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Verdana Bold" charset="0"/>
                <a:cs typeface="+mn-cs"/>
              </a:defRPr>
            </a:lvl1pPr>
          </a:lstStyle>
          <a:p>
            <a:pPr>
              <a:defRPr/>
            </a:pPr>
            <a:fld id="{DBB3DAAE-9055-884F-AFF7-92199C35ACE0}" type="datetime1">
              <a:rPr lang="en-US"/>
              <a:pPr>
                <a:defRPr/>
              </a:pPr>
              <a:t>17/04/13</a:t>
            </a:fld>
            <a:endParaRPr lang="en-US"/>
          </a:p>
        </p:txBody>
      </p:sp>
      <p:sp>
        <p:nvSpPr>
          <p:cNvPr id="11" name="Date Placeholder 3"/>
          <p:cNvSpPr txBox="1">
            <a:spLocks/>
          </p:cNvSpPr>
          <p:nvPr userDrawn="1"/>
        </p:nvSpPr>
        <p:spPr>
          <a:xfrm>
            <a:off x="6659563" y="6381750"/>
            <a:ext cx="2133600" cy="365125"/>
          </a:xfrm>
          <a:prstGeom prst="rect">
            <a:avLst/>
          </a:prstGeom>
        </p:spPr>
        <p:txBody>
          <a:bodyPr/>
          <a:lstStyle>
            <a:lvl1pPr algn="r">
              <a:defRPr baseline="0">
                <a:solidFill>
                  <a:schemeClr val="bg1"/>
                </a:solidFill>
              </a:defRPr>
            </a:lvl1pPr>
          </a:lstStyle>
          <a:p>
            <a:pPr fontAlgn="auto">
              <a:spcBef>
                <a:spcPts val="0"/>
              </a:spcBef>
              <a:spcAft>
                <a:spcPts val="0"/>
              </a:spcAft>
              <a:defRPr/>
            </a:pPr>
            <a:r>
              <a:rPr lang="en-US" dirty="0" smtClean="0">
                <a:latin typeface="+mn-lt"/>
                <a:ea typeface="+mn-ea"/>
                <a:cs typeface="+mn-cs"/>
              </a:rPr>
              <a:t>Date: in 12 pts</a:t>
            </a:r>
          </a:p>
        </p:txBody>
      </p:sp>
      <p:sp>
        <p:nvSpPr>
          <p:cNvPr id="1030" name="Rectangle 11"/>
          <p:cNvSpPr>
            <a:spLocks noChangeArrowheads="1"/>
          </p:cNvSpPr>
          <p:nvPr userDrawn="1"/>
        </p:nvSpPr>
        <p:spPr bwMode="auto">
          <a:xfrm>
            <a:off x="4140200" y="6597650"/>
            <a:ext cx="863600" cy="260350"/>
          </a:xfrm>
          <a:prstGeom prst="rect">
            <a:avLst/>
          </a:prstGeom>
          <a:solidFill>
            <a:srgbClr val="F7C943"/>
          </a:solidFill>
          <a:ln w="9525">
            <a:solidFill>
              <a:srgbClr val="F7C943"/>
            </a:solidFill>
            <a:miter lim="800000"/>
            <a:headEnd/>
            <a:tailEnd/>
          </a:ln>
          <a:effectLst>
            <a:outerShdw blurRad="63500" dist="23000" dir="5400000" rotWithShape="0">
              <a:srgbClr val="000000">
                <a:alpha val="34998"/>
              </a:srgbClr>
            </a:outerShdw>
          </a:effectLst>
        </p:spPr>
        <p:txBody>
          <a:bodyPr anchor="ctr"/>
          <a:lstStyle/>
          <a:p>
            <a:pPr algn="ctr">
              <a:defRPr/>
            </a:pPr>
            <a:endParaRPr lang="fr-FR">
              <a:solidFill>
                <a:srgbClr val="FFFFFF"/>
              </a:solidFill>
              <a:latin typeface="Verdana Bold" charset="0"/>
              <a:cs typeface="+mn-cs"/>
            </a:endParaRPr>
          </a:p>
        </p:txBody>
      </p:sp>
      <p:sp>
        <p:nvSpPr>
          <p:cNvPr id="13" name="Footer Placeholder 4"/>
          <p:cNvSpPr>
            <a:spLocks noGrp="1"/>
          </p:cNvSpPr>
          <p:nvPr>
            <p:ph type="ftr" sz="quarter" idx="3"/>
          </p:nvPr>
        </p:nvSpPr>
        <p:spPr bwMode="auto">
          <a:xfrm>
            <a:off x="4086225" y="6553200"/>
            <a:ext cx="18796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defRPr sz="800" b="1" i="1">
                <a:latin typeface="Verdana Bold"/>
                <a:ea typeface="+mn-ea"/>
                <a:cs typeface="+mn-cs"/>
              </a:defRPr>
            </a:lvl1pPr>
          </a:lstStyle>
          <a:p>
            <a:pPr>
              <a:defRPr/>
            </a:pPr>
            <a:r>
              <a:rPr lang="fr-BE"/>
              <a:t>Education </a:t>
            </a:r>
            <a:br>
              <a:rPr lang="fr-BE"/>
            </a:br>
            <a:r>
              <a:rPr lang="fr-BE"/>
              <a:t>and Culture</a:t>
            </a:r>
            <a:endParaRPr lang="en-GB"/>
          </a:p>
        </p:txBody>
      </p:sp>
    </p:spTree>
  </p:cSld>
  <p:clrMap bg1="lt1" tx1="dk1" bg2="lt2" tx2="dk2" accent1="accent1" accent2="accent2" accent3="accent3" accent4="accent4" accent5="accent5" accent6="accent6" hlink="hlink" folHlink="folHlink"/>
  <p:sldLayoutIdLst>
    <p:sldLayoutId id="2147484063" r:id="rId1"/>
    <p:sldLayoutId id="2147484064" r:id="rId2"/>
    <p:sldLayoutId id="2147484065" r:id="rId3"/>
    <p:sldLayoutId id="2147484066" r:id="rId4"/>
    <p:sldLayoutId id="2147484067" r:id="rId5"/>
    <p:sldLayoutId id="2147484068" r:id="rId6"/>
    <p:sldLayoutId id="2147484069" r:id="rId7"/>
    <p:sldLayoutId id="2147484070" r:id="rId8"/>
    <p:sldLayoutId id="2147484071" r:id="rId9"/>
  </p:sldLayoutIdLst>
  <p:transition xmlns:p14="http://schemas.microsoft.com/office/powerpoint/2010/main" spd="med">
    <p:fade/>
  </p:transition>
  <p:hf sldNum="0" hdr="0" dt="0"/>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Verdana Bold"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Verdana Bold"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Verdana Bold"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Verdana Bold" pitchFamily="34"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Verdana Bold" pitchFamily="34" charset="0"/>
        </a:defRPr>
      </a:lvl6pPr>
      <a:lvl7pPr marL="914400" algn="ctr" rtl="0" fontAlgn="base">
        <a:spcBef>
          <a:spcPct val="0"/>
        </a:spcBef>
        <a:spcAft>
          <a:spcPct val="0"/>
        </a:spcAft>
        <a:defRPr sz="4400">
          <a:solidFill>
            <a:schemeClr val="tx1"/>
          </a:solidFill>
          <a:latin typeface="Verdana Bold" pitchFamily="34" charset="0"/>
        </a:defRPr>
      </a:lvl7pPr>
      <a:lvl8pPr marL="1371600" algn="ctr" rtl="0" fontAlgn="base">
        <a:spcBef>
          <a:spcPct val="0"/>
        </a:spcBef>
        <a:spcAft>
          <a:spcPct val="0"/>
        </a:spcAft>
        <a:defRPr sz="4400">
          <a:solidFill>
            <a:schemeClr val="tx1"/>
          </a:solidFill>
          <a:latin typeface="Verdana Bold" pitchFamily="34" charset="0"/>
        </a:defRPr>
      </a:lvl8pPr>
      <a:lvl9pPr marL="1828800" algn="ctr" rtl="0" fontAlgn="base">
        <a:spcBef>
          <a:spcPct val="0"/>
        </a:spcBef>
        <a:spcAft>
          <a:spcPct val="0"/>
        </a:spcAft>
        <a:defRPr sz="4400">
          <a:solidFill>
            <a:schemeClr val="tx1"/>
          </a:solidFill>
          <a:latin typeface="Verdana Bold"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Footer Placeholder 4"/>
          <p:cNvSpPr>
            <a:spLocks noGrp="1"/>
          </p:cNvSpPr>
          <p:nvPr>
            <p:ph type="ftr" sz="quarter" idx="16"/>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BE" sz="800">
                <a:latin typeface="Verdana Bold" charset="0"/>
              </a:rPr>
              <a:t>Education </a:t>
            </a:r>
            <a:br>
              <a:rPr lang="fr-BE" sz="800">
                <a:latin typeface="Verdana Bold" charset="0"/>
              </a:rPr>
            </a:br>
            <a:r>
              <a:rPr lang="fr-BE" sz="800">
                <a:latin typeface="Verdana Bold" charset="0"/>
              </a:rPr>
              <a:t>and Culture</a:t>
            </a:r>
            <a:endParaRPr lang="en-GB" sz="800">
              <a:latin typeface="Verdana Bold" charset="0"/>
            </a:endParaRPr>
          </a:p>
        </p:txBody>
      </p:sp>
      <p:sp>
        <p:nvSpPr>
          <p:cNvPr id="13314" name="TextBox 1"/>
          <p:cNvSpPr txBox="1">
            <a:spLocks noChangeArrowheads="1"/>
          </p:cNvSpPr>
          <p:nvPr/>
        </p:nvSpPr>
        <p:spPr bwMode="auto">
          <a:xfrm>
            <a:off x="395288" y="5434013"/>
            <a:ext cx="8208962"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lnSpc>
                <a:spcPct val="150000"/>
              </a:lnSpc>
            </a:pPr>
            <a:endParaRPr lang="fr-BE" sz="1400"/>
          </a:p>
        </p:txBody>
      </p:sp>
      <p:sp>
        <p:nvSpPr>
          <p:cNvPr id="13315" name="Sous-titre 1"/>
          <p:cNvSpPr>
            <a:spLocks noGrp="1"/>
          </p:cNvSpPr>
          <p:nvPr>
            <p:ph type="subTitle" idx="1"/>
          </p:nvPr>
        </p:nvSpPr>
        <p:spPr>
          <a:xfrm>
            <a:off x="323850" y="1989138"/>
            <a:ext cx="8794750" cy="1727200"/>
          </a:xfrm>
        </p:spPr>
        <p:txBody>
          <a:bodyPr/>
          <a:lstStyle/>
          <a:p>
            <a:pPr algn="ctr">
              <a:lnSpc>
                <a:spcPct val="150000"/>
              </a:lnSpc>
            </a:pPr>
            <a:r>
              <a:rPr lang="en-US" sz="3600" b="1" dirty="0" smtClean="0">
                <a:latin typeface="Verdana Bold" charset="0"/>
              </a:rPr>
              <a:t>Policies and practice to reduce dropout and improve completion rates in European higher education</a:t>
            </a:r>
          </a:p>
          <a:p>
            <a:pPr algn="ctr">
              <a:lnSpc>
                <a:spcPct val="150000"/>
              </a:lnSpc>
            </a:pPr>
            <a:r>
              <a:rPr lang="en-US" sz="2400" b="1" dirty="0" smtClean="0">
                <a:solidFill>
                  <a:schemeClr val="bg1"/>
                </a:solidFill>
                <a:latin typeface="Verdana Bold" charset="0"/>
              </a:rPr>
              <a:t>PLA, Prague 4-6 March 2013</a:t>
            </a:r>
            <a:endParaRPr lang="fr-BE" sz="2400" dirty="0" smtClean="0">
              <a:solidFill>
                <a:schemeClr val="bg1"/>
              </a:solidFill>
              <a:latin typeface="Verdana Bold" charset="0"/>
            </a:endParaRPr>
          </a:p>
          <a:p>
            <a:pPr algn="ctr">
              <a:lnSpc>
                <a:spcPct val="150000"/>
              </a:lnSpc>
            </a:pPr>
            <a:r>
              <a:rPr lang="fr-BE" sz="2400" dirty="0" smtClean="0">
                <a:solidFill>
                  <a:schemeClr val="bg1"/>
                </a:solidFill>
                <a:latin typeface="Verdana Bold" charset="0"/>
              </a:rPr>
              <a:t>Maria Kristin Gylfadottir</a:t>
            </a:r>
            <a:endParaRPr lang="fr-BE" sz="2400" dirty="0">
              <a:solidFill>
                <a:schemeClr val="bg1"/>
              </a:solidFill>
              <a:latin typeface="Verdana Bold" charset="0"/>
            </a:endParaRPr>
          </a:p>
        </p:txBody>
      </p:sp>
      <p:sp>
        <p:nvSpPr>
          <p:cNvPr id="13316" name="TextBox 1"/>
          <p:cNvSpPr txBox="1">
            <a:spLocks noChangeArrowheads="1"/>
          </p:cNvSpPr>
          <p:nvPr/>
        </p:nvSpPr>
        <p:spPr bwMode="auto">
          <a:xfrm>
            <a:off x="2171700" y="1905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800"/>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628800"/>
            <a:ext cx="8229600" cy="864096"/>
          </a:xfrm>
        </p:spPr>
        <p:txBody>
          <a:bodyPr/>
          <a:lstStyle/>
          <a:p>
            <a:r>
              <a:rPr lang="en-US" dirty="0" smtClean="0">
                <a:solidFill>
                  <a:srgbClr val="F7C943"/>
                </a:solidFill>
              </a:rPr>
              <a:t>Q5:Policy approaches</a:t>
            </a:r>
            <a:endParaRPr lang="en-US" dirty="0">
              <a:solidFill>
                <a:srgbClr val="F7C943"/>
              </a:solidFill>
            </a:endParaRPr>
          </a:p>
        </p:txBody>
      </p:sp>
      <p:sp>
        <p:nvSpPr>
          <p:cNvPr id="3" name="Content Placeholder 2"/>
          <p:cNvSpPr>
            <a:spLocks noGrp="1"/>
          </p:cNvSpPr>
          <p:nvPr>
            <p:ph idx="1"/>
          </p:nvPr>
        </p:nvSpPr>
        <p:spPr>
          <a:xfrm>
            <a:off x="107504" y="2420888"/>
            <a:ext cx="8784976" cy="3888432"/>
          </a:xfrm>
        </p:spPr>
        <p:txBody>
          <a:bodyPr/>
          <a:lstStyle/>
          <a:p>
            <a:pPr marL="800100" lvl="1" indent="-342900">
              <a:buFont typeface="Wingdings" charset="2"/>
              <a:buChar char="q"/>
            </a:pPr>
            <a:r>
              <a:rPr lang="cs-CZ" sz="2000" i="0" dirty="0" err="1"/>
              <a:t>Funding</a:t>
            </a:r>
            <a:r>
              <a:rPr lang="cs-CZ" sz="2000" i="0" dirty="0"/>
              <a:t> </a:t>
            </a:r>
            <a:r>
              <a:rPr lang="cs-CZ" sz="2000" i="0" dirty="0" err="1"/>
              <a:t>system</a:t>
            </a:r>
            <a:r>
              <a:rPr lang="cs-CZ" sz="2000" i="0" dirty="0"/>
              <a:t> </a:t>
            </a:r>
            <a:r>
              <a:rPr lang="cs-CZ" sz="2000" i="0" dirty="0" err="1"/>
              <a:t>encouraging</a:t>
            </a:r>
            <a:r>
              <a:rPr lang="cs-CZ" sz="2000" i="0" dirty="0"/>
              <a:t> HEIS to </a:t>
            </a:r>
            <a:r>
              <a:rPr lang="cs-CZ" sz="2000" i="0" dirty="0" err="1"/>
              <a:t>retain</a:t>
            </a:r>
            <a:r>
              <a:rPr lang="cs-CZ" sz="2000" i="0" dirty="0"/>
              <a:t> </a:t>
            </a:r>
            <a:r>
              <a:rPr lang="cs-CZ" sz="2000" i="0" dirty="0" err="1" smtClean="0"/>
              <a:t>students</a:t>
            </a:r>
            <a:endParaRPr lang="en-US" sz="2000" i="0" dirty="0"/>
          </a:p>
          <a:p>
            <a:pPr marL="800100" lvl="1" indent="-342900">
              <a:buFont typeface="Wingdings" charset="2"/>
              <a:buChar char="q"/>
            </a:pPr>
            <a:r>
              <a:rPr lang="cs-CZ" sz="2000" i="0" dirty="0" err="1" smtClean="0"/>
              <a:t>Main</a:t>
            </a:r>
            <a:r>
              <a:rPr lang="cs-CZ" sz="2000" i="0" dirty="0" smtClean="0"/>
              <a:t> </a:t>
            </a:r>
            <a:r>
              <a:rPr lang="cs-CZ" sz="2000" i="0" dirty="0" err="1"/>
              <a:t>efforts</a:t>
            </a:r>
            <a:r>
              <a:rPr lang="cs-CZ" sz="2000" i="0" dirty="0"/>
              <a:t> / </a:t>
            </a:r>
            <a:r>
              <a:rPr lang="cs-CZ" sz="2000" i="0" dirty="0" err="1"/>
              <a:t>main</a:t>
            </a:r>
            <a:r>
              <a:rPr lang="cs-CZ" sz="2000" i="0" dirty="0"/>
              <a:t> </a:t>
            </a:r>
            <a:r>
              <a:rPr lang="cs-CZ" sz="2000" i="0" dirty="0" err="1"/>
              <a:t>responsibility</a:t>
            </a:r>
            <a:r>
              <a:rPr lang="cs-CZ" sz="2000" i="0" dirty="0"/>
              <a:t> </a:t>
            </a:r>
            <a:r>
              <a:rPr lang="cs-CZ" sz="2000" i="0" dirty="0" err="1"/>
              <a:t>at</a:t>
            </a:r>
            <a:r>
              <a:rPr lang="cs-CZ" sz="2000" i="0" dirty="0"/>
              <a:t> </a:t>
            </a:r>
            <a:r>
              <a:rPr lang="cs-CZ" sz="2000" i="0" dirty="0" err="1"/>
              <a:t>inst´l</a:t>
            </a:r>
            <a:r>
              <a:rPr lang="cs-CZ" sz="2000" i="0" dirty="0"/>
              <a:t> </a:t>
            </a:r>
            <a:r>
              <a:rPr lang="cs-CZ" sz="2000" i="0" dirty="0" err="1"/>
              <a:t>level</a:t>
            </a:r>
            <a:r>
              <a:rPr lang="cs-CZ" sz="2000" i="0" dirty="0"/>
              <a:t> </a:t>
            </a:r>
            <a:endParaRPr lang="en-US" sz="2000" i="0" dirty="0"/>
          </a:p>
          <a:p>
            <a:pPr marL="800100" lvl="1" indent="-342900">
              <a:buFont typeface="Wingdings" charset="2"/>
              <a:buChar char="q"/>
            </a:pPr>
            <a:r>
              <a:rPr lang="cs-CZ" sz="2000" i="0" dirty="0" err="1" smtClean="0"/>
              <a:t>Work</a:t>
            </a:r>
            <a:r>
              <a:rPr lang="cs-CZ" sz="2000" i="0" dirty="0" smtClean="0"/>
              <a:t> </a:t>
            </a:r>
            <a:r>
              <a:rPr lang="cs-CZ" sz="2000" i="0" dirty="0" err="1" smtClean="0"/>
              <a:t>ongoing</a:t>
            </a:r>
            <a:r>
              <a:rPr lang="cs-CZ" sz="2000" i="0" dirty="0" smtClean="0"/>
              <a:t> </a:t>
            </a:r>
            <a:r>
              <a:rPr lang="cs-CZ" sz="2000" i="0" dirty="0" err="1" smtClean="0"/>
              <a:t>between</a:t>
            </a:r>
            <a:r>
              <a:rPr lang="cs-CZ" sz="2000" i="0" dirty="0" smtClean="0"/>
              <a:t> </a:t>
            </a:r>
            <a:r>
              <a:rPr lang="cs-CZ" sz="2000" i="0" dirty="0" err="1" smtClean="0"/>
              <a:t>authorities</a:t>
            </a:r>
            <a:r>
              <a:rPr lang="cs-CZ" sz="2000" i="0" dirty="0" smtClean="0"/>
              <a:t> and </a:t>
            </a:r>
            <a:r>
              <a:rPr lang="cs-CZ" sz="2000" i="0" dirty="0" err="1"/>
              <a:t>HEIs</a:t>
            </a:r>
            <a:r>
              <a:rPr lang="cs-CZ" sz="2000" i="0" dirty="0"/>
              <a:t> to </a:t>
            </a:r>
            <a:r>
              <a:rPr lang="cs-CZ" sz="2000" i="0" dirty="0" err="1"/>
              <a:t>develop</a:t>
            </a:r>
            <a:r>
              <a:rPr lang="cs-CZ" sz="2000" i="0" dirty="0"/>
              <a:t> a joint </a:t>
            </a:r>
            <a:r>
              <a:rPr lang="cs-CZ" sz="2000" i="0" dirty="0" err="1" smtClean="0"/>
              <a:t>strategy</a:t>
            </a:r>
            <a:r>
              <a:rPr lang="cs-CZ" sz="2000" i="0" dirty="0" smtClean="0"/>
              <a:t> </a:t>
            </a:r>
            <a:r>
              <a:rPr lang="cs-CZ" sz="2000" i="0" dirty="0"/>
              <a:t>– </a:t>
            </a:r>
            <a:r>
              <a:rPr lang="cs-CZ" sz="2000" i="0" dirty="0" err="1"/>
              <a:t>info</a:t>
            </a:r>
            <a:r>
              <a:rPr lang="cs-CZ" sz="2000" i="0" dirty="0"/>
              <a:t> </a:t>
            </a:r>
            <a:r>
              <a:rPr lang="cs-CZ" sz="2000" i="0" dirty="0" err="1"/>
              <a:t>measures</a:t>
            </a:r>
            <a:r>
              <a:rPr lang="cs-CZ" sz="2000" i="0" dirty="0"/>
              <a:t>, </a:t>
            </a:r>
            <a:r>
              <a:rPr lang="cs-CZ" sz="2000" i="0" dirty="0" err="1"/>
              <a:t>regulation</a:t>
            </a:r>
            <a:r>
              <a:rPr lang="cs-CZ" sz="2000" i="0" dirty="0"/>
              <a:t> </a:t>
            </a:r>
            <a:r>
              <a:rPr lang="cs-CZ" sz="2000" i="0" dirty="0" err="1"/>
              <a:t>for</a:t>
            </a:r>
            <a:r>
              <a:rPr lang="cs-CZ" sz="2000" i="0" dirty="0"/>
              <a:t> </a:t>
            </a:r>
            <a:r>
              <a:rPr lang="cs-CZ" sz="2000" i="0" dirty="0" err="1" smtClean="0"/>
              <a:t>access</a:t>
            </a:r>
            <a:endParaRPr lang="cs-CZ" sz="2000" i="0" dirty="0"/>
          </a:p>
          <a:p>
            <a:pPr marL="800100" lvl="1" indent="-342900">
              <a:buFont typeface="Wingdings" charset="2"/>
              <a:buChar char="q"/>
            </a:pPr>
            <a:r>
              <a:rPr lang="cs-CZ" sz="2000" i="0" dirty="0" err="1" smtClean="0"/>
              <a:t>Legislative</a:t>
            </a:r>
            <a:r>
              <a:rPr lang="cs-CZ" sz="2000" i="0" dirty="0" smtClean="0"/>
              <a:t> </a:t>
            </a:r>
            <a:r>
              <a:rPr lang="cs-CZ" sz="2000" i="0" dirty="0" err="1"/>
              <a:t>measures</a:t>
            </a:r>
            <a:r>
              <a:rPr lang="cs-CZ" sz="2000" i="0" dirty="0"/>
              <a:t> on re-</a:t>
            </a:r>
            <a:r>
              <a:rPr lang="cs-CZ" sz="2000" i="0" dirty="0" err="1"/>
              <a:t>entry</a:t>
            </a:r>
            <a:r>
              <a:rPr lang="cs-CZ" sz="2000" i="0" dirty="0"/>
              <a:t> </a:t>
            </a:r>
            <a:r>
              <a:rPr lang="cs-CZ" sz="2000" i="0" dirty="0" err="1"/>
              <a:t>into</a:t>
            </a:r>
            <a:r>
              <a:rPr lang="cs-CZ" sz="2000" i="0" dirty="0"/>
              <a:t> HE </a:t>
            </a:r>
            <a:endParaRPr lang="en-US" sz="2000" i="0" dirty="0"/>
          </a:p>
          <a:p>
            <a:pPr marL="800100" lvl="1" indent="-342900">
              <a:buFont typeface="Wingdings" charset="2"/>
              <a:buChar char="q"/>
            </a:pPr>
            <a:r>
              <a:rPr lang="cs-CZ" sz="2000" i="0" dirty="0" err="1" smtClean="0"/>
              <a:t>abolishing</a:t>
            </a:r>
            <a:r>
              <a:rPr lang="cs-CZ" sz="2000" i="0" dirty="0" smtClean="0"/>
              <a:t> </a:t>
            </a:r>
            <a:r>
              <a:rPr lang="cs-CZ" sz="2000" i="0" dirty="0" err="1"/>
              <a:t>tuition</a:t>
            </a:r>
            <a:r>
              <a:rPr lang="cs-CZ" sz="2000" i="0" dirty="0"/>
              <a:t> </a:t>
            </a:r>
            <a:r>
              <a:rPr lang="cs-CZ" sz="2000" i="0" dirty="0" err="1" smtClean="0"/>
              <a:t>fees</a:t>
            </a:r>
            <a:r>
              <a:rPr lang="cs-CZ" sz="2000" i="0" dirty="0"/>
              <a:t>;</a:t>
            </a:r>
            <a:r>
              <a:rPr lang="cs-CZ" sz="2000" i="0" dirty="0" smtClean="0"/>
              <a:t> </a:t>
            </a:r>
            <a:r>
              <a:rPr lang="cs-CZ" sz="2000" i="0" dirty="0" err="1"/>
              <a:t>changes</a:t>
            </a:r>
            <a:r>
              <a:rPr lang="cs-CZ" sz="2000" i="0" dirty="0"/>
              <a:t> in </a:t>
            </a:r>
            <a:r>
              <a:rPr lang="cs-CZ" sz="2000" i="0" dirty="0" err="1"/>
              <a:t>funding</a:t>
            </a:r>
            <a:r>
              <a:rPr lang="cs-CZ" sz="2000" i="0" dirty="0"/>
              <a:t> </a:t>
            </a:r>
            <a:r>
              <a:rPr lang="cs-CZ" sz="2000" i="0" dirty="0" err="1"/>
              <a:t>schemes</a:t>
            </a:r>
            <a:r>
              <a:rPr lang="cs-CZ" sz="2000" i="0" dirty="0"/>
              <a:t>, </a:t>
            </a:r>
            <a:r>
              <a:rPr lang="cs-CZ" sz="2000" i="0" dirty="0" err="1" smtClean="0"/>
              <a:t>retroactive</a:t>
            </a:r>
            <a:r>
              <a:rPr lang="cs-CZ" sz="2000" i="0" dirty="0" smtClean="0"/>
              <a:t> </a:t>
            </a:r>
            <a:r>
              <a:rPr lang="cs-CZ" sz="2000" i="0" dirty="0" err="1" smtClean="0"/>
              <a:t>tuition</a:t>
            </a:r>
            <a:r>
              <a:rPr lang="cs-CZ" sz="2000" i="0" dirty="0" smtClean="0"/>
              <a:t> </a:t>
            </a:r>
            <a:r>
              <a:rPr lang="cs-CZ" sz="2000" i="0" dirty="0" err="1" smtClean="0"/>
              <a:t>fees</a:t>
            </a:r>
            <a:r>
              <a:rPr lang="cs-CZ" sz="2000" i="0" dirty="0" smtClean="0"/>
              <a:t> </a:t>
            </a:r>
            <a:r>
              <a:rPr lang="cs-CZ" sz="2000" i="0" dirty="0" err="1" smtClean="0"/>
              <a:t>for</a:t>
            </a:r>
            <a:r>
              <a:rPr lang="cs-CZ" sz="2000" i="0" dirty="0" smtClean="0"/>
              <a:t> </a:t>
            </a:r>
            <a:r>
              <a:rPr lang="cs-CZ" sz="2000" i="0" dirty="0" err="1"/>
              <a:t>low</a:t>
            </a:r>
            <a:r>
              <a:rPr lang="cs-CZ" sz="2000" i="0" dirty="0"/>
              <a:t> </a:t>
            </a:r>
            <a:r>
              <a:rPr lang="cs-CZ" sz="2000" i="0" dirty="0" err="1"/>
              <a:t>performing</a:t>
            </a:r>
            <a:r>
              <a:rPr lang="cs-CZ" sz="2000" i="0" dirty="0"/>
              <a:t> </a:t>
            </a:r>
            <a:r>
              <a:rPr lang="cs-CZ" sz="2000" i="0" dirty="0" err="1" smtClean="0"/>
              <a:t>students</a:t>
            </a:r>
            <a:endParaRPr lang="en-US" sz="2000" i="0" dirty="0"/>
          </a:p>
          <a:p>
            <a:pPr marL="800100" lvl="1" indent="-342900">
              <a:buFont typeface="Wingdings" charset="2"/>
              <a:buChar char="q"/>
            </a:pPr>
            <a:r>
              <a:rPr lang="cs-CZ" sz="2000" i="0" dirty="0" smtClean="0"/>
              <a:t>Performance </a:t>
            </a:r>
            <a:r>
              <a:rPr lang="cs-CZ" sz="2000" i="0" dirty="0" err="1"/>
              <a:t>agreements</a:t>
            </a:r>
            <a:r>
              <a:rPr lang="cs-CZ" sz="2000" i="0" dirty="0"/>
              <a:t>  and „</a:t>
            </a:r>
            <a:r>
              <a:rPr lang="cs-CZ" sz="2000" i="0" dirty="0" err="1"/>
              <a:t>stricter</a:t>
            </a:r>
            <a:r>
              <a:rPr lang="cs-CZ" sz="2000" i="0" dirty="0"/>
              <a:t> study </a:t>
            </a:r>
            <a:r>
              <a:rPr lang="cs-CZ" sz="2000" i="0" dirty="0" err="1"/>
              <a:t>climate</a:t>
            </a:r>
            <a:r>
              <a:rPr lang="cs-CZ" sz="2000" i="0" dirty="0"/>
              <a:t>“ – minimum ECTS </a:t>
            </a:r>
            <a:endParaRPr lang="en-US" sz="2000" i="0" dirty="0"/>
          </a:p>
          <a:p>
            <a:pPr marL="800100" lvl="1" indent="-342900">
              <a:buFont typeface="Wingdings" charset="2"/>
              <a:buChar char="q"/>
            </a:pPr>
            <a:r>
              <a:rPr lang="cs-CZ" sz="2000" i="0" dirty="0" err="1" smtClean="0"/>
              <a:t>Targeted</a:t>
            </a:r>
            <a:r>
              <a:rPr lang="cs-CZ" sz="2000" i="0" dirty="0" smtClean="0"/>
              <a:t> </a:t>
            </a:r>
            <a:r>
              <a:rPr lang="cs-CZ" sz="2000" i="0" dirty="0" err="1"/>
              <a:t>solutions</a:t>
            </a:r>
            <a:r>
              <a:rPr lang="cs-CZ" sz="2000" i="0" dirty="0"/>
              <a:t> </a:t>
            </a:r>
            <a:r>
              <a:rPr lang="cs-CZ" sz="2000" i="0" dirty="0" err="1"/>
              <a:t>for</a:t>
            </a:r>
            <a:r>
              <a:rPr lang="cs-CZ" sz="2000" i="0" dirty="0"/>
              <a:t> </a:t>
            </a:r>
            <a:r>
              <a:rPr lang="cs-CZ" sz="2000" i="0" dirty="0" err="1" smtClean="0"/>
              <a:t>HEIs</a:t>
            </a:r>
            <a:r>
              <a:rPr lang="cs-CZ" sz="2000" i="0" dirty="0" smtClean="0"/>
              <a:t> to </a:t>
            </a:r>
            <a:r>
              <a:rPr lang="cs-CZ" sz="2000" i="0" dirty="0" err="1"/>
              <a:t>increase</a:t>
            </a:r>
            <a:r>
              <a:rPr lang="cs-CZ" sz="2000" i="0" dirty="0"/>
              <a:t> </a:t>
            </a:r>
            <a:r>
              <a:rPr lang="cs-CZ" sz="2000" i="0" dirty="0" err="1"/>
              <a:t>success</a:t>
            </a:r>
            <a:r>
              <a:rPr lang="cs-CZ" sz="2000" i="0" dirty="0"/>
              <a:t> </a:t>
            </a:r>
            <a:r>
              <a:rPr lang="cs-CZ" sz="2000" i="0" dirty="0" err="1"/>
              <a:t>of</a:t>
            </a:r>
            <a:r>
              <a:rPr lang="cs-CZ" sz="2000" i="0" dirty="0"/>
              <a:t> </a:t>
            </a:r>
            <a:r>
              <a:rPr lang="cs-CZ" sz="2000" i="0" dirty="0" err="1" smtClean="0"/>
              <a:t>different</a:t>
            </a:r>
            <a:r>
              <a:rPr lang="cs-CZ" sz="2000" i="0" dirty="0" smtClean="0"/>
              <a:t> </a:t>
            </a:r>
            <a:r>
              <a:rPr lang="cs-CZ" sz="2000" i="0" dirty="0"/>
              <a:t>student </a:t>
            </a:r>
            <a:r>
              <a:rPr lang="cs-CZ" sz="2000" i="0" dirty="0" err="1" smtClean="0"/>
              <a:t>populations</a:t>
            </a:r>
            <a:endParaRPr lang="en-US" sz="2000" i="0" dirty="0"/>
          </a:p>
          <a:p>
            <a:pPr marL="800100" lvl="1" indent="-342900">
              <a:buFont typeface="Wingdings" charset="2"/>
              <a:buChar char="q"/>
            </a:pPr>
            <a:r>
              <a:rPr lang="en-US" sz="2000" b="0" i="0" dirty="0" smtClean="0"/>
              <a:t>More </a:t>
            </a:r>
            <a:r>
              <a:rPr lang="en-US" sz="2000" b="0" i="0" dirty="0"/>
              <a:t>legislation/measures needed at </a:t>
            </a:r>
            <a:r>
              <a:rPr lang="en-US" sz="2000" b="0" i="0" dirty="0" err="1"/>
              <a:t>nat´l</a:t>
            </a:r>
            <a:r>
              <a:rPr lang="en-US" sz="2000" b="0" i="0" dirty="0"/>
              <a:t> level </a:t>
            </a:r>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440881044"/>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7C943"/>
                </a:solidFill>
              </a:rPr>
              <a:t>Q6: holistic approach / targeted measures</a:t>
            </a:r>
            <a:endParaRPr lang="en-US" dirty="0">
              <a:solidFill>
                <a:srgbClr val="F7C943"/>
              </a:solidFill>
            </a:endParaRPr>
          </a:p>
        </p:txBody>
      </p:sp>
      <p:sp>
        <p:nvSpPr>
          <p:cNvPr id="3" name="Content Placeholder 2"/>
          <p:cNvSpPr>
            <a:spLocks noGrp="1"/>
          </p:cNvSpPr>
          <p:nvPr>
            <p:ph idx="1"/>
          </p:nvPr>
        </p:nvSpPr>
        <p:spPr/>
        <p:txBody>
          <a:bodyPr/>
          <a:lstStyle/>
          <a:p>
            <a:pPr marL="457200" lvl="0" indent="-457200">
              <a:buFont typeface="Wingdings" charset="2"/>
              <a:buChar char="q"/>
            </a:pPr>
            <a:r>
              <a:rPr lang="cs-CZ" sz="2400" b="0" dirty="0" smtClean="0"/>
              <a:t>Minority </a:t>
            </a:r>
            <a:r>
              <a:rPr lang="cs-CZ" sz="2400" b="0" dirty="0" err="1" smtClean="0"/>
              <a:t>of</a:t>
            </a:r>
            <a:r>
              <a:rPr lang="cs-CZ" sz="2400" b="0" dirty="0" smtClean="0"/>
              <a:t> </a:t>
            </a:r>
            <a:r>
              <a:rPr lang="cs-CZ" sz="2400" b="0" dirty="0" err="1" smtClean="0"/>
              <a:t>countries</a:t>
            </a:r>
            <a:r>
              <a:rPr lang="cs-CZ" sz="2400" b="0" dirty="0" smtClean="0"/>
              <a:t> </a:t>
            </a:r>
            <a:r>
              <a:rPr lang="cs-CZ" sz="2400" b="0" dirty="0" err="1" smtClean="0"/>
              <a:t>have</a:t>
            </a:r>
            <a:r>
              <a:rPr lang="cs-CZ" sz="2400" b="0" dirty="0" smtClean="0"/>
              <a:t> </a:t>
            </a:r>
            <a:r>
              <a:rPr lang="cs-CZ" sz="2400" b="0" dirty="0" err="1"/>
              <a:t>comprehensive</a:t>
            </a:r>
            <a:r>
              <a:rPr lang="cs-CZ" sz="2400" b="0" dirty="0"/>
              <a:t> </a:t>
            </a:r>
            <a:r>
              <a:rPr lang="cs-CZ" sz="2400" b="0" dirty="0" err="1"/>
              <a:t>policies</a:t>
            </a:r>
            <a:r>
              <a:rPr lang="cs-CZ" sz="2400" b="0" dirty="0"/>
              <a:t> </a:t>
            </a:r>
            <a:r>
              <a:rPr lang="cs-CZ" sz="2400" b="0" dirty="0" err="1" smtClean="0"/>
              <a:t>for</a:t>
            </a:r>
            <a:r>
              <a:rPr lang="cs-CZ" sz="2400" b="0" dirty="0" smtClean="0"/>
              <a:t> </a:t>
            </a:r>
            <a:r>
              <a:rPr lang="cs-CZ" sz="2400" b="0" dirty="0" err="1"/>
              <a:t>addressing</a:t>
            </a:r>
            <a:r>
              <a:rPr lang="cs-CZ" sz="2400" b="0" dirty="0"/>
              <a:t> </a:t>
            </a:r>
            <a:r>
              <a:rPr lang="cs-CZ" sz="2400" b="0" dirty="0" err="1"/>
              <a:t>dropout</a:t>
            </a:r>
            <a:r>
              <a:rPr lang="cs-CZ" sz="2400" b="0" dirty="0"/>
              <a:t> </a:t>
            </a:r>
            <a:r>
              <a:rPr lang="cs-CZ" sz="2400" b="0" dirty="0" smtClean="0"/>
              <a:t>in place</a:t>
            </a:r>
          </a:p>
          <a:p>
            <a:pPr marL="0" lvl="0" indent="0"/>
            <a:r>
              <a:rPr lang="cs-CZ" sz="2400" b="0" dirty="0" smtClean="0"/>
              <a:t> </a:t>
            </a:r>
          </a:p>
          <a:p>
            <a:pPr marL="457200" lvl="0" indent="-457200">
              <a:buFont typeface="Wingdings" charset="2"/>
              <a:buChar char="q"/>
            </a:pPr>
            <a:r>
              <a:rPr lang="en-US" sz="2400" b="0" dirty="0" smtClean="0"/>
              <a:t>Some </a:t>
            </a:r>
            <a:r>
              <a:rPr lang="cs-CZ" sz="2400" b="0" dirty="0" err="1" smtClean="0"/>
              <a:t>have</a:t>
            </a:r>
            <a:r>
              <a:rPr lang="cs-CZ" sz="2400" b="0" dirty="0" smtClean="0"/>
              <a:t> </a:t>
            </a:r>
            <a:r>
              <a:rPr lang="cs-CZ" sz="2400" b="0" dirty="0" err="1" smtClean="0"/>
              <a:t>rather</a:t>
            </a:r>
            <a:r>
              <a:rPr lang="cs-CZ" sz="2400" b="0" dirty="0" smtClean="0"/>
              <a:t> „</a:t>
            </a:r>
            <a:r>
              <a:rPr lang="cs-CZ" sz="2400" b="0" dirty="0" err="1" smtClean="0"/>
              <a:t>generic</a:t>
            </a:r>
            <a:r>
              <a:rPr lang="cs-CZ" sz="2400" b="0" dirty="0" smtClean="0"/>
              <a:t>“ </a:t>
            </a:r>
            <a:r>
              <a:rPr lang="cs-CZ" sz="2400" b="0" dirty="0" err="1" smtClean="0"/>
              <a:t>policies</a:t>
            </a:r>
            <a:endParaRPr lang="cs-CZ" sz="2400" b="0" dirty="0" smtClean="0"/>
          </a:p>
          <a:p>
            <a:pPr marL="457200" lvl="0" indent="-457200">
              <a:buFont typeface="Wingdings" charset="2"/>
              <a:buChar char="q"/>
            </a:pPr>
            <a:endParaRPr lang="cs-CZ" sz="2400" b="0" dirty="0" smtClean="0"/>
          </a:p>
          <a:p>
            <a:pPr marL="457200" lvl="0" indent="-457200">
              <a:buFont typeface="Wingdings" charset="2"/>
              <a:buChar char="q"/>
            </a:pPr>
            <a:r>
              <a:rPr lang="cs-CZ" sz="2400" b="0" dirty="0" smtClean="0"/>
              <a:t>No </a:t>
            </a:r>
            <a:r>
              <a:rPr lang="cs-CZ" sz="2400" b="0" dirty="0" err="1"/>
              <a:t>policy</a:t>
            </a:r>
            <a:r>
              <a:rPr lang="cs-CZ" sz="2400" b="0" dirty="0"/>
              <a:t> </a:t>
            </a:r>
            <a:r>
              <a:rPr lang="cs-CZ" sz="2400" b="0" dirty="0" smtClean="0"/>
              <a:t>in </a:t>
            </a:r>
            <a:r>
              <a:rPr lang="cs-CZ" sz="2400" b="0" dirty="0"/>
              <a:t>place in </a:t>
            </a:r>
            <a:r>
              <a:rPr lang="cs-CZ" sz="2400" b="0" dirty="0" err="1"/>
              <a:t>some</a:t>
            </a:r>
            <a:r>
              <a:rPr lang="cs-CZ" sz="2400" b="0" dirty="0"/>
              <a:t> </a:t>
            </a:r>
            <a:r>
              <a:rPr lang="cs-CZ" sz="2400" b="0" dirty="0" err="1"/>
              <a:t>countries</a:t>
            </a:r>
            <a:r>
              <a:rPr lang="cs-CZ" sz="2400" b="0" dirty="0"/>
              <a:t> </a:t>
            </a:r>
            <a:endParaRPr lang="cs-CZ" sz="2400" b="0" dirty="0" smtClean="0"/>
          </a:p>
          <a:p>
            <a:pPr marL="457200" lvl="0" indent="-457200">
              <a:buFont typeface="Wingdings" charset="2"/>
              <a:buChar char="q"/>
            </a:pPr>
            <a:endParaRPr lang="cs-CZ" sz="2400" b="0" dirty="0" smtClean="0"/>
          </a:p>
          <a:p>
            <a:pPr marL="457200" lvl="0" indent="-457200">
              <a:buFont typeface="Wingdings" charset="2"/>
              <a:buChar char="q"/>
            </a:pPr>
            <a:r>
              <a:rPr lang="en-US" sz="2400" b="0" dirty="0" smtClean="0"/>
              <a:t>S</a:t>
            </a:r>
            <a:r>
              <a:rPr lang="cs-CZ" sz="2400" b="0" dirty="0" err="1" smtClean="0"/>
              <a:t>ome</a:t>
            </a:r>
            <a:r>
              <a:rPr lang="cs-CZ" sz="2400" b="0" dirty="0" smtClean="0"/>
              <a:t> </a:t>
            </a:r>
            <a:r>
              <a:rPr lang="cs-CZ" sz="2400" b="0" dirty="0"/>
              <a:t>are in </a:t>
            </a:r>
            <a:r>
              <a:rPr lang="cs-CZ" sz="2400" b="0" dirty="0" err="1" smtClean="0"/>
              <a:t>process</a:t>
            </a:r>
            <a:r>
              <a:rPr lang="cs-CZ" sz="2400" b="0" dirty="0" smtClean="0"/>
              <a:t> </a:t>
            </a:r>
            <a:r>
              <a:rPr lang="cs-CZ" sz="2400" b="0" dirty="0" err="1"/>
              <a:t>of</a:t>
            </a:r>
            <a:r>
              <a:rPr lang="cs-CZ" sz="2400" b="0" dirty="0"/>
              <a:t> </a:t>
            </a:r>
            <a:r>
              <a:rPr lang="cs-CZ" sz="2400" b="0" dirty="0" err="1"/>
              <a:t>developing</a:t>
            </a:r>
            <a:r>
              <a:rPr lang="cs-CZ" sz="2400" b="0" dirty="0"/>
              <a:t> a </a:t>
            </a:r>
            <a:r>
              <a:rPr lang="cs-CZ" sz="2400" b="0" dirty="0" err="1"/>
              <a:t>holistic</a:t>
            </a:r>
            <a:r>
              <a:rPr lang="cs-CZ" sz="2400" b="0" dirty="0"/>
              <a:t> </a:t>
            </a:r>
            <a:r>
              <a:rPr lang="cs-CZ" sz="2400" b="0" dirty="0" err="1" smtClean="0"/>
              <a:t>strategy</a:t>
            </a:r>
            <a:endParaRPr lang="en-US" sz="2400" b="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3068982998"/>
      </p:ext>
    </p:extLst>
  </p:cSld>
  <p:clrMapOvr>
    <a:masterClrMapping/>
  </p:clrMapOvr>
  <p:transition xmlns:p14="http://schemas.microsoft.com/office/powerpoint/2010/mai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7C943"/>
                </a:solidFill>
              </a:rPr>
              <a:t>Q7: use of indicators/targets </a:t>
            </a:r>
            <a:endParaRPr lang="en-US" dirty="0">
              <a:solidFill>
                <a:srgbClr val="F7C943"/>
              </a:solidFill>
            </a:endParaRPr>
          </a:p>
        </p:txBody>
      </p:sp>
      <p:sp>
        <p:nvSpPr>
          <p:cNvPr id="3" name="Content Placeholder 2"/>
          <p:cNvSpPr>
            <a:spLocks noGrp="1"/>
          </p:cNvSpPr>
          <p:nvPr>
            <p:ph idx="1"/>
          </p:nvPr>
        </p:nvSpPr>
        <p:spPr/>
        <p:txBody>
          <a:bodyPr/>
          <a:lstStyle/>
          <a:p>
            <a:pPr lvl="0">
              <a:buClr>
                <a:srgbClr val="F7C943"/>
              </a:buClr>
              <a:buFont typeface="Wingdings" charset="2"/>
              <a:buChar char="q"/>
            </a:pPr>
            <a:r>
              <a:rPr lang="cs-CZ" sz="2400" b="0" dirty="0" err="1"/>
              <a:t>I</a:t>
            </a:r>
            <a:r>
              <a:rPr lang="cs-CZ" sz="2400" b="0" dirty="0" err="1" smtClean="0"/>
              <a:t>ndicators</a:t>
            </a:r>
            <a:r>
              <a:rPr lang="cs-CZ" sz="2400" b="0" dirty="0"/>
              <a:t>/</a:t>
            </a:r>
            <a:r>
              <a:rPr lang="cs-CZ" sz="2400" b="0" dirty="0" err="1"/>
              <a:t>targets</a:t>
            </a:r>
            <a:r>
              <a:rPr lang="cs-CZ" sz="2400" b="0" dirty="0"/>
              <a:t> </a:t>
            </a:r>
            <a:r>
              <a:rPr lang="cs-CZ" sz="2400" b="0" dirty="0" smtClean="0"/>
              <a:t>to </a:t>
            </a:r>
            <a:r>
              <a:rPr lang="cs-CZ" sz="2400" b="0" dirty="0" err="1"/>
              <a:t>measure</a:t>
            </a:r>
            <a:r>
              <a:rPr lang="cs-CZ" sz="2400" b="0" dirty="0"/>
              <a:t> </a:t>
            </a:r>
            <a:r>
              <a:rPr lang="cs-CZ" sz="2400" b="0" dirty="0" err="1"/>
              <a:t>progress</a:t>
            </a:r>
            <a:r>
              <a:rPr lang="cs-CZ" sz="2400" b="0" dirty="0"/>
              <a:t> </a:t>
            </a:r>
            <a:r>
              <a:rPr lang="cs-CZ" sz="2400" b="0" dirty="0" err="1"/>
              <a:t>of</a:t>
            </a:r>
            <a:r>
              <a:rPr lang="cs-CZ" sz="2400" b="0" dirty="0"/>
              <a:t> </a:t>
            </a:r>
            <a:r>
              <a:rPr lang="cs-CZ" sz="2400" b="0" dirty="0" err="1"/>
              <a:t>dropout</a:t>
            </a:r>
            <a:r>
              <a:rPr lang="cs-CZ" sz="2400" b="0" dirty="0"/>
              <a:t> </a:t>
            </a:r>
            <a:r>
              <a:rPr lang="cs-CZ" sz="2400" b="0" dirty="0" err="1" smtClean="0"/>
              <a:t>policy</a:t>
            </a:r>
            <a:r>
              <a:rPr lang="cs-CZ" sz="2400" b="0" dirty="0" smtClean="0"/>
              <a:t> </a:t>
            </a:r>
            <a:r>
              <a:rPr lang="cs-CZ" sz="2400" b="0" dirty="0" err="1" smtClean="0"/>
              <a:t>only</a:t>
            </a:r>
            <a:r>
              <a:rPr lang="cs-CZ" sz="2400" b="0" dirty="0" smtClean="0"/>
              <a:t> in place in </a:t>
            </a:r>
            <a:r>
              <a:rPr lang="cs-CZ" sz="2400" b="0" dirty="0" err="1" smtClean="0"/>
              <a:t>few</a:t>
            </a:r>
            <a:r>
              <a:rPr lang="cs-CZ" sz="2400" b="0" dirty="0" smtClean="0"/>
              <a:t> </a:t>
            </a:r>
            <a:r>
              <a:rPr lang="cs-CZ" sz="2400" b="0" dirty="0" err="1" smtClean="0"/>
              <a:t>countries</a:t>
            </a:r>
            <a:r>
              <a:rPr lang="cs-CZ" sz="2400" b="0" dirty="0" smtClean="0"/>
              <a:t>. </a:t>
            </a:r>
            <a:r>
              <a:rPr lang="cs-CZ" sz="2400" b="0" dirty="0" err="1" smtClean="0"/>
              <a:t>Some</a:t>
            </a:r>
            <a:r>
              <a:rPr lang="cs-CZ" sz="2400" b="0" dirty="0" smtClean="0"/>
              <a:t> are </a:t>
            </a:r>
            <a:r>
              <a:rPr lang="cs-CZ" sz="2400" b="0" dirty="0" err="1" smtClean="0"/>
              <a:t>currently</a:t>
            </a:r>
            <a:r>
              <a:rPr lang="cs-CZ" sz="2400" b="0" dirty="0" smtClean="0"/>
              <a:t> </a:t>
            </a:r>
            <a:r>
              <a:rPr lang="cs-CZ" sz="2400" b="0" dirty="0" err="1" smtClean="0"/>
              <a:t>developing</a:t>
            </a:r>
            <a:r>
              <a:rPr lang="cs-CZ" sz="2400" b="0" dirty="0" smtClean="0"/>
              <a:t> </a:t>
            </a:r>
            <a:r>
              <a:rPr lang="cs-CZ" sz="2400" b="0" dirty="0" err="1" smtClean="0"/>
              <a:t>new</a:t>
            </a:r>
            <a:r>
              <a:rPr lang="cs-CZ" sz="2400" b="0" dirty="0" smtClean="0"/>
              <a:t> </a:t>
            </a:r>
            <a:r>
              <a:rPr lang="cs-CZ" sz="2400" b="0" dirty="0" err="1" smtClean="0"/>
              <a:t>indicators</a:t>
            </a:r>
            <a:r>
              <a:rPr lang="cs-CZ" sz="2400" b="0" dirty="0" smtClean="0"/>
              <a:t> </a:t>
            </a:r>
          </a:p>
          <a:p>
            <a:pPr lvl="0">
              <a:buClr>
                <a:srgbClr val="F7C943"/>
              </a:buClr>
              <a:buFont typeface="Wingdings" charset="2"/>
              <a:buChar char="q"/>
            </a:pPr>
            <a:r>
              <a:rPr lang="cs-CZ" sz="2400" b="0" dirty="0" err="1" smtClean="0"/>
              <a:t>HEIs</a:t>
            </a:r>
            <a:r>
              <a:rPr lang="cs-CZ" sz="2400" b="0" dirty="0" smtClean="0"/>
              <a:t> </a:t>
            </a:r>
            <a:r>
              <a:rPr lang="cs-CZ" sz="2400" b="0" dirty="0" err="1" smtClean="0"/>
              <a:t>sometimes</a:t>
            </a:r>
            <a:r>
              <a:rPr lang="cs-CZ" sz="2400" b="0" dirty="0" smtClean="0"/>
              <a:t> </a:t>
            </a:r>
            <a:r>
              <a:rPr lang="cs-CZ" sz="2400" b="0" dirty="0" err="1" smtClean="0"/>
              <a:t>obliged</a:t>
            </a:r>
            <a:r>
              <a:rPr lang="cs-CZ" sz="2400" b="0" dirty="0" smtClean="0"/>
              <a:t> to set </a:t>
            </a:r>
            <a:r>
              <a:rPr lang="cs-CZ" sz="2400" b="0" dirty="0" err="1" smtClean="0"/>
              <a:t>own</a:t>
            </a:r>
            <a:r>
              <a:rPr lang="cs-CZ" sz="2400" b="0" dirty="0" smtClean="0"/>
              <a:t> </a:t>
            </a:r>
            <a:r>
              <a:rPr lang="cs-CZ" sz="2400" b="0" dirty="0" err="1"/>
              <a:t>targets</a:t>
            </a:r>
            <a:r>
              <a:rPr lang="cs-CZ" sz="2400" b="0" dirty="0"/>
              <a:t> </a:t>
            </a:r>
            <a:r>
              <a:rPr lang="cs-CZ" sz="2400" b="0" dirty="0" err="1"/>
              <a:t>for</a:t>
            </a:r>
            <a:r>
              <a:rPr lang="cs-CZ" sz="2400" b="0" dirty="0"/>
              <a:t> </a:t>
            </a:r>
            <a:r>
              <a:rPr lang="cs-CZ" sz="2400" b="0" dirty="0" err="1"/>
              <a:t>reducing</a:t>
            </a:r>
            <a:r>
              <a:rPr lang="cs-CZ" sz="2400" b="0" dirty="0"/>
              <a:t> </a:t>
            </a:r>
            <a:r>
              <a:rPr lang="cs-CZ" sz="2400" b="0" dirty="0" err="1"/>
              <a:t>dropout</a:t>
            </a:r>
            <a:r>
              <a:rPr lang="cs-CZ" sz="2400" b="0" dirty="0"/>
              <a:t>.  </a:t>
            </a:r>
            <a:endParaRPr lang="cs-CZ" sz="2400" b="0" dirty="0" smtClean="0"/>
          </a:p>
          <a:p>
            <a:pPr lvl="0">
              <a:buClr>
                <a:srgbClr val="F7C943"/>
              </a:buClr>
              <a:buFont typeface="Wingdings" charset="2"/>
              <a:buChar char="q"/>
            </a:pPr>
            <a:r>
              <a:rPr lang="cs-CZ" sz="2400" b="0" dirty="0" err="1"/>
              <a:t>O</a:t>
            </a:r>
            <a:r>
              <a:rPr lang="cs-CZ" sz="2400" b="0" dirty="0" err="1" smtClean="0"/>
              <a:t>bligatory</a:t>
            </a:r>
            <a:r>
              <a:rPr lang="cs-CZ" sz="2400" b="0" dirty="0" smtClean="0"/>
              <a:t> </a:t>
            </a:r>
            <a:r>
              <a:rPr lang="cs-CZ" sz="2400" b="0" dirty="0"/>
              <a:t>performance </a:t>
            </a:r>
            <a:r>
              <a:rPr lang="cs-CZ" sz="2400" b="0" dirty="0" err="1" smtClean="0"/>
              <a:t>indicators</a:t>
            </a:r>
            <a:r>
              <a:rPr lang="cs-CZ" sz="2400" b="0" dirty="0" smtClean="0"/>
              <a:t> in Performance </a:t>
            </a:r>
            <a:r>
              <a:rPr lang="cs-CZ" sz="2400" b="0" dirty="0" err="1" smtClean="0"/>
              <a:t>Agreements</a:t>
            </a:r>
            <a:r>
              <a:rPr lang="cs-CZ" sz="2400" b="0" dirty="0" smtClean="0"/>
              <a:t>.  </a:t>
            </a:r>
          </a:p>
          <a:p>
            <a:pPr lvl="0">
              <a:buClr>
                <a:srgbClr val="F7C943"/>
              </a:buClr>
              <a:buFont typeface="Wingdings" charset="2"/>
              <a:buChar char="q"/>
            </a:pPr>
            <a:r>
              <a:rPr lang="cs-CZ" sz="2400" b="0" dirty="0" err="1" smtClean="0"/>
              <a:t>Statistical</a:t>
            </a:r>
            <a:r>
              <a:rPr lang="cs-CZ" sz="2400" b="0" dirty="0" smtClean="0"/>
              <a:t> </a:t>
            </a:r>
            <a:r>
              <a:rPr lang="cs-CZ" sz="2400" b="0" dirty="0"/>
              <a:t>data </a:t>
            </a:r>
            <a:r>
              <a:rPr lang="cs-CZ" sz="2400" b="0" dirty="0" err="1" smtClean="0"/>
              <a:t>used</a:t>
            </a:r>
            <a:r>
              <a:rPr lang="cs-CZ" sz="2400" b="0" dirty="0" smtClean="0"/>
              <a:t> </a:t>
            </a:r>
            <a:r>
              <a:rPr lang="cs-CZ" sz="2400" b="0" dirty="0" err="1" smtClean="0"/>
              <a:t>for</a:t>
            </a:r>
            <a:r>
              <a:rPr lang="cs-CZ" sz="2400" b="0" dirty="0" smtClean="0"/>
              <a:t> budget </a:t>
            </a:r>
            <a:r>
              <a:rPr lang="cs-CZ" sz="2400" b="0" dirty="0" err="1" smtClean="0"/>
              <a:t>preparation</a:t>
            </a:r>
            <a:r>
              <a:rPr lang="cs-CZ" sz="2400" b="0" dirty="0" smtClean="0"/>
              <a:t>; </a:t>
            </a:r>
            <a:r>
              <a:rPr lang="cs-CZ" sz="2400" b="0" dirty="0" err="1" smtClean="0"/>
              <a:t>number</a:t>
            </a:r>
            <a:r>
              <a:rPr lang="cs-CZ" sz="2400" b="0" dirty="0" smtClean="0"/>
              <a:t> </a:t>
            </a:r>
            <a:r>
              <a:rPr lang="en-US" sz="2400" b="0" dirty="0"/>
              <a:t>o</a:t>
            </a:r>
            <a:r>
              <a:rPr lang="cs-CZ" sz="2400" b="0" dirty="0" smtClean="0"/>
              <a:t>f </a:t>
            </a:r>
            <a:r>
              <a:rPr lang="cs-CZ" sz="2400" b="0" dirty="0" err="1" smtClean="0"/>
              <a:t>graduates</a:t>
            </a:r>
            <a:r>
              <a:rPr lang="cs-CZ" sz="2400" b="0" dirty="0" smtClean="0"/>
              <a:t> </a:t>
            </a:r>
            <a:r>
              <a:rPr lang="cs-CZ" sz="2400" b="0" dirty="0" err="1" smtClean="0"/>
              <a:t>used</a:t>
            </a:r>
            <a:r>
              <a:rPr lang="cs-CZ" sz="2400" b="0" dirty="0" smtClean="0"/>
              <a:t> </a:t>
            </a:r>
            <a:r>
              <a:rPr lang="cs-CZ" sz="2400" b="0" dirty="0" err="1" smtClean="0"/>
              <a:t>for</a:t>
            </a:r>
            <a:r>
              <a:rPr lang="cs-CZ" sz="2400" b="0" dirty="0" smtClean="0"/>
              <a:t> </a:t>
            </a:r>
            <a:r>
              <a:rPr lang="cs-CZ" sz="2400" b="0" dirty="0" err="1" smtClean="0"/>
              <a:t>statistical</a:t>
            </a:r>
            <a:r>
              <a:rPr lang="cs-CZ" sz="2400" b="0" dirty="0" smtClean="0"/>
              <a:t> reporting</a:t>
            </a:r>
            <a:endParaRPr lang="en-US"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3138972956"/>
      </p:ext>
    </p:extLst>
  </p:cSld>
  <p:clrMapOvr>
    <a:masterClrMapping/>
  </p:clrMapOvr>
  <p:transition xmlns:p14="http://schemas.microsoft.com/office/powerpoint/2010/mai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72816"/>
            <a:ext cx="8229600" cy="792088"/>
          </a:xfrm>
        </p:spPr>
        <p:txBody>
          <a:bodyPr/>
          <a:lstStyle/>
          <a:p>
            <a:r>
              <a:rPr lang="en-US" sz="2800" dirty="0" smtClean="0">
                <a:solidFill>
                  <a:srgbClr val="F7C943"/>
                </a:solidFill>
              </a:rPr>
              <a:t>Q8: approaches &amp; cooperation of different stakeholders</a:t>
            </a:r>
            <a:endParaRPr lang="en-US" sz="2800" dirty="0">
              <a:solidFill>
                <a:srgbClr val="F7C943"/>
              </a:solidFill>
            </a:endParaRPr>
          </a:p>
        </p:txBody>
      </p:sp>
      <p:sp>
        <p:nvSpPr>
          <p:cNvPr id="3" name="Content Placeholder 2"/>
          <p:cNvSpPr>
            <a:spLocks noGrp="1"/>
          </p:cNvSpPr>
          <p:nvPr>
            <p:ph idx="1"/>
          </p:nvPr>
        </p:nvSpPr>
        <p:spPr>
          <a:xfrm>
            <a:off x="457200" y="2636912"/>
            <a:ext cx="8229600" cy="3489251"/>
          </a:xfrm>
        </p:spPr>
        <p:txBody>
          <a:bodyPr/>
          <a:lstStyle/>
          <a:p>
            <a:pPr lvl="0">
              <a:buFont typeface="Wingdings" charset="2"/>
              <a:buChar char="q"/>
            </a:pPr>
            <a:r>
              <a:rPr lang="cs-CZ" sz="2000" b="0" dirty="0"/>
              <a:t>A variety </a:t>
            </a:r>
            <a:r>
              <a:rPr lang="cs-CZ" sz="2000" b="0" dirty="0" err="1"/>
              <a:t>of</a:t>
            </a:r>
            <a:r>
              <a:rPr lang="cs-CZ" sz="2000" b="0" dirty="0"/>
              <a:t> </a:t>
            </a:r>
            <a:r>
              <a:rPr lang="cs-CZ" sz="2000" b="0" dirty="0" err="1"/>
              <a:t>approaches</a:t>
            </a:r>
            <a:r>
              <a:rPr lang="cs-CZ" sz="2000" b="0" dirty="0"/>
              <a:t> by </a:t>
            </a:r>
            <a:r>
              <a:rPr lang="cs-CZ" sz="2000" b="0" dirty="0" err="1"/>
              <a:t>institutions</a:t>
            </a:r>
            <a:r>
              <a:rPr lang="cs-CZ" sz="2000" b="0" dirty="0"/>
              <a:t> and </a:t>
            </a:r>
            <a:r>
              <a:rPr lang="cs-CZ" sz="2000" b="0" dirty="0" err="1"/>
              <a:t>other</a:t>
            </a:r>
            <a:r>
              <a:rPr lang="cs-CZ" sz="2000" b="0" dirty="0"/>
              <a:t> </a:t>
            </a:r>
            <a:r>
              <a:rPr lang="cs-CZ" sz="2000" b="0" dirty="0" err="1"/>
              <a:t>stakeholders</a:t>
            </a:r>
            <a:r>
              <a:rPr lang="cs-CZ" sz="2000" b="0" dirty="0"/>
              <a:t> </a:t>
            </a:r>
            <a:r>
              <a:rPr lang="cs-CZ" sz="2000" b="0" dirty="0" err="1" smtClean="0"/>
              <a:t>reported</a:t>
            </a:r>
            <a:r>
              <a:rPr lang="cs-CZ" sz="2000" b="0" dirty="0" smtClean="0"/>
              <a:t> </a:t>
            </a:r>
            <a:r>
              <a:rPr lang="cs-CZ" sz="2000" b="0" dirty="0" err="1"/>
              <a:t>although</a:t>
            </a:r>
            <a:r>
              <a:rPr lang="cs-CZ" sz="2000" b="0" dirty="0"/>
              <a:t> </a:t>
            </a:r>
            <a:r>
              <a:rPr lang="cs-CZ" sz="2000" b="0" dirty="0" err="1"/>
              <a:t>some</a:t>
            </a:r>
            <a:r>
              <a:rPr lang="cs-CZ" sz="2000" b="0" dirty="0"/>
              <a:t> report limited </a:t>
            </a:r>
            <a:r>
              <a:rPr lang="cs-CZ" sz="2000" b="0" dirty="0" err="1"/>
              <a:t>practice</a:t>
            </a:r>
            <a:r>
              <a:rPr lang="cs-CZ" sz="2000" b="0" dirty="0"/>
              <a:t> </a:t>
            </a:r>
            <a:r>
              <a:rPr lang="cs-CZ" sz="2000" b="0" dirty="0" err="1"/>
              <a:t>at</a:t>
            </a:r>
            <a:r>
              <a:rPr lang="cs-CZ" sz="2000" b="0" dirty="0"/>
              <a:t> </a:t>
            </a:r>
            <a:r>
              <a:rPr lang="cs-CZ" sz="2000" b="0" dirty="0" err="1"/>
              <a:t>institutional</a:t>
            </a:r>
            <a:r>
              <a:rPr lang="cs-CZ" sz="2000" b="0" dirty="0"/>
              <a:t> </a:t>
            </a:r>
            <a:r>
              <a:rPr lang="cs-CZ" sz="2000" b="0" dirty="0" err="1"/>
              <a:t>level</a:t>
            </a:r>
            <a:r>
              <a:rPr lang="cs-CZ" sz="2000" b="0" dirty="0"/>
              <a:t>  </a:t>
            </a:r>
            <a:endParaRPr lang="cs-CZ" sz="2000" b="0" dirty="0" smtClean="0"/>
          </a:p>
          <a:p>
            <a:pPr lvl="0">
              <a:buFont typeface="Wingdings" charset="2"/>
              <a:buChar char="q"/>
            </a:pPr>
            <a:r>
              <a:rPr lang="en-US" sz="2000" b="0" dirty="0" smtClean="0"/>
              <a:t>I</a:t>
            </a:r>
            <a:r>
              <a:rPr lang="cs-CZ" sz="2000" b="0" dirty="0" err="1" smtClean="0"/>
              <a:t>nstitutions</a:t>
            </a:r>
            <a:r>
              <a:rPr lang="cs-CZ" sz="2000" b="0" dirty="0" smtClean="0"/>
              <a:t> use a </a:t>
            </a:r>
            <a:r>
              <a:rPr lang="cs-CZ" sz="2000" b="0" dirty="0" err="1" smtClean="0"/>
              <a:t>range</a:t>
            </a:r>
            <a:r>
              <a:rPr lang="cs-CZ" sz="2000" b="0" dirty="0" smtClean="0"/>
              <a:t> </a:t>
            </a:r>
            <a:r>
              <a:rPr lang="cs-CZ" sz="2000" b="0" dirty="0" err="1" smtClean="0"/>
              <a:t>of</a:t>
            </a:r>
            <a:r>
              <a:rPr lang="cs-CZ" sz="2000" b="0" dirty="0" smtClean="0"/>
              <a:t> </a:t>
            </a:r>
            <a:r>
              <a:rPr lang="cs-CZ" sz="2000" b="0" dirty="0" err="1" smtClean="0"/>
              <a:t>policy</a:t>
            </a:r>
            <a:r>
              <a:rPr lang="cs-CZ" sz="2000" b="0" dirty="0" smtClean="0"/>
              <a:t> </a:t>
            </a:r>
            <a:r>
              <a:rPr lang="cs-CZ" sz="2000" b="0" dirty="0" err="1" smtClean="0"/>
              <a:t>instruments</a:t>
            </a:r>
            <a:r>
              <a:rPr lang="cs-CZ" sz="2000" b="0" dirty="0" smtClean="0"/>
              <a:t> </a:t>
            </a:r>
          </a:p>
          <a:p>
            <a:pPr lvl="1">
              <a:buFont typeface="Wingdings" charset="2"/>
              <a:buChar char="q"/>
            </a:pPr>
            <a:r>
              <a:rPr lang="cs-CZ" sz="1400" b="0" dirty="0" err="1" smtClean="0"/>
              <a:t>intake</a:t>
            </a:r>
            <a:r>
              <a:rPr lang="cs-CZ" sz="1400" b="0" dirty="0" smtClean="0"/>
              <a:t> </a:t>
            </a:r>
            <a:r>
              <a:rPr lang="cs-CZ" sz="1400" b="0" dirty="0" err="1" smtClean="0"/>
              <a:t>procedures</a:t>
            </a:r>
            <a:endParaRPr lang="cs-CZ" sz="1400" dirty="0"/>
          </a:p>
          <a:p>
            <a:pPr lvl="1">
              <a:buFont typeface="Wingdings" charset="2"/>
              <a:buChar char="q"/>
            </a:pPr>
            <a:r>
              <a:rPr lang="cs-CZ" sz="1400" b="0" dirty="0" err="1" smtClean="0"/>
              <a:t>quality</a:t>
            </a:r>
            <a:r>
              <a:rPr lang="cs-CZ" sz="1400" b="0" dirty="0" smtClean="0"/>
              <a:t> </a:t>
            </a:r>
            <a:r>
              <a:rPr lang="cs-CZ" sz="1400" b="0" dirty="0" err="1" smtClean="0"/>
              <a:t>of</a:t>
            </a:r>
            <a:r>
              <a:rPr lang="cs-CZ" sz="1400" b="0" dirty="0" smtClean="0"/>
              <a:t> </a:t>
            </a:r>
            <a:r>
              <a:rPr lang="cs-CZ" sz="1400" b="0" dirty="0" err="1" smtClean="0"/>
              <a:t>teaching</a:t>
            </a:r>
            <a:endParaRPr lang="cs-CZ" sz="1400" dirty="0"/>
          </a:p>
          <a:p>
            <a:pPr lvl="1">
              <a:buFont typeface="Wingdings" charset="2"/>
              <a:buChar char="q"/>
            </a:pPr>
            <a:r>
              <a:rPr lang="cs-CZ" sz="1400" b="0" dirty="0" err="1" smtClean="0"/>
              <a:t>preventive</a:t>
            </a:r>
            <a:r>
              <a:rPr lang="cs-CZ" sz="1400" b="0" dirty="0" smtClean="0"/>
              <a:t> </a:t>
            </a:r>
            <a:r>
              <a:rPr lang="cs-CZ" sz="1400" b="0" dirty="0" err="1" smtClean="0"/>
              <a:t>counselling</a:t>
            </a:r>
            <a:endParaRPr lang="cs-CZ" sz="1400" dirty="0"/>
          </a:p>
          <a:p>
            <a:pPr lvl="1">
              <a:buFont typeface="Wingdings" charset="2"/>
              <a:buChar char="q"/>
            </a:pPr>
            <a:r>
              <a:rPr lang="cs-CZ" sz="1400" b="0" dirty="0" err="1" smtClean="0"/>
              <a:t>surveys</a:t>
            </a:r>
            <a:r>
              <a:rPr lang="cs-CZ" sz="1400" b="0" dirty="0" smtClean="0"/>
              <a:t> </a:t>
            </a:r>
            <a:r>
              <a:rPr lang="cs-CZ" sz="1400" b="0" dirty="0" err="1" smtClean="0"/>
              <a:t>among</a:t>
            </a:r>
            <a:r>
              <a:rPr lang="cs-CZ" sz="1400" b="0" dirty="0" smtClean="0"/>
              <a:t> </a:t>
            </a:r>
            <a:r>
              <a:rPr lang="cs-CZ" sz="1400" b="0" dirty="0" err="1" smtClean="0"/>
              <a:t>dropout</a:t>
            </a:r>
            <a:r>
              <a:rPr lang="cs-CZ" sz="1400" b="0" dirty="0" smtClean="0"/>
              <a:t> </a:t>
            </a:r>
            <a:r>
              <a:rPr lang="cs-CZ" sz="1400" b="0" dirty="0" err="1" smtClean="0"/>
              <a:t>students</a:t>
            </a:r>
            <a:endParaRPr lang="cs-CZ" sz="1400" dirty="0"/>
          </a:p>
          <a:p>
            <a:pPr lvl="1">
              <a:buFont typeface="Wingdings" charset="2"/>
              <a:buChar char="q"/>
            </a:pPr>
            <a:r>
              <a:rPr lang="cs-CZ" sz="1400" b="0" dirty="0" err="1" smtClean="0"/>
              <a:t>courses</a:t>
            </a:r>
            <a:r>
              <a:rPr lang="cs-CZ" sz="1400" b="0" dirty="0" smtClean="0"/>
              <a:t> </a:t>
            </a:r>
            <a:r>
              <a:rPr lang="cs-CZ" sz="1400" b="0" dirty="0" err="1" smtClean="0"/>
              <a:t>for</a:t>
            </a:r>
            <a:r>
              <a:rPr lang="cs-CZ" sz="1400" b="0" dirty="0" smtClean="0"/>
              <a:t> </a:t>
            </a:r>
            <a:r>
              <a:rPr lang="cs-CZ" sz="1400" b="0" dirty="0" err="1" smtClean="0"/>
              <a:t>beginners</a:t>
            </a:r>
            <a:r>
              <a:rPr lang="cs-CZ" sz="1400" b="0" dirty="0" smtClean="0"/>
              <a:t> (</a:t>
            </a:r>
            <a:r>
              <a:rPr lang="cs-CZ" sz="1400" b="0" dirty="0" err="1" smtClean="0"/>
              <a:t>how</a:t>
            </a:r>
            <a:r>
              <a:rPr lang="cs-CZ" sz="1400" b="0" dirty="0" smtClean="0"/>
              <a:t> to study, </a:t>
            </a:r>
            <a:r>
              <a:rPr lang="cs-CZ" sz="1400" b="0" dirty="0" err="1" smtClean="0"/>
              <a:t>time</a:t>
            </a:r>
            <a:r>
              <a:rPr lang="cs-CZ" sz="1400" b="0" dirty="0" smtClean="0"/>
              <a:t> management)</a:t>
            </a:r>
          </a:p>
          <a:p>
            <a:pPr lvl="1">
              <a:buFont typeface="Wingdings" charset="2"/>
              <a:buChar char="q"/>
            </a:pPr>
            <a:r>
              <a:rPr lang="cs-CZ" sz="1400" b="0" dirty="0" err="1" smtClean="0"/>
              <a:t>need-based</a:t>
            </a:r>
            <a:r>
              <a:rPr lang="cs-CZ" sz="1400" b="0" dirty="0" smtClean="0"/>
              <a:t> HEI </a:t>
            </a:r>
            <a:r>
              <a:rPr lang="cs-CZ" sz="1400" b="0" dirty="0" err="1" smtClean="0"/>
              <a:t>scholarships</a:t>
            </a:r>
            <a:endParaRPr lang="cs-CZ" sz="1400" b="0" dirty="0" smtClean="0"/>
          </a:p>
          <a:p>
            <a:pPr lvl="0">
              <a:buFont typeface="Wingdings" charset="2"/>
              <a:buChar char="q"/>
            </a:pPr>
            <a:r>
              <a:rPr lang="cs-CZ" sz="2000" b="0" dirty="0" err="1" smtClean="0"/>
              <a:t>Students</a:t>
            </a:r>
            <a:r>
              <a:rPr lang="cs-CZ" sz="2000" b="0" dirty="0" smtClean="0"/>
              <a:t> </a:t>
            </a:r>
            <a:r>
              <a:rPr lang="cs-CZ" sz="2000" b="0" dirty="0" err="1" smtClean="0"/>
              <a:t>involved</a:t>
            </a:r>
            <a:r>
              <a:rPr lang="cs-CZ" sz="2000" b="0" dirty="0" smtClean="0"/>
              <a:t> in </a:t>
            </a:r>
            <a:r>
              <a:rPr lang="cs-CZ" sz="2000" b="0" dirty="0" err="1" smtClean="0"/>
              <a:t>designing</a:t>
            </a:r>
            <a:r>
              <a:rPr lang="cs-CZ" sz="2000" b="0" dirty="0" smtClean="0"/>
              <a:t> </a:t>
            </a:r>
            <a:r>
              <a:rPr lang="cs-CZ" sz="2000" b="0" dirty="0" err="1" smtClean="0"/>
              <a:t>strategies</a:t>
            </a:r>
            <a:endParaRPr lang="cs-CZ" sz="2000" b="0" dirty="0" smtClean="0"/>
          </a:p>
          <a:p>
            <a:pPr lvl="0">
              <a:buFont typeface="Wingdings" charset="2"/>
              <a:buChar char="q"/>
            </a:pPr>
            <a:r>
              <a:rPr lang="cs-CZ" sz="2000" b="0" dirty="0" err="1" smtClean="0"/>
              <a:t>Implementation</a:t>
            </a:r>
            <a:r>
              <a:rPr lang="cs-CZ" sz="2000" b="0" dirty="0" smtClean="0"/>
              <a:t> </a:t>
            </a:r>
            <a:r>
              <a:rPr lang="cs-CZ" sz="2000" b="0" dirty="0" err="1" smtClean="0"/>
              <a:t>of</a:t>
            </a:r>
            <a:r>
              <a:rPr lang="cs-CZ" sz="2000" b="0" dirty="0" smtClean="0"/>
              <a:t> </a:t>
            </a:r>
            <a:r>
              <a:rPr lang="cs-CZ" sz="2000" b="0" dirty="0" err="1" smtClean="0"/>
              <a:t>mutually</a:t>
            </a:r>
            <a:r>
              <a:rPr lang="cs-CZ" sz="2000" b="0" dirty="0" smtClean="0"/>
              <a:t> </a:t>
            </a:r>
            <a:r>
              <a:rPr lang="cs-CZ" sz="2000" b="0" dirty="0" err="1" smtClean="0"/>
              <a:t>agreed</a:t>
            </a:r>
            <a:r>
              <a:rPr lang="cs-CZ" sz="2000" b="0" dirty="0" smtClean="0"/>
              <a:t> </a:t>
            </a:r>
            <a:r>
              <a:rPr lang="cs-CZ" sz="2000" b="0" dirty="0" err="1" smtClean="0"/>
              <a:t>goals</a:t>
            </a:r>
            <a:r>
              <a:rPr lang="cs-CZ" sz="2000" b="0" dirty="0" smtClean="0"/>
              <a:t> </a:t>
            </a:r>
            <a:r>
              <a:rPr lang="cs-CZ" sz="2000" b="0" dirty="0" err="1" smtClean="0"/>
              <a:t>of</a:t>
            </a:r>
            <a:r>
              <a:rPr lang="cs-CZ" sz="2000" b="0" dirty="0" smtClean="0"/>
              <a:t> </a:t>
            </a:r>
            <a:r>
              <a:rPr lang="cs-CZ" sz="2000" b="0" dirty="0" err="1" smtClean="0"/>
              <a:t>authorities</a:t>
            </a:r>
            <a:r>
              <a:rPr lang="cs-CZ" sz="2000" b="0" dirty="0" smtClean="0"/>
              <a:t> and </a:t>
            </a:r>
            <a:r>
              <a:rPr lang="cs-CZ" sz="2000" b="0" dirty="0" err="1" smtClean="0"/>
              <a:t>HEIs</a:t>
            </a:r>
            <a:endParaRPr lang="en-US" sz="2000" b="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1874682875"/>
      </p:ext>
    </p:extLst>
  </p:cSld>
  <p:clrMapOvr>
    <a:masterClrMapping/>
  </p:clrMapOvr>
  <p:transition xmlns:p14="http://schemas.microsoft.com/office/powerpoint/2010/mai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Thematic Sessions</a:t>
            </a:r>
            <a:endParaRPr lang="en-US" dirty="0"/>
          </a:p>
        </p:txBody>
      </p:sp>
      <p:sp>
        <p:nvSpPr>
          <p:cNvPr id="3" name="Content Placeholder 2"/>
          <p:cNvSpPr>
            <a:spLocks noGrp="1"/>
          </p:cNvSpPr>
          <p:nvPr>
            <p:ph idx="1"/>
          </p:nvPr>
        </p:nvSpPr>
        <p:spPr/>
        <p:txBody>
          <a:bodyPr/>
          <a:lstStyle/>
          <a:p>
            <a:pPr marL="514350" indent="-514350">
              <a:buAutoNum type="arabicPeriod"/>
            </a:pPr>
            <a:r>
              <a:rPr lang="en-US" sz="2600" b="0" dirty="0" smtClean="0"/>
              <a:t>Factors </a:t>
            </a:r>
            <a:r>
              <a:rPr lang="en-US" sz="2600" b="0" dirty="0"/>
              <a:t>leading to dropout and its consequences, key policy approaches (a systemic approach) </a:t>
            </a:r>
            <a:endParaRPr lang="en-US" sz="2600" b="0" dirty="0" smtClean="0"/>
          </a:p>
          <a:p>
            <a:pPr marL="514350" indent="-514350">
              <a:buFont typeface="Arial" charset="0"/>
              <a:buAutoNum type="arabicPeriod"/>
            </a:pPr>
            <a:r>
              <a:rPr lang="en-US" sz="2600" b="0" dirty="0" smtClean="0"/>
              <a:t>Who </a:t>
            </a:r>
            <a:r>
              <a:rPr lang="en-US" sz="2600" b="0" dirty="0"/>
              <a:t>is most likely to dropout? </a:t>
            </a:r>
            <a:r>
              <a:rPr lang="en-GB" sz="2600" b="0" dirty="0"/>
              <a:t>Use of tracking measures/data-modelling in identifying students at risk of dropping out and design preventive measures </a:t>
            </a:r>
            <a:endParaRPr lang="en-GB" sz="2600" b="0" dirty="0" smtClean="0"/>
          </a:p>
          <a:p>
            <a:pPr marL="514350" indent="-514350">
              <a:buFont typeface="Arial" charset="0"/>
              <a:buAutoNum type="arabicPeriod"/>
            </a:pPr>
            <a:r>
              <a:rPr lang="en-US" sz="2600" b="0" dirty="0" smtClean="0"/>
              <a:t>Instruments </a:t>
            </a:r>
            <a:r>
              <a:rPr lang="en-US" sz="2600" b="0" dirty="0"/>
              <a:t>at institutional level to retain students and prevent dropout </a:t>
            </a:r>
          </a:p>
          <a:p>
            <a:pPr marL="514350" indent="-514350">
              <a:buAutoNum type="arabicPeriod"/>
            </a:pPr>
            <a:endParaRPr lang="en-US" sz="2600" b="0" dirty="0" smtClean="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2728570993"/>
      </p:ext>
    </p:extLst>
  </p:cSld>
  <p:clrMapOvr>
    <a:masterClrMapping/>
  </p:clrMapOvr>
  <p:transition xmlns:p14="http://schemas.microsoft.com/office/powerpoint/2010/mai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229600" cy="936104"/>
          </a:xfrm>
        </p:spPr>
        <p:txBody>
          <a:bodyPr/>
          <a:lstStyle/>
          <a:p>
            <a:r>
              <a:rPr lang="en-US" dirty="0" smtClean="0"/>
              <a:t>PLA Statement</a:t>
            </a:r>
            <a:endParaRPr lang="en-US" dirty="0"/>
          </a:p>
        </p:txBody>
      </p:sp>
      <p:sp>
        <p:nvSpPr>
          <p:cNvPr id="3" name="Content Placeholder 2"/>
          <p:cNvSpPr>
            <a:spLocks noGrp="1"/>
          </p:cNvSpPr>
          <p:nvPr>
            <p:ph idx="1"/>
          </p:nvPr>
        </p:nvSpPr>
        <p:spPr>
          <a:xfrm>
            <a:off x="457200" y="2348880"/>
            <a:ext cx="8229600" cy="3777283"/>
          </a:xfrm>
        </p:spPr>
        <p:txBody>
          <a:bodyPr/>
          <a:lstStyle/>
          <a:p>
            <a:r>
              <a:rPr lang="en-GB" sz="2200" b="0" i="1" dirty="0" smtClean="0"/>
              <a:t>   "</a:t>
            </a:r>
            <a:r>
              <a:rPr lang="en-GB" sz="2200" b="0" i="1" dirty="0"/>
              <a:t>The PLA recognizes that the growth of higher education in Europe leads to a growing diversity in the student body. Providing effective and high quality higher education for a diverse student body requires specific measures throughout the whole educational chain and also on national as well as regional/institutional level.  These policies and measures are aimed at effective education, stimulating retention and graduation and reducing drop-out, to help all students to attain an optimal level of achievement.  The academic standards in HE, are of course to be maintained.  The challenge is to combine broad access, high quality and high graduation rates."</a:t>
            </a:r>
            <a:endParaRPr lang="en-US" sz="2200" b="0" dirty="0"/>
          </a:p>
          <a:p>
            <a:endParaRPr lang="en-US" sz="2200" b="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3154875384"/>
      </p:ext>
    </p:extLst>
  </p:cSld>
  <p:clrMapOvr>
    <a:masterClrMapping/>
  </p:clrMapOvr>
  <p:transition xmlns:p14="http://schemas.microsoft.com/office/powerpoint/2010/mai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229600" cy="1224136"/>
          </a:xfrm>
        </p:spPr>
        <p:txBody>
          <a:bodyPr/>
          <a:lstStyle/>
          <a:p>
            <a:r>
              <a:rPr lang="en-US" dirty="0" smtClean="0"/>
              <a:t>Key Recommendations (1)</a:t>
            </a:r>
            <a:endParaRPr lang="en-US" dirty="0"/>
          </a:p>
        </p:txBody>
      </p:sp>
      <p:sp>
        <p:nvSpPr>
          <p:cNvPr id="3" name="Content Placeholder 2"/>
          <p:cNvSpPr>
            <a:spLocks noGrp="1"/>
          </p:cNvSpPr>
          <p:nvPr>
            <p:ph idx="1"/>
          </p:nvPr>
        </p:nvSpPr>
        <p:spPr>
          <a:xfrm>
            <a:off x="457200" y="2420888"/>
            <a:ext cx="8229600" cy="3705275"/>
          </a:xfrm>
        </p:spPr>
        <p:txBody>
          <a:bodyPr/>
          <a:lstStyle/>
          <a:p>
            <a:r>
              <a:rPr lang="en-US" dirty="0" smtClean="0"/>
              <a:t>  </a:t>
            </a:r>
            <a:r>
              <a:rPr lang="en-US" sz="2400" b="0" dirty="0" smtClean="0"/>
              <a:t>The PLA highlighted the following needs for action at national and institutional levels which fit with our broader policy lines</a:t>
            </a:r>
          </a:p>
          <a:p>
            <a:pPr marL="457200" indent="-457200">
              <a:buFont typeface="+mj-lt"/>
              <a:buAutoNum type="arabicPeriod"/>
            </a:pPr>
            <a:r>
              <a:rPr lang="en-US" sz="2400" dirty="0" smtClean="0"/>
              <a:t>Funding and governance – </a:t>
            </a:r>
            <a:r>
              <a:rPr lang="en-US" sz="2400" b="0" dirty="0" smtClean="0"/>
              <a:t>need to offer “creative” incentives, including financial, to encourage HEIs to act and ensure efficient use of</a:t>
            </a:r>
            <a:endParaRPr lang="en-US" sz="2400" dirty="0" smtClean="0"/>
          </a:p>
          <a:p>
            <a:pPr marL="457200" indent="-457200">
              <a:buFont typeface="+mj-lt"/>
              <a:buAutoNum type="arabicPeriod"/>
            </a:pPr>
            <a:r>
              <a:rPr lang="en-US" sz="2400" dirty="0" smtClean="0"/>
              <a:t>Evidence base – </a:t>
            </a:r>
            <a:r>
              <a:rPr lang="en-US" sz="2400" b="0" dirty="0" smtClean="0"/>
              <a:t>better (more reliable, more comparable) data is essential for “tracking,” for planning interventions and evaluating teaching performance. Data collection harmonized at national level and harmonized definition agreed.</a:t>
            </a:r>
            <a:endParaRPr lang="en-US" sz="240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2282290892"/>
      </p:ext>
    </p:extLst>
  </p:cSld>
  <p:clrMapOvr>
    <a:masterClrMapping/>
  </p:clrMapOvr>
  <p:transition xmlns:p14="http://schemas.microsoft.com/office/powerpoint/2010/mai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40768"/>
            <a:ext cx="8229600" cy="1080120"/>
          </a:xfrm>
        </p:spPr>
        <p:txBody>
          <a:bodyPr/>
          <a:lstStyle/>
          <a:p>
            <a:r>
              <a:rPr lang="en-US" dirty="0"/>
              <a:t>Key Recommendations </a:t>
            </a:r>
            <a:r>
              <a:rPr lang="en-US" dirty="0" smtClean="0"/>
              <a:t>(2)</a:t>
            </a:r>
            <a:endParaRPr lang="en-US" dirty="0"/>
          </a:p>
        </p:txBody>
      </p:sp>
      <p:sp>
        <p:nvSpPr>
          <p:cNvPr id="3" name="Content Placeholder 2"/>
          <p:cNvSpPr>
            <a:spLocks noGrp="1"/>
          </p:cNvSpPr>
          <p:nvPr>
            <p:ph idx="1"/>
          </p:nvPr>
        </p:nvSpPr>
        <p:spPr>
          <a:xfrm>
            <a:off x="457200" y="2276872"/>
            <a:ext cx="8229600" cy="3849291"/>
          </a:xfrm>
        </p:spPr>
        <p:txBody>
          <a:bodyPr/>
          <a:lstStyle/>
          <a:p>
            <a:r>
              <a:rPr lang="en-US" dirty="0" smtClean="0"/>
              <a:t>3. </a:t>
            </a:r>
            <a:r>
              <a:rPr lang="en-US" sz="2400" dirty="0" smtClean="0"/>
              <a:t>Ranking/mapping – </a:t>
            </a:r>
            <a:r>
              <a:rPr lang="en-US" sz="2400" b="0" dirty="0" smtClean="0"/>
              <a:t>Data should also be used in a broader sense to benchmark the performance of the HEI and its courses as a basis to set specific goals and initiate focused measures to enhance study success and improve quality of education.</a:t>
            </a:r>
          </a:p>
          <a:p>
            <a:r>
              <a:rPr lang="en-US" sz="2400" dirty="0" smtClean="0"/>
              <a:t>4. Attainment levels: </a:t>
            </a:r>
            <a:r>
              <a:rPr lang="en-US" sz="2400" b="0" dirty="0" smtClean="0"/>
              <a:t>Educational success a primary focus of HEI leadership. Staff and students engaged in developing HEI policy and practice and a </a:t>
            </a:r>
            <a:r>
              <a:rPr lang="en-US" sz="2400" b="0" dirty="0" err="1" smtClean="0"/>
              <a:t>cultura</a:t>
            </a:r>
            <a:r>
              <a:rPr lang="en-US" sz="2400" b="0" dirty="0" smtClean="0"/>
              <a:t> of open communications facilitated with more experimentation.</a:t>
            </a:r>
            <a:endParaRPr lang="en-US" sz="240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2149679953"/>
      </p:ext>
    </p:extLst>
  </p:cSld>
  <p:clrMapOvr>
    <a:masterClrMapping/>
  </p:clrMapOvr>
  <p:transition xmlns:p14="http://schemas.microsoft.com/office/powerpoint/2010/mai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84784"/>
            <a:ext cx="8229600" cy="936104"/>
          </a:xfrm>
        </p:spPr>
        <p:txBody>
          <a:bodyPr/>
          <a:lstStyle/>
          <a:p>
            <a:r>
              <a:rPr lang="en-US" dirty="0"/>
              <a:t>Key Recommendations </a:t>
            </a:r>
            <a:r>
              <a:rPr lang="en-US" dirty="0" smtClean="0"/>
              <a:t>(3)</a:t>
            </a:r>
            <a:endParaRPr lang="en-US" dirty="0"/>
          </a:p>
        </p:txBody>
      </p:sp>
      <p:sp>
        <p:nvSpPr>
          <p:cNvPr id="3" name="Content Placeholder 2"/>
          <p:cNvSpPr>
            <a:spLocks noGrp="1"/>
          </p:cNvSpPr>
          <p:nvPr>
            <p:ph idx="1"/>
          </p:nvPr>
        </p:nvSpPr>
        <p:spPr>
          <a:xfrm>
            <a:off x="457200" y="2348880"/>
            <a:ext cx="8229600" cy="3777283"/>
          </a:xfrm>
        </p:spPr>
        <p:txBody>
          <a:bodyPr/>
          <a:lstStyle/>
          <a:p>
            <a:r>
              <a:rPr lang="en-US" sz="2400" dirty="0" smtClean="0"/>
              <a:t>5. Diversity/flexibility of provision – </a:t>
            </a:r>
            <a:r>
              <a:rPr lang="en-US" sz="2400" b="0" dirty="0" smtClean="0"/>
              <a:t>focus on student success means more flexible provision to meet diverse needs and learning outcomes approach. It also demands that the role of teacher be </a:t>
            </a:r>
            <a:r>
              <a:rPr lang="en-US" sz="2400" b="0" dirty="0" err="1" smtClean="0"/>
              <a:t>recognised</a:t>
            </a:r>
            <a:r>
              <a:rPr lang="en-US" sz="2400" b="0" dirty="0" smtClean="0"/>
              <a:t>.  More invested in quality of teaching and professionalism of teachers</a:t>
            </a:r>
          </a:p>
          <a:p>
            <a:r>
              <a:rPr lang="en-US" sz="2400" dirty="0" smtClean="0"/>
              <a:t>6. Quality and relevance</a:t>
            </a:r>
            <a:r>
              <a:rPr lang="en-US" sz="2400" b="0" dirty="0" smtClean="0"/>
              <a:t> – HE needs to be relevant for students and </a:t>
            </a:r>
            <a:r>
              <a:rPr lang="en-US" sz="2400" b="0" dirty="0" err="1" smtClean="0"/>
              <a:t>labour</a:t>
            </a:r>
            <a:r>
              <a:rPr lang="en-US" sz="2400" b="0" dirty="0" smtClean="0"/>
              <a:t> market. Stronger link between sub-systems and information, outreach and guidance to prospective students stepped up to bridge expectations and ensure motivation of a diverse student body</a:t>
            </a:r>
            <a:endParaRPr lang="en-US" sz="240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2462945710"/>
      </p:ext>
    </p:extLst>
  </p:cSld>
  <p:clrMapOvr>
    <a:masterClrMapping/>
  </p:clrMapOvr>
  <p:transition xmlns:p14="http://schemas.microsoft.com/office/powerpoint/2010/mai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Follow-up</a:t>
            </a:r>
            <a:endParaRPr lang="en-US" dirty="0"/>
          </a:p>
        </p:txBody>
      </p:sp>
      <p:sp>
        <p:nvSpPr>
          <p:cNvPr id="3" name="Content Placeholder 2"/>
          <p:cNvSpPr>
            <a:spLocks noGrp="1"/>
          </p:cNvSpPr>
          <p:nvPr>
            <p:ph idx="1"/>
          </p:nvPr>
        </p:nvSpPr>
        <p:spPr/>
        <p:txBody>
          <a:bodyPr/>
          <a:lstStyle/>
          <a:p>
            <a:pPr marL="457200" indent="-457200">
              <a:buFont typeface="Wingdings" charset="2"/>
              <a:buChar char="q"/>
            </a:pPr>
            <a:r>
              <a:rPr lang="en-US" sz="2400" b="0" dirty="0" smtClean="0"/>
              <a:t>Feed into full TWG meeting in May ( 29 countries)</a:t>
            </a:r>
          </a:p>
          <a:p>
            <a:pPr marL="457200" indent="-457200">
              <a:buFont typeface="Wingdings" charset="2"/>
              <a:buChar char="q"/>
            </a:pPr>
            <a:r>
              <a:rPr lang="en-US" sz="2400" b="0" dirty="0" smtClean="0"/>
              <a:t>Council Conclusions on the SD of HE to be adopted May 2013</a:t>
            </a:r>
          </a:p>
          <a:p>
            <a:pPr marL="457200" indent="-457200">
              <a:buFont typeface="Wingdings" charset="2"/>
              <a:buChar char="q"/>
            </a:pPr>
            <a:r>
              <a:rPr lang="en-US" sz="2400" b="0" dirty="0" smtClean="0"/>
              <a:t>Policy brief and seminar report</a:t>
            </a:r>
          </a:p>
          <a:p>
            <a:pPr marL="457200" indent="-457200">
              <a:buFont typeface="Wingdings" charset="2"/>
              <a:buChar char="q"/>
            </a:pPr>
            <a:r>
              <a:rPr lang="en-US" sz="2400" b="0" dirty="0" smtClean="0"/>
              <a:t>Studies – analytical report (NESET), access, retention, employability (Eurydice), feasibility of data methodology (Eurostat/experts), mapping of national and institutional policies/</a:t>
            </a:r>
            <a:r>
              <a:rPr lang="en-US" sz="2400" b="0" dirty="0" err="1" smtClean="0"/>
              <a:t>mesures</a:t>
            </a:r>
            <a:r>
              <a:rPr lang="en-US" sz="2400" b="0" dirty="0" smtClean="0"/>
              <a:t> (EC call for tender)</a:t>
            </a:r>
            <a:endParaRPr lang="en-US" sz="2400" b="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2444782616"/>
      </p:ext>
    </p:extLst>
  </p:cSld>
  <p:clrMapOvr>
    <a:masterClrMapping/>
  </p:clrMapOvr>
  <p:transition xmlns:p14="http://schemas.microsoft.com/office/powerpoint/2010/mai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7C943"/>
                </a:solidFill>
              </a:rPr>
              <a:t>Overview</a:t>
            </a:r>
            <a:endParaRPr lang="en-US" dirty="0">
              <a:solidFill>
                <a:srgbClr val="F7C943"/>
              </a:solidFill>
            </a:endParaRPr>
          </a:p>
        </p:txBody>
      </p:sp>
      <p:sp>
        <p:nvSpPr>
          <p:cNvPr id="3" name="Content Placeholder 2"/>
          <p:cNvSpPr>
            <a:spLocks noGrp="1"/>
          </p:cNvSpPr>
          <p:nvPr>
            <p:ph idx="1"/>
          </p:nvPr>
        </p:nvSpPr>
        <p:spPr/>
        <p:txBody>
          <a:bodyPr/>
          <a:lstStyle/>
          <a:p>
            <a:pPr marL="457200" indent="-457200">
              <a:buClr>
                <a:srgbClr val="F7C943"/>
              </a:buClr>
              <a:buFont typeface="Wingdings" charset="2"/>
              <a:buChar char="q"/>
            </a:pPr>
            <a:r>
              <a:rPr lang="en-US" sz="2800" b="0" dirty="0"/>
              <a:t>A</a:t>
            </a:r>
            <a:r>
              <a:rPr lang="en-US" sz="2800" b="0" dirty="0" smtClean="0"/>
              <a:t>nswers received from 8 countries</a:t>
            </a:r>
          </a:p>
          <a:p>
            <a:pPr marL="457200" indent="-457200">
              <a:buClr>
                <a:srgbClr val="F7C943"/>
              </a:buClr>
              <a:buFont typeface="Wingdings" charset="2"/>
              <a:buChar char="q"/>
            </a:pPr>
            <a:r>
              <a:rPr lang="en-US" sz="2800" b="0" dirty="0" smtClean="0"/>
              <a:t>Preliminary reflections – some clarifications still needed</a:t>
            </a:r>
          </a:p>
          <a:p>
            <a:pPr marL="457200" indent="-457200">
              <a:buClr>
                <a:srgbClr val="F7C943"/>
              </a:buClr>
              <a:buFont typeface="Wingdings" charset="2"/>
              <a:buChar char="q"/>
            </a:pPr>
            <a:r>
              <a:rPr lang="en-US" sz="2800" b="0" dirty="0" smtClean="0"/>
              <a:t>All members of Thematic Working Group on HE will be offered to contribute</a:t>
            </a:r>
          </a:p>
          <a:p>
            <a:pPr marL="457200" indent="-457200">
              <a:buClr>
                <a:srgbClr val="F7C943"/>
              </a:buClr>
              <a:buFont typeface="Wingdings" charset="2"/>
              <a:buChar char="q"/>
            </a:pPr>
            <a:r>
              <a:rPr lang="en-US" sz="2800" b="0" dirty="0"/>
              <a:t>C</a:t>
            </a:r>
            <a:r>
              <a:rPr lang="en-US" sz="2800" b="0" dirty="0" smtClean="0"/>
              <a:t>onclusions annexed to PLA report</a:t>
            </a:r>
            <a:endParaRPr lang="en-US" sz="2800" b="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1002150009"/>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pPr marL="457200" indent="-457200">
              <a:buFont typeface="Wingdings" charset="2"/>
              <a:buChar char="q"/>
            </a:pPr>
            <a:r>
              <a:rPr lang="en-US" dirty="0"/>
              <a:t> </a:t>
            </a:r>
            <a:r>
              <a:rPr lang="en-US" b="0" dirty="0" smtClean="0"/>
              <a:t>Theme agreed in advance as part of the WP of the TWG on HE</a:t>
            </a:r>
          </a:p>
          <a:p>
            <a:pPr marL="457200" indent="-457200">
              <a:buFont typeface="Wingdings" charset="2"/>
              <a:buChar char="q"/>
            </a:pPr>
            <a:r>
              <a:rPr lang="en-US" b="0" dirty="0" smtClean="0"/>
              <a:t>Fits in both with work in Council on the SD of HE and with ongoing studies on the subject</a:t>
            </a:r>
          </a:p>
          <a:p>
            <a:pPr marL="457200" indent="-457200">
              <a:buFont typeface="Wingdings" charset="2"/>
              <a:buChar char="q"/>
            </a:pPr>
            <a:r>
              <a:rPr lang="en-US" b="0" dirty="0" smtClean="0"/>
              <a:t>“CSR” – Country specific recommendations</a:t>
            </a:r>
            <a:endParaRPr lang="en-US" b="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3240844102"/>
      </p:ext>
    </p:extLst>
  </p:cSld>
  <p:clrMapOvr>
    <a:masterClrMapping/>
  </p:clrMapOvr>
  <p:transition xmlns:p14="http://schemas.microsoft.com/office/powerpoint/2010/mai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Participants</a:t>
            </a:r>
            <a:endParaRPr lang="en-US" dirty="0"/>
          </a:p>
        </p:txBody>
      </p:sp>
      <p:sp>
        <p:nvSpPr>
          <p:cNvPr id="3" name="Content Placeholder 2"/>
          <p:cNvSpPr>
            <a:spLocks noGrp="1"/>
          </p:cNvSpPr>
          <p:nvPr>
            <p:ph idx="1"/>
          </p:nvPr>
        </p:nvSpPr>
        <p:spPr/>
        <p:txBody>
          <a:bodyPr/>
          <a:lstStyle/>
          <a:p>
            <a:pPr marL="457200" indent="-457200">
              <a:buFont typeface="Wingdings" charset="2"/>
              <a:buChar char="q"/>
            </a:pPr>
            <a:r>
              <a:rPr lang="en-US" dirty="0" smtClean="0"/>
              <a:t> </a:t>
            </a:r>
            <a:r>
              <a:rPr lang="en-US" b="0" dirty="0" smtClean="0"/>
              <a:t>28 representatives from 11 countries – AT, BE (</a:t>
            </a:r>
            <a:r>
              <a:rPr lang="en-US" b="0" dirty="0" err="1" smtClean="0"/>
              <a:t>fl</a:t>
            </a:r>
            <a:r>
              <a:rPr lang="en-US" b="0" dirty="0" smtClean="0"/>
              <a:t>), CZ, DK, EE, FI, HR, LV, NL, SI, TR</a:t>
            </a:r>
          </a:p>
          <a:p>
            <a:pPr marL="457200" indent="-457200">
              <a:buFont typeface="Wingdings" charset="2"/>
              <a:buChar char="q"/>
            </a:pPr>
            <a:r>
              <a:rPr lang="en-US" b="0" dirty="0"/>
              <a:t> </a:t>
            </a:r>
            <a:r>
              <a:rPr lang="en-US" b="0" dirty="0" smtClean="0"/>
              <a:t>stakeholders from ETUCE, Eurydice, the NESET network and Lund University /EUA</a:t>
            </a:r>
            <a:endParaRPr lang="en-US" b="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3261698783"/>
      </p:ext>
    </p:extLst>
  </p:cSld>
  <p:clrMapOvr>
    <a:masterClrMapping/>
  </p:clrMapOvr>
  <p:transition xmlns:p14="http://schemas.microsoft.com/office/powerpoint/2010/mai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229600" cy="1296144"/>
          </a:xfrm>
        </p:spPr>
        <p:txBody>
          <a:bodyPr/>
          <a:lstStyle/>
          <a:p>
            <a:r>
              <a:rPr lang="en-US" dirty="0" smtClean="0"/>
              <a:t>Aim</a:t>
            </a:r>
            <a:endParaRPr lang="en-US" dirty="0"/>
          </a:p>
        </p:txBody>
      </p:sp>
      <p:sp>
        <p:nvSpPr>
          <p:cNvPr id="3" name="Content Placeholder 2"/>
          <p:cNvSpPr>
            <a:spLocks noGrp="1"/>
          </p:cNvSpPr>
          <p:nvPr>
            <p:ph idx="1"/>
          </p:nvPr>
        </p:nvSpPr>
        <p:spPr>
          <a:xfrm>
            <a:off x="457200" y="2492896"/>
            <a:ext cx="8229600" cy="3633267"/>
          </a:xfrm>
        </p:spPr>
        <p:txBody>
          <a:bodyPr/>
          <a:lstStyle/>
          <a:p>
            <a:pPr marL="457200" indent="-457200">
              <a:buFont typeface="Wingdings" charset="2"/>
              <a:buChar char="q"/>
            </a:pPr>
            <a:r>
              <a:rPr lang="en-US" sz="2600" b="0" dirty="0" smtClean="0"/>
              <a:t>To provide participants with an insight into the current situation of dropout in European HE and examine national policy </a:t>
            </a:r>
            <a:r>
              <a:rPr lang="en-US" sz="2600" b="0" dirty="0" err="1" smtClean="0"/>
              <a:t>appraoches</a:t>
            </a:r>
            <a:r>
              <a:rPr lang="en-US" sz="2600" b="0" dirty="0" smtClean="0"/>
              <a:t>, data collection practices and measures available at institutional level to prevent dropout and improve completion rates</a:t>
            </a:r>
          </a:p>
          <a:p>
            <a:pPr marL="457200" indent="-457200">
              <a:buFont typeface="Wingdings" charset="2"/>
              <a:buChar char="q"/>
            </a:pPr>
            <a:r>
              <a:rPr lang="en-US" sz="2600" b="0" dirty="0" smtClean="0">
                <a:solidFill>
                  <a:srgbClr val="FF6600"/>
                </a:solidFill>
              </a:rPr>
              <a:t>NEW:  changes in format.  Draw on experiences of all participating countries in three thematic sessions</a:t>
            </a:r>
            <a:endParaRPr lang="en-US" sz="2600" b="0" dirty="0">
              <a:solidFill>
                <a:srgbClr val="FF6600"/>
              </a:solidFill>
            </a:endParaRPr>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1030739552"/>
      </p:ext>
    </p:extLst>
  </p:cSld>
  <p:clrMapOvr>
    <a:masterClrMapping/>
  </p:clrMapOvr>
  <p:transition xmlns:p14="http://schemas.microsoft.com/office/powerpoint/2010/mai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pPr algn="ctr"/>
            <a:r>
              <a:rPr lang="en-US" sz="3400" dirty="0" smtClean="0"/>
              <a:t>PARTICIPANT QUESTIONNAIRE</a:t>
            </a:r>
          </a:p>
          <a:p>
            <a:pPr algn="ctr"/>
            <a:r>
              <a:rPr lang="en-US" dirty="0" smtClean="0"/>
              <a:t>- Preliminary conclusions</a:t>
            </a:r>
            <a:endParaRPr lang="en-US"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2635303197"/>
      </p:ext>
    </p:extLst>
  </p:cSld>
  <p:clrMapOvr>
    <a:masterClrMapping/>
  </p:clrMapOvr>
  <p:transition xmlns:p14="http://schemas.microsoft.com/office/powerpoint/2010/mai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772816"/>
            <a:ext cx="8229600" cy="504056"/>
          </a:xfrm>
        </p:spPr>
        <p:txBody>
          <a:bodyPr/>
          <a:lstStyle/>
          <a:p>
            <a:r>
              <a:rPr lang="en-US" dirty="0" smtClean="0">
                <a:solidFill>
                  <a:srgbClr val="F7C943"/>
                </a:solidFill>
              </a:rPr>
              <a:t>Q1: Definition of dropout</a:t>
            </a:r>
            <a:endParaRPr lang="en-US" dirty="0">
              <a:solidFill>
                <a:srgbClr val="F7C943"/>
              </a:solidFill>
            </a:endParaRPr>
          </a:p>
        </p:txBody>
      </p:sp>
      <p:sp>
        <p:nvSpPr>
          <p:cNvPr id="3" name="Content Placeholder 2"/>
          <p:cNvSpPr>
            <a:spLocks noGrp="1"/>
          </p:cNvSpPr>
          <p:nvPr>
            <p:ph idx="1"/>
          </p:nvPr>
        </p:nvSpPr>
        <p:spPr>
          <a:xfrm>
            <a:off x="395536" y="2348880"/>
            <a:ext cx="8568952" cy="4032448"/>
          </a:xfrm>
        </p:spPr>
        <p:txBody>
          <a:bodyPr/>
          <a:lstStyle/>
          <a:p>
            <a:pPr lvl="0">
              <a:buClr>
                <a:srgbClr val="F7C943"/>
              </a:buClr>
              <a:buFont typeface="Wingdings" charset="2"/>
              <a:buChar char="q"/>
            </a:pPr>
            <a:r>
              <a:rPr lang="cs-CZ" sz="2200" b="0" dirty="0" err="1"/>
              <a:t>Similar</a:t>
            </a:r>
            <a:r>
              <a:rPr lang="cs-CZ" sz="2200" b="0" dirty="0"/>
              <a:t> </a:t>
            </a:r>
            <a:r>
              <a:rPr lang="cs-CZ" sz="2200" b="0" dirty="0" err="1"/>
              <a:t>understanding</a:t>
            </a:r>
            <a:r>
              <a:rPr lang="cs-CZ" sz="2200" b="0" dirty="0"/>
              <a:t> </a:t>
            </a:r>
            <a:r>
              <a:rPr lang="cs-CZ" sz="2200" b="0" dirty="0" err="1" smtClean="0"/>
              <a:t>of</a:t>
            </a:r>
            <a:r>
              <a:rPr lang="cs-CZ" sz="2200" b="0" dirty="0" smtClean="0"/>
              <a:t> term </a:t>
            </a:r>
            <a:r>
              <a:rPr lang="cs-CZ" sz="2200" b="0" dirty="0" err="1" smtClean="0"/>
              <a:t>dropout</a:t>
            </a:r>
            <a:r>
              <a:rPr lang="cs-CZ" sz="2200" b="0" dirty="0"/>
              <a:t>/</a:t>
            </a:r>
            <a:r>
              <a:rPr lang="cs-CZ" sz="2200" b="0" dirty="0" err="1"/>
              <a:t>completion</a:t>
            </a:r>
            <a:r>
              <a:rPr lang="cs-CZ" sz="2200" b="0" dirty="0"/>
              <a:t>....</a:t>
            </a:r>
            <a:r>
              <a:rPr lang="cs-CZ" sz="2200" b="0" dirty="0" err="1"/>
              <a:t>yet</a:t>
            </a:r>
            <a:r>
              <a:rPr lang="cs-CZ" sz="2200" b="0" dirty="0"/>
              <a:t> </a:t>
            </a:r>
            <a:r>
              <a:rPr lang="cs-CZ" sz="2200" b="0" dirty="0" err="1"/>
              <a:t>some</a:t>
            </a:r>
            <a:r>
              <a:rPr lang="cs-CZ" sz="2200" b="0" dirty="0"/>
              <a:t> </a:t>
            </a:r>
            <a:r>
              <a:rPr lang="cs-CZ" sz="2200" b="0" dirty="0" err="1" smtClean="0"/>
              <a:t>differences</a:t>
            </a:r>
            <a:endParaRPr lang="cs-CZ" sz="2200" b="0" dirty="0" smtClean="0"/>
          </a:p>
          <a:p>
            <a:pPr lvl="1">
              <a:buClr>
                <a:srgbClr val="F7C943"/>
              </a:buClr>
              <a:buFont typeface="Wingdings" charset="2"/>
              <a:buChar char="ü"/>
            </a:pPr>
            <a:r>
              <a:rPr lang="cs-CZ" sz="1800" i="0" dirty="0" err="1"/>
              <a:t>students</a:t>
            </a:r>
            <a:r>
              <a:rPr lang="cs-CZ" sz="1800" i="0" dirty="0"/>
              <a:t> </a:t>
            </a:r>
            <a:r>
              <a:rPr lang="cs-CZ" sz="1800" i="0" dirty="0" err="1"/>
              <a:t>changing</a:t>
            </a:r>
            <a:r>
              <a:rPr lang="cs-CZ" sz="1800" i="0" dirty="0"/>
              <a:t> study </a:t>
            </a:r>
            <a:r>
              <a:rPr lang="cs-CZ" sz="1800" i="0" dirty="0" err="1"/>
              <a:t>programmes</a:t>
            </a:r>
            <a:r>
              <a:rPr lang="cs-CZ" sz="1800" i="0" dirty="0"/>
              <a:t> </a:t>
            </a:r>
            <a:r>
              <a:rPr lang="cs-CZ" sz="1800" i="0" dirty="0" err="1"/>
              <a:t>sometimes</a:t>
            </a:r>
            <a:r>
              <a:rPr lang="cs-CZ" sz="1800" i="0" dirty="0"/>
              <a:t> </a:t>
            </a:r>
            <a:r>
              <a:rPr lang="cs-CZ" sz="1800" i="0" dirty="0" err="1"/>
              <a:t>included</a:t>
            </a:r>
            <a:r>
              <a:rPr lang="cs-CZ" sz="1800" i="0" dirty="0"/>
              <a:t> in </a:t>
            </a:r>
            <a:r>
              <a:rPr lang="cs-CZ" sz="1800" i="0" dirty="0" err="1"/>
              <a:t>dropout</a:t>
            </a:r>
            <a:r>
              <a:rPr lang="cs-CZ" sz="1800" i="0" dirty="0"/>
              <a:t> </a:t>
            </a:r>
            <a:r>
              <a:rPr lang="cs-CZ" sz="1800" i="0" dirty="0" err="1"/>
              <a:t>rates</a:t>
            </a:r>
            <a:r>
              <a:rPr lang="cs-CZ" sz="1800" i="0" dirty="0"/>
              <a:t> and </a:t>
            </a:r>
            <a:r>
              <a:rPr lang="cs-CZ" sz="1800" i="0" dirty="0" err="1"/>
              <a:t>sometimes</a:t>
            </a:r>
            <a:r>
              <a:rPr lang="cs-CZ" sz="1800" i="0" dirty="0"/>
              <a:t> not.  </a:t>
            </a:r>
            <a:r>
              <a:rPr lang="cs-CZ" sz="1800" i="0" dirty="0" err="1"/>
              <a:t>Third</a:t>
            </a:r>
            <a:r>
              <a:rPr lang="cs-CZ" sz="1800" i="0" dirty="0"/>
              <a:t> </a:t>
            </a:r>
            <a:r>
              <a:rPr lang="cs-CZ" sz="1800" i="0" dirty="0" err="1"/>
              <a:t>group</a:t>
            </a:r>
            <a:r>
              <a:rPr lang="cs-CZ" sz="1800" i="0" dirty="0"/>
              <a:t> </a:t>
            </a:r>
            <a:r>
              <a:rPr lang="cs-CZ" sz="1800" i="0" dirty="0" err="1"/>
              <a:t>does</a:t>
            </a:r>
            <a:r>
              <a:rPr lang="cs-CZ" sz="1800" i="0" dirty="0"/>
              <a:t> not report on </a:t>
            </a:r>
            <a:r>
              <a:rPr lang="cs-CZ" sz="1800" i="0" dirty="0" err="1"/>
              <a:t>collection</a:t>
            </a:r>
            <a:r>
              <a:rPr lang="cs-CZ" sz="1800" i="0" dirty="0"/>
              <a:t> </a:t>
            </a:r>
            <a:r>
              <a:rPr lang="cs-CZ" sz="1800" i="0" dirty="0" err="1"/>
              <a:t>of</a:t>
            </a:r>
            <a:r>
              <a:rPr lang="cs-CZ" sz="1800" i="0" dirty="0"/>
              <a:t> data on </a:t>
            </a:r>
            <a:r>
              <a:rPr lang="cs-CZ" sz="1800" i="0" dirty="0" err="1"/>
              <a:t>programme</a:t>
            </a:r>
            <a:r>
              <a:rPr lang="cs-CZ" sz="1800" i="0" dirty="0"/>
              <a:t> </a:t>
            </a:r>
            <a:r>
              <a:rPr lang="cs-CZ" sz="1800" i="0" dirty="0" err="1"/>
              <a:t>change</a:t>
            </a:r>
            <a:endParaRPr lang="en-US" sz="1800" i="0" dirty="0"/>
          </a:p>
          <a:p>
            <a:pPr lvl="1">
              <a:buClr>
                <a:srgbClr val="F7C943"/>
              </a:buClr>
              <a:buFont typeface="Wingdings" charset="2"/>
              <a:buChar char="ü"/>
            </a:pPr>
            <a:r>
              <a:rPr lang="cs-CZ" sz="1800" i="0" dirty="0" err="1"/>
              <a:t>completion</a:t>
            </a:r>
            <a:r>
              <a:rPr lang="cs-CZ" sz="1800" i="0" dirty="0"/>
              <a:t> in </a:t>
            </a:r>
            <a:r>
              <a:rPr lang="cs-CZ" sz="1800" i="0" dirty="0" err="1"/>
              <a:t>some</a:t>
            </a:r>
            <a:r>
              <a:rPr lang="cs-CZ" sz="1800" i="0" dirty="0"/>
              <a:t> </a:t>
            </a:r>
            <a:r>
              <a:rPr lang="cs-CZ" sz="1800" i="0" dirty="0" err="1"/>
              <a:t>countries</a:t>
            </a:r>
            <a:r>
              <a:rPr lang="cs-CZ" sz="1800" i="0" dirty="0"/>
              <a:t> </a:t>
            </a:r>
            <a:r>
              <a:rPr lang="cs-CZ" sz="1800" i="0" dirty="0" err="1"/>
              <a:t>defined</a:t>
            </a:r>
            <a:r>
              <a:rPr lang="cs-CZ" sz="1800" i="0" dirty="0"/>
              <a:t> as </a:t>
            </a:r>
            <a:r>
              <a:rPr lang="cs-CZ" sz="1800" i="0" dirty="0" err="1"/>
              <a:t>obtaining</a:t>
            </a:r>
            <a:r>
              <a:rPr lang="cs-CZ" sz="1800" i="0" dirty="0"/>
              <a:t> a </a:t>
            </a:r>
            <a:r>
              <a:rPr lang="cs-CZ" sz="1800" i="0" dirty="0" err="1"/>
              <a:t>degree</a:t>
            </a:r>
            <a:r>
              <a:rPr lang="cs-CZ" sz="1800" i="0" dirty="0"/>
              <a:t> </a:t>
            </a:r>
            <a:r>
              <a:rPr lang="cs-CZ" sz="1800" i="0" dirty="0" err="1"/>
              <a:t>within</a:t>
            </a:r>
            <a:r>
              <a:rPr lang="cs-CZ" sz="1800" i="0" dirty="0"/>
              <a:t> a set </a:t>
            </a:r>
            <a:r>
              <a:rPr lang="cs-CZ" sz="1800" i="0" dirty="0" err="1"/>
              <a:t>time</a:t>
            </a:r>
            <a:r>
              <a:rPr lang="cs-CZ" sz="1800" i="0" dirty="0"/>
              <a:t> (</a:t>
            </a:r>
            <a:r>
              <a:rPr lang="cs-CZ" sz="1800" i="0" dirty="0" err="1"/>
              <a:t>e.g</a:t>
            </a:r>
            <a:r>
              <a:rPr lang="cs-CZ" sz="1800" i="0" dirty="0"/>
              <a:t>. standard </a:t>
            </a:r>
            <a:r>
              <a:rPr lang="cs-CZ" sz="1800" i="0" dirty="0" err="1"/>
              <a:t>duration</a:t>
            </a:r>
            <a:r>
              <a:rPr lang="cs-CZ" sz="1800" i="0" dirty="0"/>
              <a:t> plus </a:t>
            </a:r>
            <a:r>
              <a:rPr lang="cs-CZ" sz="1800" i="0" dirty="0" err="1"/>
              <a:t>one</a:t>
            </a:r>
            <a:r>
              <a:rPr lang="cs-CZ" sz="1800" i="0" dirty="0"/>
              <a:t> </a:t>
            </a:r>
            <a:r>
              <a:rPr lang="cs-CZ" sz="1800" i="0" dirty="0" err="1"/>
              <a:t>year</a:t>
            </a:r>
            <a:r>
              <a:rPr lang="cs-CZ" sz="1800" i="0" dirty="0"/>
              <a:t>) </a:t>
            </a:r>
            <a:r>
              <a:rPr lang="cs-CZ" sz="1800" i="0" dirty="0" err="1"/>
              <a:t>while</a:t>
            </a:r>
            <a:r>
              <a:rPr lang="cs-CZ" sz="1800" i="0" dirty="0"/>
              <a:t> in  </a:t>
            </a:r>
            <a:r>
              <a:rPr lang="cs-CZ" sz="1800" i="0" dirty="0" err="1"/>
              <a:t>other</a:t>
            </a:r>
            <a:r>
              <a:rPr lang="cs-CZ" sz="1800" i="0" dirty="0"/>
              <a:t> </a:t>
            </a:r>
            <a:r>
              <a:rPr lang="cs-CZ" sz="1800" i="0" dirty="0" err="1"/>
              <a:t>time</a:t>
            </a:r>
            <a:r>
              <a:rPr lang="cs-CZ" sz="1800" i="0" dirty="0"/>
              <a:t> to </a:t>
            </a:r>
            <a:r>
              <a:rPr lang="cs-CZ" sz="1800" i="0" dirty="0" err="1"/>
              <a:t>degree</a:t>
            </a:r>
            <a:r>
              <a:rPr lang="cs-CZ" sz="1800" i="0" dirty="0"/>
              <a:t> not </a:t>
            </a:r>
            <a:r>
              <a:rPr lang="cs-CZ" sz="1800" i="0" dirty="0" err="1"/>
              <a:t>taken</a:t>
            </a:r>
            <a:r>
              <a:rPr lang="cs-CZ" sz="1800" i="0" dirty="0"/>
              <a:t> </a:t>
            </a:r>
            <a:r>
              <a:rPr lang="cs-CZ" sz="1800" i="0" dirty="0" err="1"/>
              <a:t>into</a:t>
            </a:r>
            <a:r>
              <a:rPr lang="cs-CZ" sz="1800" i="0" dirty="0"/>
              <a:t> </a:t>
            </a:r>
            <a:r>
              <a:rPr lang="cs-CZ" sz="1800" i="0" dirty="0" err="1"/>
              <a:t>account</a:t>
            </a:r>
            <a:r>
              <a:rPr lang="cs-CZ" sz="1800" i="0" dirty="0"/>
              <a:t> </a:t>
            </a:r>
            <a:r>
              <a:rPr lang="cs-CZ" sz="1800" i="0" dirty="0" err="1"/>
              <a:t>or</a:t>
            </a:r>
            <a:r>
              <a:rPr lang="cs-CZ" sz="1800" i="0" dirty="0"/>
              <a:t> </a:t>
            </a:r>
            <a:r>
              <a:rPr lang="cs-CZ" sz="1800" i="0" dirty="0" err="1"/>
              <a:t>different</a:t>
            </a:r>
            <a:r>
              <a:rPr lang="cs-CZ" sz="1800" i="0" dirty="0"/>
              <a:t> </a:t>
            </a:r>
            <a:r>
              <a:rPr lang="cs-CZ" sz="1800" i="0" dirty="0" err="1"/>
              <a:t>time</a:t>
            </a:r>
            <a:r>
              <a:rPr lang="cs-CZ" sz="1800" i="0" dirty="0"/>
              <a:t> </a:t>
            </a:r>
            <a:r>
              <a:rPr lang="cs-CZ" sz="1800" i="0" dirty="0" err="1"/>
              <a:t>limits</a:t>
            </a:r>
            <a:r>
              <a:rPr lang="cs-CZ" sz="1800" i="0" dirty="0"/>
              <a:t> </a:t>
            </a:r>
            <a:r>
              <a:rPr lang="cs-CZ" sz="1800" i="0" dirty="0" err="1"/>
              <a:t>used</a:t>
            </a:r>
            <a:endParaRPr lang="en-US" sz="1800" i="0" dirty="0"/>
          </a:p>
          <a:p>
            <a:pPr lvl="1">
              <a:buClr>
                <a:srgbClr val="F7C943"/>
              </a:buClr>
              <a:buFont typeface="Wingdings" charset="2"/>
              <a:buChar char="ü"/>
            </a:pPr>
            <a:r>
              <a:rPr lang="cs-CZ" sz="1800" i="0" dirty="0"/>
              <a:t>most </a:t>
            </a:r>
            <a:r>
              <a:rPr lang="cs-CZ" sz="1800" i="0" dirty="0" err="1"/>
              <a:t>measure</a:t>
            </a:r>
            <a:r>
              <a:rPr lang="cs-CZ" sz="1800" i="0" dirty="0"/>
              <a:t> </a:t>
            </a:r>
            <a:r>
              <a:rPr lang="cs-CZ" sz="1800" i="0" dirty="0" err="1"/>
              <a:t>dropout</a:t>
            </a:r>
            <a:r>
              <a:rPr lang="cs-CZ" sz="1800" i="0" dirty="0"/>
              <a:t> </a:t>
            </a:r>
            <a:r>
              <a:rPr lang="cs-CZ" sz="1800" i="0" dirty="0" err="1"/>
              <a:t>rate</a:t>
            </a:r>
            <a:r>
              <a:rPr lang="cs-CZ" sz="1800" i="0" dirty="0"/>
              <a:t> </a:t>
            </a:r>
            <a:r>
              <a:rPr lang="cs-CZ" sz="1800" i="0" dirty="0" err="1"/>
              <a:t>at</a:t>
            </a:r>
            <a:r>
              <a:rPr lang="cs-CZ" sz="1800" i="0" dirty="0"/>
              <a:t> </a:t>
            </a:r>
            <a:r>
              <a:rPr lang="cs-CZ" sz="1800" i="0" dirty="0" err="1"/>
              <a:t>one</a:t>
            </a:r>
            <a:r>
              <a:rPr lang="cs-CZ" sz="1800" i="0" dirty="0"/>
              <a:t> </a:t>
            </a:r>
            <a:r>
              <a:rPr lang="cs-CZ" sz="1800" i="0" dirty="0" err="1"/>
              <a:t>or</a:t>
            </a:r>
            <a:r>
              <a:rPr lang="cs-CZ" sz="1800" i="0" dirty="0"/>
              <a:t> </a:t>
            </a:r>
            <a:r>
              <a:rPr lang="cs-CZ" sz="1800" i="0" dirty="0" err="1"/>
              <a:t>two</a:t>
            </a:r>
            <a:r>
              <a:rPr lang="cs-CZ" sz="1800" i="0" dirty="0"/>
              <a:t> </a:t>
            </a:r>
            <a:r>
              <a:rPr lang="cs-CZ" sz="1800" i="0" dirty="0" err="1"/>
              <a:t>points</a:t>
            </a:r>
            <a:r>
              <a:rPr lang="cs-CZ" sz="1800" i="0" dirty="0"/>
              <a:t> in </a:t>
            </a:r>
            <a:r>
              <a:rPr lang="cs-CZ" sz="1800" i="0" dirty="0" err="1"/>
              <a:t>year</a:t>
            </a:r>
            <a:r>
              <a:rPr lang="cs-CZ" sz="1800" i="0" dirty="0"/>
              <a:t> (</a:t>
            </a:r>
            <a:r>
              <a:rPr lang="cs-CZ" sz="1800" i="0" dirty="0" err="1"/>
              <a:t>academic</a:t>
            </a:r>
            <a:r>
              <a:rPr lang="cs-CZ" sz="1800" i="0" dirty="0"/>
              <a:t> </a:t>
            </a:r>
            <a:r>
              <a:rPr lang="cs-CZ" sz="1800" i="0" dirty="0" err="1"/>
              <a:t>year</a:t>
            </a:r>
            <a:r>
              <a:rPr lang="cs-CZ" sz="1800" i="0" dirty="0"/>
              <a:t>, </a:t>
            </a:r>
            <a:r>
              <a:rPr lang="cs-CZ" sz="1800" i="0" dirty="0" err="1"/>
              <a:t>semester</a:t>
            </a:r>
            <a:r>
              <a:rPr lang="cs-CZ" sz="1800" i="0" dirty="0"/>
              <a:t>), </a:t>
            </a:r>
            <a:r>
              <a:rPr lang="cs-CZ" sz="1800" i="0" dirty="0" err="1"/>
              <a:t>while</a:t>
            </a:r>
            <a:r>
              <a:rPr lang="cs-CZ" sz="1800" i="0" dirty="0"/>
              <a:t> </a:t>
            </a:r>
            <a:r>
              <a:rPr lang="cs-CZ" sz="1800" i="0" dirty="0" err="1"/>
              <a:t>one</a:t>
            </a:r>
            <a:r>
              <a:rPr lang="cs-CZ" sz="1800" i="0" dirty="0"/>
              <a:t> </a:t>
            </a:r>
            <a:r>
              <a:rPr lang="cs-CZ" sz="1800" i="0" dirty="0" err="1"/>
              <a:t>calculates</a:t>
            </a:r>
            <a:r>
              <a:rPr lang="cs-CZ" sz="1800" i="0" dirty="0"/>
              <a:t> </a:t>
            </a:r>
            <a:r>
              <a:rPr lang="cs-CZ" sz="1800" i="0" dirty="0" err="1" smtClean="0"/>
              <a:t>monthly</a:t>
            </a:r>
            <a:endParaRPr lang="cs-CZ" sz="2200" b="0" dirty="0" smtClean="0"/>
          </a:p>
          <a:p>
            <a:pPr lvl="0">
              <a:buClr>
                <a:srgbClr val="F7C943"/>
              </a:buClr>
              <a:buFont typeface="Wingdings" charset="2"/>
              <a:buChar char="q"/>
            </a:pPr>
            <a:r>
              <a:rPr lang="cs-CZ" sz="2200" b="0" dirty="0"/>
              <a:t> </a:t>
            </a:r>
            <a:r>
              <a:rPr lang="cs-CZ" sz="2200" b="0" dirty="0" err="1" smtClean="0"/>
              <a:t>Different</a:t>
            </a:r>
            <a:r>
              <a:rPr lang="cs-CZ" sz="2200" b="0" dirty="0" smtClean="0"/>
              <a:t> </a:t>
            </a:r>
            <a:r>
              <a:rPr lang="cs-CZ" sz="2200" b="0" dirty="0" err="1" smtClean="0"/>
              <a:t>definitions</a:t>
            </a:r>
            <a:r>
              <a:rPr lang="cs-CZ" sz="2200" b="0" dirty="0" smtClean="0"/>
              <a:t> </a:t>
            </a:r>
            <a:r>
              <a:rPr lang="cs-CZ" sz="2200" b="0" dirty="0" err="1" smtClean="0"/>
              <a:t>used</a:t>
            </a:r>
            <a:r>
              <a:rPr lang="cs-CZ" sz="2200" b="0" dirty="0" smtClean="0"/>
              <a:t> in </a:t>
            </a:r>
            <a:r>
              <a:rPr lang="cs-CZ" sz="2200" b="0" dirty="0" err="1" smtClean="0"/>
              <a:t>different</a:t>
            </a:r>
            <a:r>
              <a:rPr lang="cs-CZ" sz="2200" b="0" dirty="0" smtClean="0"/>
              <a:t> </a:t>
            </a:r>
            <a:r>
              <a:rPr lang="cs-CZ" sz="2200" b="0" dirty="0" err="1" smtClean="0"/>
              <a:t>contexts</a:t>
            </a:r>
            <a:r>
              <a:rPr lang="cs-CZ" sz="2200" b="0" dirty="0" smtClean="0"/>
              <a:t> and </a:t>
            </a:r>
            <a:r>
              <a:rPr lang="cs-CZ" sz="2200" b="0" dirty="0" err="1" smtClean="0"/>
              <a:t>for</a:t>
            </a:r>
            <a:r>
              <a:rPr lang="cs-CZ" sz="2200" b="0" dirty="0" smtClean="0"/>
              <a:t> </a:t>
            </a:r>
            <a:r>
              <a:rPr lang="cs-CZ" sz="2200" b="0" dirty="0" err="1" smtClean="0"/>
              <a:t>different</a:t>
            </a:r>
            <a:r>
              <a:rPr lang="cs-CZ" sz="2200" b="0" dirty="0" smtClean="0"/>
              <a:t> </a:t>
            </a:r>
            <a:r>
              <a:rPr lang="cs-CZ" sz="2200" b="0" dirty="0" err="1" smtClean="0"/>
              <a:t>purposes</a:t>
            </a:r>
            <a:r>
              <a:rPr lang="cs-CZ" sz="2200" b="0" dirty="0" smtClean="0"/>
              <a:t>; not </a:t>
            </a:r>
            <a:r>
              <a:rPr lang="cs-CZ" sz="2200" b="0" dirty="0" err="1" smtClean="0"/>
              <a:t>all</a:t>
            </a:r>
            <a:r>
              <a:rPr lang="cs-CZ" sz="2200" b="0" dirty="0" smtClean="0"/>
              <a:t> </a:t>
            </a:r>
            <a:r>
              <a:rPr lang="cs-CZ" sz="2200" b="0" dirty="0" err="1" smtClean="0"/>
              <a:t>countries</a:t>
            </a:r>
            <a:r>
              <a:rPr lang="cs-CZ" sz="2200" b="0" dirty="0" smtClean="0"/>
              <a:t> </a:t>
            </a:r>
            <a:r>
              <a:rPr lang="cs-CZ" sz="2200" b="0" dirty="0" err="1" smtClean="0"/>
              <a:t>publish</a:t>
            </a:r>
            <a:r>
              <a:rPr lang="cs-CZ" sz="2200" b="0" dirty="0" smtClean="0"/>
              <a:t> data </a:t>
            </a:r>
            <a:r>
              <a:rPr lang="cs-CZ" sz="2200" b="0" dirty="0" err="1" smtClean="0"/>
              <a:t>regularly</a:t>
            </a:r>
            <a:r>
              <a:rPr lang="cs-CZ" sz="2200" b="0" dirty="0" smtClean="0"/>
              <a:t>; </a:t>
            </a:r>
            <a:r>
              <a:rPr lang="cs-CZ" sz="2200" b="0" dirty="0" err="1" smtClean="0"/>
              <a:t>ongoing</a:t>
            </a:r>
            <a:r>
              <a:rPr lang="cs-CZ" sz="2200" b="0" dirty="0" smtClean="0"/>
              <a:t> </a:t>
            </a:r>
            <a:r>
              <a:rPr lang="cs-CZ" sz="2200" b="0" dirty="0" err="1" smtClean="0"/>
              <a:t>discussions</a:t>
            </a:r>
            <a:r>
              <a:rPr lang="cs-CZ" sz="2200" b="0" dirty="0" smtClean="0"/>
              <a:t> to set </a:t>
            </a:r>
            <a:r>
              <a:rPr lang="cs-CZ" sz="2200" b="0" dirty="0" err="1" smtClean="0"/>
              <a:t>new</a:t>
            </a:r>
            <a:r>
              <a:rPr lang="cs-CZ" sz="2200" b="0" dirty="0" smtClean="0"/>
              <a:t> </a:t>
            </a:r>
            <a:r>
              <a:rPr lang="cs-CZ" sz="2200" b="0" dirty="0" err="1" smtClean="0"/>
              <a:t>definitions</a:t>
            </a:r>
            <a:endParaRPr lang="en-US" sz="2200" b="0" dirty="0"/>
          </a:p>
          <a:p>
            <a:endParaRPr lang="en-US"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1207680763"/>
      </p:ext>
    </p:extLst>
  </p:cSld>
  <p:clrMapOvr>
    <a:masterClrMapping/>
  </p:clrMapOvr>
  <p:transition xmlns:p14="http://schemas.microsoft.com/office/powerpoint/2010/mai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772816"/>
            <a:ext cx="8445624" cy="936104"/>
          </a:xfrm>
        </p:spPr>
        <p:txBody>
          <a:bodyPr/>
          <a:lstStyle/>
          <a:p>
            <a:r>
              <a:rPr lang="en-US" dirty="0" smtClean="0">
                <a:solidFill>
                  <a:srgbClr val="F7C943"/>
                </a:solidFill>
              </a:rPr>
              <a:t>Q2/Q4: Data availability on national &amp; </a:t>
            </a:r>
            <a:br>
              <a:rPr lang="en-US" dirty="0" smtClean="0">
                <a:solidFill>
                  <a:srgbClr val="F7C943"/>
                </a:solidFill>
              </a:rPr>
            </a:br>
            <a:r>
              <a:rPr lang="en-US" dirty="0" smtClean="0">
                <a:solidFill>
                  <a:srgbClr val="F7C943"/>
                </a:solidFill>
              </a:rPr>
              <a:t>institutional level</a:t>
            </a:r>
            <a:endParaRPr lang="en-US" dirty="0">
              <a:solidFill>
                <a:srgbClr val="F7C943"/>
              </a:solidFill>
            </a:endParaRPr>
          </a:p>
        </p:txBody>
      </p:sp>
      <p:sp>
        <p:nvSpPr>
          <p:cNvPr id="3" name="Content Placeholder 2"/>
          <p:cNvSpPr>
            <a:spLocks noGrp="1"/>
          </p:cNvSpPr>
          <p:nvPr>
            <p:ph idx="1"/>
          </p:nvPr>
        </p:nvSpPr>
        <p:spPr>
          <a:xfrm>
            <a:off x="457200" y="2852936"/>
            <a:ext cx="8435280" cy="3273227"/>
          </a:xfrm>
        </p:spPr>
        <p:txBody>
          <a:bodyPr/>
          <a:lstStyle/>
          <a:p>
            <a:pPr marL="457200" lvl="0" indent="-457200">
              <a:buClr>
                <a:srgbClr val="F7C943"/>
              </a:buClr>
              <a:buFont typeface="Wingdings" charset="2"/>
              <a:buChar char="q"/>
            </a:pPr>
            <a:r>
              <a:rPr lang="en-US" sz="2400" b="0" dirty="0" smtClean="0"/>
              <a:t>Data is available</a:t>
            </a:r>
          </a:p>
          <a:p>
            <a:pPr marL="457200" lvl="0" indent="-457200">
              <a:buClr>
                <a:srgbClr val="F7C943"/>
              </a:buClr>
              <a:buFont typeface="Wingdings" charset="2"/>
              <a:buChar char="q"/>
            </a:pPr>
            <a:r>
              <a:rPr lang="en-US" sz="2400" b="0" dirty="0" smtClean="0"/>
              <a:t>Comprehensive databases available in most countries – both at national and institutional level…as well as for individual study </a:t>
            </a:r>
            <a:r>
              <a:rPr lang="en-US" sz="2400" b="0" dirty="0" err="1" smtClean="0"/>
              <a:t>programmes</a:t>
            </a:r>
            <a:endParaRPr lang="en-US" sz="2400" b="0" dirty="0" smtClean="0"/>
          </a:p>
          <a:p>
            <a:pPr marL="857250" lvl="1" indent="-457200">
              <a:buClr>
                <a:srgbClr val="F7C943"/>
              </a:buClr>
              <a:buFont typeface="Wingdings" charset="2"/>
              <a:buChar char="q"/>
            </a:pPr>
            <a:r>
              <a:rPr lang="en-US" sz="2000" dirty="0" smtClean="0"/>
              <a:t>Possible to measure dropout/completion rates on all levels (fields of study, types of HEIs, groups of students…)</a:t>
            </a:r>
          </a:p>
          <a:p>
            <a:pPr marL="857250" lvl="1" indent="-457200">
              <a:buClr>
                <a:srgbClr val="F7C943"/>
              </a:buClr>
              <a:buFont typeface="Wingdings" charset="2"/>
              <a:buChar char="q"/>
            </a:pPr>
            <a:endParaRPr lang="en-US" sz="2000" b="0" dirty="0" smtClean="0"/>
          </a:p>
          <a:p>
            <a:pPr marL="457200" lvl="0" indent="-457200">
              <a:buClr>
                <a:srgbClr val="F7C943"/>
              </a:buClr>
              <a:buFont typeface="Wingdings" charset="2"/>
              <a:buChar char="q"/>
            </a:pPr>
            <a:r>
              <a:rPr lang="en-US" sz="2400" b="0" dirty="0" smtClean="0"/>
              <a:t>HEIs normally responsible for reporting on students upon enrolment and when they leave</a:t>
            </a:r>
          </a:p>
          <a:p>
            <a:pPr marL="457200" lvl="0" indent="-457200">
              <a:buClr>
                <a:srgbClr val="F7C943"/>
              </a:buClr>
              <a:buFont typeface="Wingdings" charset="2"/>
              <a:buChar char="q"/>
            </a:pPr>
            <a:endParaRPr lang="en-US" sz="2600" b="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4272284123"/>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7C943"/>
                </a:solidFill>
              </a:rPr>
              <a:t>Q3: Calculation of dropout/completion rates </a:t>
            </a:r>
            <a:endParaRPr lang="en-US" dirty="0"/>
          </a:p>
        </p:txBody>
      </p:sp>
      <p:sp>
        <p:nvSpPr>
          <p:cNvPr id="3" name="Content Placeholder 2"/>
          <p:cNvSpPr>
            <a:spLocks noGrp="1"/>
          </p:cNvSpPr>
          <p:nvPr>
            <p:ph idx="1"/>
          </p:nvPr>
        </p:nvSpPr>
        <p:spPr/>
        <p:txBody>
          <a:bodyPr/>
          <a:lstStyle/>
          <a:p>
            <a:pPr marL="0" lvl="0" indent="0">
              <a:buClr>
                <a:srgbClr val="F7C943"/>
              </a:buClr>
            </a:pPr>
            <a:r>
              <a:rPr lang="cs-CZ" sz="2200" b="0" dirty="0" err="1"/>
              <a:t>Two</a:t>
            </a:r>
            <a:r>
              <a:rPr lang="cs-CZ" sz="2200" b="0" dirty="0"/>
              <a:t> basic </a:t>
            </a:r>
            <a:r>
              <a:rPr lang="cs-CZ" sz="2200" b="0" dirty="0" err="1"/>
              <a:t>approaches</a:t>
            </a:r>
            <a:r>
              <a:rPr lang="cs-CZ" sz="2200" b="0" dirty="0"/>
              <a:t> </a:t>
            </a:r>
            <a:r>
              <a:rPr lang="cs-CZ" sz="2200" b="0" dirty="0" err="1" smtClean="0"/>
              <a:t>used</a:t>
            </a:r>
            <a:r>
              <a:rPr lang="cs-CZ" sz="2200" b="0" dirty="0" smtClean="0"/>
              <a:t> to </a:t>
            </a:r>
            <a:r>
              <a:rPr lang="cs-CZ" sz="2200" b="0" dirty="0" err="1" smtClean="0"/>
              <a:t>calculate</a:t>
            </a:r>
            <a:r>
              <a:rPr lang="cs-CZ" sz="2200" b="0" dirty="0" smtClean="0"/>
              <a:t> </a:t>
            </a:r>
            <a:r>
              <a:rPr lang="cs-CZ" sz="2200" b="0" dirty="0" err="1"/>
              <a:t>dropout</a:t>
            </a:r>
            <a:r>
              <a:rPr lang="cs-CZ" sz="2200" b="0" dirty="0"/>
              <a:t>/</a:t>
            </a:r>
            <a:r>
              <a:rPr lang="cs-CZ" sz="2200" b="0" dirty="0" err="1"/>
              <a:t>completion</a:t>
            </a:r>
            <a:r>
              <a:rPr lang="cs-CZ" sz="2200" b="0" dirty="0"/>
              <a:t> </a:t>
            </a:r>
            <a:r>
              <a:rPr lang="cs-CZ" sz="2200" b="0" dirty="0" err="1"/>
              <a:t>rates</a:t>
            </a:r>
            <a:r>
              <a:rPr lang="cs-CZ" sz="2200" b="0" dirty="0"/>
              <a:t> – many </a:t>
            </a:r>
            <a:r>
              <a:rPr lang="cs-CZ" sz="2200" b="0" dirty="0" err="1"/>
              <a:t>countries</a:t>
            </a:r>
            <a:r>
              <a:rPr lang="cs-CZ" sz="2200" b="0" dirty="0"/>
              <a:t> use </a:t>
            </a:r>
            <a:r>
              <a:rPr lang="cs-CZ" sz="2200" b="0" dirty="0" err="1"/>
              <a:t>different</a:t>
            </a:r>
            <a:r>
              <a:rPr lang="cs-CZ" sz="2200" b="0" dirty="0"/>
              <a:t> </a:t>
            </a:r>
            <a:r>
              <a:rPr lang="cs-CZ" sz="2200" b="0" dirty="0" err="1"/>
              <a:t>methods</a:t>
            </a:r>
            <a:r>
              <a:rPr lang="cs-CZ" sz="2200" b="0" dirty="0"/>
              <a:t> </a:t>
            </a:r>
            <a:r>
              <a:rPr lang="cs-CZ" sz="2200" b="0" dirty="0" err="1"/>
              <a:t>for</a:t>
            </a:r>
            <a:r>
              <a:rPr lang="cs-CZ" sz="2200" b="0" dirty="0"/>
              <a:t> </a:t>
            </a:r>
            <a:r>
              <a:rPr lang="cs-CZ" sz="2200" b="0" dirty="0" err="1"/>
              <a:t>different</a:t>
            </a:r>
            <a:r>
              <a:rPr lang="cs-CZ" sz="2200" b="0" dirty="0"/>
              <a:t> </a:t>
            </a:r>
            <a:r>
              <a:rPr lang="cs-CZ" sz="2200" b="0" dirty="0" err="1"/>
              <a:t>purposes</a:t>
            </a:r>
            <a:r>
              <a:rPr lang="cs-CZ" sz="2200" b="0" dirty="0"/>
              <a:t>.</a:t>
            </a:r>
            <a:endParaRPr lang="en-US" sz="2200" b="0" dirty="0"/>
          </a:p>
          <a:p>
            <a:pPr marL="800100" lvl="1" indent="-342900">
              <a:buClr>
                <a:srgbClr val="F7C943"/>
              </a:buClr>
              <a:buFont typeface="Wingdings" charset="2"/>
              <a:buChar char="q"/>
            </a:pPr>
            <a:r>
              <a:rPr lang="cs-CZ" sz="2200" b="1" dirty="0"/>
              <a:t>„</a:t>
            </a:r>
            <a:r>
              <a:rPr lang="cs-CZ" sz="2200" b="1" dirty="0" err="1"/>
              <a:t>true-cohort</a:t>
            </a:r>
            <a:r>
              <a:rPr lang="cs-CZ" sz="2200" b="1" dirty="0"/>
              <a:t>“ </a:t>
            </a:r>
            <a:r>
              <a:rPr lang="cs-CZ" sz="2200" dirty="0" err="1"/>
              <a:t>method</a:t>
            </a:r>
            <a:r>
              <a:rPr lang="cs-CZ" sz="2200" dirty="0"/>
              <a:t> </a:t>
            </a:r>
            <a:r>
              <a:rPr lang="cs-CZ" sz="2200" dirty="0" err="1"/>
              <a:t>based</a:t>
            </a:r>
            <a:r>
              <a:rPr lang="cs-CZ" sz="2200" dirty="0"/>
              <a:t> on </a:t>
            </a:r>
            <a:r>
              <a:rPr lang="cs-CZ" sz="2200" dirty="0" err="1"/>
              <a:t>tracking</a:t>
            </a:r>
            <a:r>
              <a:rPr lang="cs-CZ" sz="2200" dirty="0"/>
              <a:t> </a:t>
            </a:r>
            <a:r>
              <a:rPr lang="cs-CZ" sz="2200" dirty="0" err="1"/>
              <a:t>individual</a:t>
            </a:r>
            <a:r>
              <a:rPr lang="cs-CZ" sz="2200" dirty="0"/>
              <a:t> </a:t>
            </a:r>
            <a:r>
              <a:rPr lang="cs-CZ" sz="2200" dirty="0" err="1"/>
              <a:t>students</a:t>
            </a:r>
            <a:r>
              <a:rPr lang="cs-CZ" sz="2200" dirty="0"/>
              <a:t> </a:t>
            </a:r>
            <a:r>
              <a:rPr lang="cs-CZ" sz="2200" dirty="0" err="1"/>
              <a:t>from</a:t>
            </a:r>
            <a:r>
              <a:rPr lang="cs-CZ" sz="2200" dirty="0"/>
              <a:t> </a:t>
            </a:r>
            <a:r>
              <a:rPr lang="cs-CZ" sz="2200" dirty="0" err="1"/>
              <a:t>time</a:t>
            </a:r>
            <a:r>
              <a:rPr lang="cs-CZ" sz="2200" dirty="0"/>
              <a:t> </a:t>
            </a:r>
            <a:r>
              <a:rPr lang="cs-CZ" sz="2200" dirty="0" err="1" smtClean="0"/>
              <a:t>of</a:t>
            </a:r>
            <a:endParaRPr lang="en-US" sz="2200" dirty="0"/>
          </a:p>
          <a:p>
            <a:pPr marL="800100" lvl="1" indent="-342900">
              <a:buClr>
                <a:srgbClr val="F7C943"/>
              </a:buClr>
              <a:buFont typeface="Wingdings" charset="2"/>
              <a:buChar char="q"/>
            </a:pPr>
            <a:r>
              <a:rPr lang="cs-CZ" sz="2200" b="1" dirty="0"/>
              <a:t>„</a:t>
            </a:r>
            <a:r>
              <a:rPr lang="cs-CZ" sz="2200" b="1" dirty="0" err="1"/>
              <a:t>cross-section</a:t>
            </a:r>
            <a:r>
              <a:rPr lang="cs-CZ" sz="2200" b="1" dirty="0"/>
              <a:t> </a:t>
            </a:r>
            <a:r>
              <a:rPr lang="cs-CZ" sz="2200" b="1" dirty="0" err="1"/>
              <a:t>cohort</a:t>
            </a:r>
            <a:r>
              <a:rPr lang="cs-CZ" sz="2200" b="1" dirty="0"/>
              <a:t> </a:t>
            </a:r>
            <a:r>
              <a:rPr lang="cs-CZ" sz="2200" b="1" dirty="0" err="1"/>
              <a:t>comparison</a:t>
            </a:r>
            <a:r>
              <a:rPr lang="cs-CZ" sz="2200" b="1" dirty="0"/>
              <a:t>“</a:t>
            </a:r>
            <a:r>
              <a:rPr lang="cs-CZ" sz="2200" dirty="0"/>
              <a:t> </a:t>
            </a:r>
            <a:r>
              <a:rPr lang="cs-CZ" sz="2200" dirty="0" err="1"/>
              <a:t>where</a:t>
            </a:r>
            <a:r>
              <a:rPr lang="cs-CZ" sz="2200" dirty="0"/>
              <a:t> </a:t>
            </a:r>
            <a:r>
              <a:rPr lang="cs-CZ" sz="2200" dirty="0" err="1"/>
              <a:t>general</a:t>
            </a:r>
            <a:r>
              <a:rPr lang="cs-CZ" sz="2200" dirty="0"/>
              <a:t> </a:t>
            </a:r>
            <a:r>
              <a:rPr lang="cs-CZ" sz="2200" dirty="0" err="1"/>
              <a:t>numbers</a:t>
            </a:r>
            <a:r>
              <a:rPr lang="cs-CZ" sz="2200" dirty="0"/>
              <a:t> </a:t>
            </a:r>
            <a:r>
              <a:rPr lang="cs-CZ" sz="2200" dirty="0" err="1"/>
              <a:t>of</a:t>
            </a:r>
            <a:r>
              <a:rPr lang="cs-CZ" sz="2200" dirty="0"/>
              <a:t> </a:t>
            </a:r>
            <a:r>
              <a:rPr lang="cs-CZ" sz="2200" dirty="0" err="1"/>
              <a:t>students</a:t>
            </a:r>
            <a:r>
              <a:rPr lang="cs-CZ" sz="2200" dirty="0"/>
              <a:t> </a:t>
            </a:r>
            <a:r>
              <a:rPr lang="cs-CZ" sz="2200" dirty="0" err="1"/>
              <a:t>enrolled</a:t>
            </a:r>
            <a:r>
              <a:rPr lang="cs-CZ" sz="2200" dirty="0"/>
              <a:t>, </a:t>
            </a:r>
            <a:r>
              <a:rPr lang="cs-CZ" sz="2200" dirty="0" err="1"/>
              <a:t>graduation</a:t>
            </a:r>
            <a:r>
              <a:rPr lang="cs-CZ" sz="2200" dirty="0"/>
              <a:t> </a:t>
            </a:r>
            <a:r>
              <a:rPr lang="cs-CZ" sz="2200" dirty="0" err="1"/>
              <a:t>rates</a:t>
            </a:r>
            <a:r>
              <a:rPr lang="cs-CZ" sz="2200" dirty="0"/>
              <a:t> and ex-</a:t>
            </a:r>
            <a:r>
              <a:rPr lang="cs-CZ" sz="2200" dirty="0" err="1"/>
              <a:t>matriculations</a:t>
            </a:r>
            <a:r>
              <a:rPr lang="cs-CZ" sz="2200" dirty="0"/>
              <a:t> are </a:t>
            </a:r>
            <a:r>
              <a:rPr lang="cs-CZ" sz="2200" dirty="0" err="1"/>
              <a:t>compared</a:t>
            </a:r>
            <a:r>
              <a:rPr lang="cs-CZ" sz="2200" dirty="0"/>
              <a:t>.  </a:t>
            </a:r>
            <a:r>
              <a:rPr lang="cs-CZ" sz="2200" dirty="0" err="1"/>
              <a:t>Here</a:t>
            </a:r>
            <a:r>
              <a:rPr lang="cs-CZ" sz="2200" dirty="0"/>
              <a:t> </a:t>
            </a:r>
            <a:r>
              <a:rPr lang="cs-CZ" sz="2200" dirty="0" err="1"/>
              <a:t>calculation</a:t>
            </a:r>
            <a:r>
              <a:rPr lang="cs-CZ" sz="2200" dirty="0"/>
              <a:t> </a:t>
            </a:r>
            <a:r>
              <a:rPr lang="cs-CZ" sz="2200" dirty="0" err="1"/>
              <a:t>is</a:t>
            </a:r>
            <a:r>
              <a:rPr lang="cs-CZ" sz="2200" dirty="0"/>
              <a:t> </a:t>
            </a:r>
            <a:r>
              <a:rPr lang="cs-CZ" sz="2200" dirty="0" err="1"/>
              <a:t>still</a:t>
            </a:r>
            <a:r>
              <a:rPr lang="cs-CZ" sz="2200" dirty="0"/>
              <a:t> </a:t>
            </a:r>
            <a:r>
              <a:rPr lang="cs-CZ" sz="2200" dirty="0" err="1"/>
              <a:t>different</a:t>
            </a:r>
            <a:r>
              <a:rPr lang="cs-CZ" sz="2200" dirty="0"/>
              <a:t> </a:t>
            </a:r>
            <a:r>
              <a:rPr lang="cs-CZ" sz="2200" dirty="0" err="1"/>
              <a:t>between</a:t>
            </a:r>
            <a:r>
              <a:rPr lang="cs-CZ" sz="2200" dirty="0"/>
              <a:t> </a:t>
            </a:r>
            <a:r>
              <a:rPr lang="cs-CZ" sz="2200" dirty="0" err="1" smtClean="0"/>
              <a:t>countries</a:t>
            </a:r>
            <a:endParaRPr lang="en-US" sz="2200" dirty="0"/>
          </a:p>
        </p:txBody>
      </p:sp>
      <p:sp>
        <p:nvSpPr>
          <p:cNvPr id="4" name="Text Placeholder 3"/>
          <p:cNvSpPr>
            <a:spLocks noGrp="1"/>
          </p:cNvSpPr>
          <p:nvPr>
            <p:ph type="body" sz="quarter" idx="15"/>
          </p:nvPr>
        </p:nvSpPr>
        <p:spPr/>
        <p:txBody>
          <a:bodyPr/>
          <a:lstStyle/>
          <a:p>
            <a:endParaRPr lang="en-US"/>
          </a:p>
        </p:txBody>
      </p:sp>
      <p:sp>
        <p:nvSpPr>
          <p:cNvPr id="5" name="Footer Placeholder 4"/>
          <p:cNvSpPr>
            <a:spLocks noGrp="1"/>
          </p:cNvSpPr>
          <p:nvPr>
            <p:ph type="ftr" sz="quarter" idx="17"/>
          </p:nvPr>
        </p:nvSpPr>
        <p:spPr/>
        <p:txBody>
          <a:bodyPr/>
          <a:lstStyle/>
          <a:p>
            <a:pPr>
              <a:defRPr/>
            </a:pPr>
            <a:r>
              <a:rPr lang="fr-BE" smtClean="0"/>
              <a:t>Education </a:t>
            </a:r>
            <a:br>
              <a:rPr lang="fr-BE" smtClean="0"/>
            </a:br>
            <a:r>
              <a:rPr lang="fr-BE" smtClean="0"/>
              <a:t>and Culture</a:t>
            </a:r>
            <a:endParaRPr lang="en-GB"/>
          </a:p>
        </p:txBody>
      </p:sp>
    </p:spTree>
    <p:extLst>
      <p:ext uri="{BB962C8B-B14F-4D97-AF65-F5344CB8AC3E}">
        <p14:creationId xmlns:p14="http://schemas.microsoft.com/office/powerpoint/2010/main" val="1161145633"/>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Verdana Bold"/>
        <a:ea typeface=""/>
        <a:cs typeface=""/>
      </a:majorFont>
      <a:minorFont>
        <a:latin typeface="Verdana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1617</TotalTime>
  <Words>1326</Words>
  <Application>Microsoft Macintosh PowerPoint</Application>
  <PresentationFormat>On-screen Show (4:3)</PresentationFormat>
  <Paragraphs>116</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Overview</vt:lpstr>
      <vt:lpstr>Background</vt:lpstr>
      <vt:lpstr>Participants</vt:lpstr>
      <vt:lpstr>Aim</vt:lpstr>
      <vt:lpstr>PowerPoint Presentation</vt:lpstr>
      <vt:lpstr>Q1: Definition of dropout</vt:lpstr>
      <vt:lpstr>Q2/Q4: Data availability on national &amp;  institutional level</vt:lpstr>
      <vt:lpstr>Q3: Calculation of dropout/completion rates </vt:lpstr>
      <vt:lpstr>Q5:Policy approaches</vt:lpstr>
      <vt:lpstr>Q6: holistic approach / targeted measures</vt:lpstr>
      <vt:lpstr>Q7: use of indicators/targets </vt:lpstr>
      <vt:lpstr>Q8: approaches &amp; cooperation of different stakeholders</vt:lpstr>
      <vt:lpstr>Thematic Sessions</vt:lpstr>
      <vt:lpstr>PLA Statement</vt:lpstr>
      <vt:lpstr>Key Recommendations (1)</vt:lpstr>
      <vt:lpstr>Key Recommendations (2)</vt:lpstr>
      <vt:lpstr>Key Recommendations (3)</vt:lpstr>
      <vt:lpstr>Follow-up</vt:lpstr>
    </vt:vector>
  </TitlesOfParts>
  <Company>Tipik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lenain</dc:creator>
  <cp:lastModifiedBy>Ásta Margrét Eiríksdóttir</cp:lastModifiedBy>
  <cp:revision>482</cp:revision>
  <cp:lastPrinted>2012-07-03T15:56:20Z</cp:lastPrinted>
  <dcterms:created xsi:type="dcterms:W3CDTF">2011-12-20T08:37:33Z</dcterms:created>
  <dcterms:modified xsi:type="dcterms:W3CDTF">2013-04-17T12:05:01Z</dcterms:modified>
</cp:coreProperties>
</file>