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customXml/itemProps1.xml" ContentType="application/vnd.openxmlformats-officedocument.customXmlProperties+xml"/>
  <Default Extension="rels" ContentType="application/vnd.openxmlformats-package.relationship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Default Extension="JPG" ContentType="image/jpe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Default Extension="png" ContentType="image/png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customXml/itemProps2.xml" ContentType="application/vnd.openxmlformats-officedocument.customXmlPropertie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Default Extension="jpeg" ContentType="image/jpeg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2"/>
  </p:notesMasterIdLst>
  <p:handoutMasterIdLst>
    <p:handoutMasterId r:id="rId23"/>
  </p:handoutMasterIdLst>
  <p:sldIdLst>
    <p:sldId id="256" r:id="rId2"/>
    <p:sldId id="293" r:id="rId3"/>
    <p:sldId id="257" r:id="rId4"/>
    <p:sldId id="277" r:id="rId5"/>
    <p:sldId id="285" r:id="rId6"/>
    <p:sldId id="259" r:id="rId7"/>
    <p:sldId id="278" r:id="rId8"/>
    <p:sldId id="279" r:id="rId9"/>
    <p:sldId id="260" r:id="rId10"/>
    <p:sldId id="286" r:id="rId11"/>
    <p:sldId id="288" r:id="rId12"/>
    <p:sldId id="289" r:id="rId13"/>
    <p:sldId id="292" r:id="rId14"/>
    <p:sldId id="262" r:id="rId15"/>
    <p:sldId id="290" r:id="rId16"/>
    <p:sldId id="287" r:id="rId17"/>
    <p:sldId id="291" r:id="rId18"/>
    <p:sldId id="263" r:id="rId19"/>
    <p:sldId id="281" r:id="rId20"/>
    <p:sldId id="284" r:id="rId21"/>
  </p:sldIdLst>
  <p:sldSz cx="9144000" cy="6858000" type="screen4x3"/>
  <p:notesSz cx="6797675" cy="9928225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111" d="100"/>
          <a:sy n="111" d="100"/>
        </p:scale>
        <p:origin x="-33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7" d="100"/>
          <a:sy n="77" d="100"/>
        </p:scale>
        <p:origin x="-3258" y="-90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Relationship Id="rId30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412"/>
          </a:xfrm>
          <a:prstGeom prst="rect">
            <a:avLst/>
          </a:prstGeom>
        </p:spPr>
        <p:txBody>
          <a:bodyPr vert="horz" lIns="92103" tIns="46051" rIns="92103" bIns="46051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0442" y="0"/>
            <a:ext cx="2945660" cy="496412"/>
          </a:xfrm>
          <a:prstGeom prst="rect">
            <a:avLst/>
          </a:prstGeom>
        </p:spPr>
        <p:txBody>
          <a:bodyPr vert="horz" lIns="92103" tIns="46051" rIns="92103" bIns="46051" rtlCol="0"/>
          <a:lstStyle>
            <a:lvl1pPr algn="r">
              <a:defRPr sz="1200"/>
            </a:lvl1pPr>
          </a:lstStyle>
          <a:p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1" y="9430090"/>
            <a:ext cx="6797675" cy="496412"/>
          </a:xfrm>
          <a:prstGeom prst="rect">
            <a:avLst/>
          </a:prstGeom>
        </p:spPr>
        <p:txBody>
          <a:bodyPr vert="horz" lIns="92103" tIns="46051" rIns="92103" bIns="46051" rtlCol="0" anchor="b"/>
          <a:lstStyle>
            <a:lvl1pPr algn="l">
              <a:defRPr sz="1200"/>
            </a:lvl1pPr>
          </a:lstStyle>
          <a:p>
            <a:pPr algn="ctr"/>
            <a:r>
              <a:rPr lang="en-GB" b="1" dirty="0" smtClean="0"/>
              <a:t>‘Expanding Opportunities </a:t>
            </a:r>
            <a:r>
              <a:rPr lang="en-GB" b="1" dirty="0"/>
              <a:t>– ExpandO’ -  521319-LLP-1-2011-1-BE-KA1-KA1ECETB</a:t>
            </a:r>
            <a:endParaRPr lang="nl-B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0751" y="9572625"/>
            <a:ext cx="7237413" cy="2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5196804"/>
      </p:ext>
    </p:extLst>
  </p:cSld>
  <p:clrMap bg1="lt1" tx1="dk1" bg2="lt2" tx2="dk2" accent1="accent1" accent2="accent2" accent3="accent3" accent4="accent4" accent5="accent5" accent6="accent6" hlink="hlink" folHlink="folHlink"/>
  <p:hf sldNum="0"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412"/>
          </a:xfrm>
          <a:prstGeom prst="rect">
            <a:avLst/>
          </a:prstGeom>
        </p:spPr>
        <p:txBody>
          <a:bodyPr vert="horz" lIns="92103" tIns="46051" rIns="92103" bIns="46051" rtlCol="0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2" y="0"/>
            <a:ext cx="2945660" cy="496412"/>
          </a:xfrm>
          <a:prstGeom prst="rect">
            <a:avLst/>
          </a:prstGeom>
        </p:spPr>
        <p:txBody>
          <a:bodyPr vert="horz" lIns="92103" tIns="46051" rIns="92103" bIns="46051" rtlCol="0"/>
          <a:lstStyle>
            <a:lvl1pPr algn="r">
              <a:defRPr sz="1200"/>
            </a:lvl1pPr>
          </a:lstStyle>
          <a:p>
            <a:endParaRPr lang="nl-BE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03" tIns="46051" rIns="92103" bIns="46051" rtlCol="0" anchor="ctr"/>
          <a:lstStyle/>
          <a:p>
            <a:endParaRPr lang="nl-BE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15909"/>
            <a:ext cx="5438140" cy="4467701"/>
          </a:xfrm>
          <a:prstGeom prst="rect">
            <a:avLst/>
          </a:prstGeom>
        </p:spPr>
        <p:txBody>
          <a:bodyPr vert="horz" lIns="92103" tIns="46051" rIns="92103" bIns="46051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30090"/>
            <a:ext cx="2945660" cy="496412"/>
          </a:xfrm>
          <a:prstGeom prst="rect">
            <a:avLst/>
          </a:prstGeom>
        </p:spPr>
        <p:txBody>
          <a:bodyPr vert="horz" lIns="92103" tIns="46051" rIns="92103" bIns="46051" rtlCol="0" anchor="b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2" y="9430090"/>
            <a:ext cx="2945660" cy="496412"/>
          </a:xfrm>
          <a:prstGeom prst="rect">
            <a:avLst/>
          </a:prstGeom>
        </p:spPr>
        <p:txBody>
          <a:bodyPr vert="horz" lIns="92103" tIns="46051" rIns="92103" bIns="46051" rtlCol="0" anchor="b"/>
          <a:lstStyle>
            <a:lvl1pPr algn="r">
              <a:defRPr sz="1200"/>
            </a:lvl1pPr>
          </a:lstStyle>
          <a:p>
            <a:fld id="{4825A629-836E-47D6-920D-A5F1D59723FC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541093323"/>
      </p:ext>
    </p:extLst>
  </p:cSld>
  <p:clrMap bg1="lt1" tx1="dk1" bg2="lt2" tx2="dk2" accent1="accent1" accent2="accent2" accent3="accent3" accent4="accent4" accent5="accent5" accent6="accent6" hlink="hlink" folHlink="folHlink"/>
  <p:hf sldNum="0"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6002175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6002175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1210510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49CCA-CB30-4B94-A77C-5D1F0D7699F9}" type="datetimeFigureOut">
              <a:rPr lang="nl-BE" smtClean="0"/>
              <a:t>12/11/2013</a:t>
            </a:fld>
            <a:endParaRPr lang="nl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40945-0602-4497-95B5-D4A3A2BBA896}" type="slidenum">
              <a:rPr lang="nl-BE" smtClean="0"/>
              <a:t>‹nr.›</a:t>
            </a:fld>
            <a:endParaRPr lang="nl-B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49CCA-CB30-4B94-A77C-5D1F0D7699F9}" type="datetimeFigureOut">
              <a:rPr lang="nl-BE" smtClean="0"/>
              <a:t>12/11/2013</a:t>
            </a:fld>
            <a:endParaRPr lang="nl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40945-0602-4497-95B5-D4A3A2BBA896}" type="slidenum">
              <a:rPr lang="nl-BE" smtClean="0"/>
              <a:t>‹nr.›</a:t>
            </a:fld>
            <a:endParaRPr lang="nl-B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49CCA-CB30-4B94-A77C-5D1F0D7699F9}" type="datetimeFigureOut">
              <a:rPr lang="nl-BE" smtClean="0"/>
              <a:t>12/11/2013</a:t>
            </a:fld>
            <a:endParaRPr lang="nl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40945-0602-4497-95B5-D4A3A2BBA896}" type="slidenum">
              <a:rPr lang="nl-BE" smtClean="0"/>
              <a:t>‹nr.›</a:t>
            </a:fld>
            <a:endParaRPr lang="nl-B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49CCA-CB30-4B94-A77C-5D1F0D7699F9}" type="datetimeFigureOut">
              <a:rPr lang="nl-BE" smtClean="0"/>
              <a:t>12/11/2013</a:t>
            </a:fld>
            <a:endParaRPr lang="nl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40945-0602-4497-95B5-D4A3A2BBA896}" type="slidenum">
              <a:rPr lang="nl-BE" smtClean="0"/>
              <a:t>‹nr.›</a:t>
            </a:fld>
            <a:endParaRPr lang="nl-B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49CCA-CB30-4B94-A77C-5D1F0D7699F9}" type="datetimeFigureOut">
              <a:rPr lang="nl-BE" smtClean="0"/>
              <a:t>12/11/2013</a:t>
            </a:fld>
            <a:endParaRPr lang="nl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40945-0602-4497-95B5-D4A3A2BBA896}" type="slidenum">
              <a:rPr lang="nl-BE" smtClean="0"/>
              <a:t>‹nr.›</a:t>
            </a:fld>
            <a:endParaRPr lang="nl-B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49CCA-CB30-4B94-A77C-5D1F0D7699F9}" type="datetimeFigureOut">
              <a:rPr lang="nl-BE" smtClean="0"/>
              <a:t>12/11/2013</a:t>
            </a:fld>
            <a:endParaRPr lang="nl-B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40945-0602-4497-95B5-D4A3A2BBA896}" type="slidenum">
              <a:rPr lang="nl-BE" smtClean="0"/>
              <a:t>‹nr.›</a:t>
            </a:fld>
            <a:endParaRPr lang="nl-B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49CCA-CB30-4B94-A77C-5D1F0D7699F9}" type="datetimeFigureOut">
              <a:rPr lang="nl-BE" smtClean="0"/>
              <a:t>12/11/2013</a:t>
            </a:fld>
            <a:endParaRPr lang="nl-B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40945-0602-4497-95B5-D4A3A2BBA896}" type="slidenum">
              <a:rPr lang="nl-BE" smtClean="0"/>
              <a:t>‹nr.›</a:t>
            </a:fld>
            <a:endParaRPr lang="nl-B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49CCA-CB30-4B94-A77C-5D1F0D7699F9}" type="datetimeFigureOut">
              <a:rPr lang="nl-BE" smtClean="0"/>
              <a:t>12/11/2013</a:t>
            </a:fld>
            <a:endParaRPr lang="nl-B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40945-0602-4497-95B5-D4A3A2BBA896}" type="slidenum">
              <a:rPr lang="nl-BE" smtClean="0"/>
              <a:t>‹nr.›</a:t>
            </a:fld>
            <a:endParaRPr lang="nl-B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49CCA-CB30-4B94-A77C-5D1F0D7699F9}" type="datetimeFigureOut">
              <a:rPr lang="nl-BE" smtClean="0"/>
              <a:t>12/11/2013</a:t>
            </a:fld>
            <a:endParaRPr lang="nl-B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40945-0602-4497-95B5-D4A3A2BBA896}" type="slidenum">
              <a:rPr lang="nl-BE" smtClean="0"/>
              <a:t>‹nr.›</a:t>
            </a:fld>
            <a:endParaRPr lang="nl-B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49CCA-CB30-4B94-A77C-5D1F0D7699F9}" type="datetimeFigureOut">
              <a:rPr lang="nl-BE" smtClean="0"/>
              <a:t>12/11/2013</a:t>
            </a:fld>
            <a:endParaRPr lang="nl-B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40945-0602-4497-95B5-D4A3A2BBA896}" type="slidenum">
              <a:rPr lang="nl-BE" smtClean="0"/>
              <a:t>‹nr.›</a:t>
            </a:fld>
            <a:endParaRPr lang="nl-BE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49CCA-CB30-4B94-A77C-5D1F0D7699F9}" type="datetimeFigureOut">
              <a:rPr lang="nl-BE" smtClean="0"/>
              <a:t>12/11/2013</a:t>
            </a:fld>
            <a:endParaRPr lang="nl-B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540945-0602-4497-95B5-D4A3A2BBA896}" type="slidenum">
              <a:rPr lang="nl-BE" smtClean="0"/>
              <a:t>‹nr.›</a:t>
            </a:fld>
            <a:endParaRPr lang="nl-BE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B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17540945-0602-4497-95B5-D4A3A2BBA896}" type="slidenum">
              <a:rPr lang="nl-BE" smtClean="0"/>
              <a:t>‹nr.›</a:t>
            </a:fld>
            <a:endParaRPr lang="nl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90649CCA-CB30-4B94-A77C-5D1F0D7699F9}" type="datetimeFigureOut">
              <a:rPr lang="nl-BE" smtClean="0"/>
              <a:t>12/11/2013</a:t>
            </a:fld>
            <a:endParaRPr lang="nl-B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2411760" y="5621178"/>
            <a:ext cx="60486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Making Peer Learning on Access and Success Work</a:t>
            </a:r>
            <a:endParaRPr lang="en-US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556792"/>
            <a:ext cx="5256584" cy="2376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334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29408" y="260648"/>
            <a:ext cx="6131024" cy="1143000"/>
          </a:xfrm>
        </p:spPr>
        <p:txBody>
          <a:bodyPr/>
          <a:lstStyle/>
          <a:p>
            <a:r>
              <a:rPr lang="nl-BE" b="1" dirty="0" smtClean="0">
                <a:solidFill>
                  <a:schemeClr val="tx1"/>
                </a:solidFill>
                <a:latin typeface="+mn-lt"/>
              </a:rPr>
              <a:t>Project Overview</a:t>
            </a:r>
            <a:endParaRPr lang="nl-BE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88032"/>
            <a:ext cx="1137525" cy="1124744"/>
          </a:xfrm>
        </p:spPr>
      </p:pic>
      <p:sp>
        <p:nvSpPr>
          <p:cNvPr id="5" name="Tekstvak 4"/>
          <p:cNvSpPr txBox="1"/>
          <p:nvPr/>
        </p:nvSpPr>
        <p:spPr>
          <a:xfrm>
            <a:off x="960417" y="1628800"/>
            <a:ext cx="656391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Phase 1: Research – THE CHALLENGES</a:t>
            </a:r>
          </a:p>
          <a:p>
            <a:endParaRPr lang="en-US" dirty="0"/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dirty="0" smtClean="0"/>
              <a:t>Lack of decent reports and surveys</a:t>
            </a:r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dirty="0" smtClean="0"/>
              <a:t>Lack of </a:t>
            </a:r>
            <a:r>
              <a:rPr lang="en-US" dirty="0"/>
              <a:t>E</a:t>
            </a:r>
            <a:r>
              <a:rPr lang="en-US" dirty="0" smtClean="0"/>
              <a:t>nglish sources</a:t>
            </a:r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dirty="0" smtClean="0"/>
              <a:t>Lack of networks</a:t>
            </a:r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dirty="0" smtClean="0"/>
              <a:t>Lack of awareness</a:t>
            </a:r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dirty="0" smtClean="0"/>
              <a:t>Projects are context related</a:t>
            </a:r>
          </a:p>
          <a:p>
            <a:pPr>
              <a:buClr>
                <a:schemeClr val="bg2"/>
              </a:buClr>
            </a:pPr>
            <a:endParaRPr lang="en-US" dirty="0" smtClean="0"/>
          </a:p>
          <a:p>
            <a:pPr>
              <a:buClr>
                <a:schemeClr val="bg2"/>
              </a:buClr>
            </a:pPr>
            <a:endParaRPr lang="en-US" dirty="0" smtClean="0"/>
          </a:p>
          <a:p>
            <a:pPr>
              <a:buClr>
                <a:schemeClr val="bg2"/>
              </a:buClr>
            </a:pPr>
            <a:endParaRPr lang="en-US" dirty="0" smtClean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44624"/>
            <a:ext cx="6840760" cy="6741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229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29408" y="260648"/>
            <a:ext cx="6131024" cy="1143000"/>
          </a:xfrm>
        </p:spPr>
        <p:txBody>
          <a:bodyPr/>
          <a:lstStyle/>
          <a:p>
            <a:r>
              <a:rPr lang="nl-BE" b="1" dirty="0" smtClean="0">
                <a:solidFill>
                  <a:schemeClr val="tx1"/>
                </a:solidFill>
                <a:latin typeface="+mn-lt"/>
              </a:rPr>
              <a:t>Project Overview</a:t>
            </a:r>
            <a:endParaRPr lang="nl-BE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88032"/>
            <a:ext cx="1137525" cy="1124744"/>
          </a:xfrm>
        </p:spPr>
      </p:pic>
      <p:sp>
        <p:nvSpPr>
          <p:cNvPr id="5" name="Tekstvak 4"/>
          <p:cNvSpPr txBox="1"/>
          <p:nvPr/>
        </p:nvSpPr>
        <p:spPr>
          <a:xfrm>
            <a:off x="960417" y="1628800"/>
            <a:ext cx="656391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Phase 1: Research – THE SOLUTIONS</a:t>
            </a:r>
          </a:p>
          <a:p>
            <a:endParaRPr lang="en-US" dirty="0"/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dirty="0" smtClean="0"/>
              <a:t>Descriptive approach</a:t>
            </a:r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dirty="0" smtClean="0"/>
              <a:t>AA-approach</a:t>
            </a:r>
            <a:endParaRPr lang="en-US" dirty="0" smtClean="0"/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dirty="0" smtClean="0"/>
              <a:t>Structural approach</a:t>
            </a:r>
            <a:endParaRPr lang="en-US" dirty="0" smtClean="0"/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endParaRPr lang="en-US" dirty="0"/>
          </a:p>
          <a:p>
            <a:pPr>
              <a:buClr>
                <a:schemeClr val="bg2"/>
              </a:buClr>
            </a:pPr>
            <a:endParaRPr lang="en-US" dirty="0" smtClean="0"/>
          </a:p>
          <a:p>
            <a:pPr>
              <a:buClr>
                <a:schemeClr val="bg2"/>
              </a:buClr>
            </a:pPr>
            <a:endParaRPr lang="en-US" dirty="0" smtClean="0"/>
          </a:p>
          <a:p>
            <a:pPr>
              <a:buClr>
                <a:schemeClr val="bg2"/>
              </a:buClr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82522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29408" y="260648"/>
            <a:ext cx="6131024" cy="1143000"/>
          </a:xfrm>
        </p:spPr>
        <p:txBody>
          <a:bodyPr/>
          <a:lstStyle/>
          <a:p>
            <a:r>
              <a:rPr lang="nl-BE" b="1" dirty="0" smtClean="0">
                <a:solidFill>
                  <a:schemeClr val="tx1"/>
                </a:solidFill>
                <a:latin typeface="+mn-lt"/>
              </a:rPr>
              <a:t>Project Overview</a:t>
            </a:r>
            <a:endParaRPr lang="nl-BE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88032"/>
            <a:ext cx="1137525" cy="1124744"/>
          </a:xfrm>
        </p:spPr>
      </p:pic>
      <p:sp>
        <p:nvSpPr>
          <p:cNvPr id="5" name="Tekstvak 4"/>
          <p:cNvSpPr txBox="1"/>
          <p:nvPr/>
        </p:nvSpPr>
        <p:spPr>
          <a:xfrm>
            <a:off x="960417" y="1628800"/>
            <a:ext cx="656391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Phase 1: Research – THE RESULTS</a:t>
            </a:r>
          </a:p>
          <a:p>
            <a:endParaRPr lang="en-US" dirty="0"/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dirty="0" smtClean="0"/>
              <a:t>6 National/Regional Profiles on the social dimension of HE</a:t>
            </a:r>
          </a:p>
          <a:p>
            <a:pPr marL="1200150" lvl="2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sz="1600" dirty="0" smtClean="0"/>
              <a:t>Introduction to the HE system</a:t>
            </a:r>
          </a:p>
          <a:p>
            <a:pPr marL="1200150" lvl="2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sz="1600" dirty="0" smtClean="0"/>
              <a:t>Expanding Opportunities (concepts &amp; context)</a:t>
            </a:r>
          </a:p>
          <a:p>
            <a:pPr marL="1200150" lvl="2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sz="1600" dirty="0" smtClean="0"/>
              <a:t>Access to HE (access, admission &amp; tuition fees)</a:t>
            </a:r>
          </a:p>
          <a:p>
            <a:pPr marL="1200150" lvl="2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sz="1600" dirty="0" smtClean="0"/>
              <a:t>Underrepresented groups</a:t>
            </a:r>
          </a:p>
          <a:p>
            <a:pPr marL="1657350" lvl="3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sz="1400" dirty="0" smtClean="0"/>
              <a:t>Definition and general legal framework</a:t>
            </a:r>
          </a:p>
          <a:p>
            <a:pPr marL="1657350" lvl="3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sz="1400" dirty="0" smtClean="0"/>
              <a:t>Socio-economic status 		</a:t>
            </a:r>
          </a:p>
          <a:p>
            <a:pPr marL="1657350" lvl="3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sz="1400" dirty="0"/>
              <a:t>Disability </a:t>
            </a:r>
            <a:r>
              <a:rPr lang="en-US" sz="1400" dirty="0" smtClean="0"/>
              <a:t>			Legal </a:t>
            </a:r>
            <a:r>
              <a:rPr lang="en-US" sz="1400" dirty="0"/>
              <a:t>framework</a:t>
            </a:r>
            <a:endParaRPr lang="en-US" sz="1400" dirty="0" smtClean="0"/>
          </a:p>
          <a:p>
            <a:pPr marL="1657350" lvl="3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sz="1400" dirty="0" smtClean="0"/>
              <a:t>Gender			Statistics</a:t>
            </a:r>
          </a:p>
          <a:p>
            <a:pPr marL="1657350" lvl="3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sz="1400" dirty="0" smtClean="0"/>
              <a:t>Migrant background		Support	</a:t>
            </a:r>
          </a:p>
          <a:p>
            <a:pPr marL="1657350" lvl="3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sz="1400" dirty="0" smtClean="0"/>
              <a:t>Age</a:t>
            </a:r>
          </a:p>
          <a:p>
            <a:pPr marL="1200150" lvl="2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sz="1600" dirty="0" smtClean="0"/>
              <a:t>HE studies and flexibility</a:t>
            </a:r>
          </a:p>
          <a:p>
            <a:pPr marL="1657350" lvl="3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sz="1400" dirty="0" smtClean="0"/>
              <a:t>Access Routes</a:t>
            </a:r>
          </a:p>
          <a:p>
            <a:pPr marL="1657350" lvl="3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sz="1400" dirty="0" smtClean="0"/>
              <a:t>Recognition of Prior Learning</a:t>
            </a:r>
          </a:p>
          <a:p>
            <a:pPr marL="1657350" lvl="3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sz="1400" dirty="0" smtClean="0"/>
              <a:t>Part Time study</a:t>
            </a:r>
          </a:p>
          <a:p>
            <a:pPr marL="1657350" lvl="3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sz="1400" dirty="0" smtClean="0"/>
              <a:t>Role Employers</a:t>
            </a:r>
          </a:p>
          <a:p>
            <a:pPr marL="1657350" lvl="3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sz="1400" dirty="0" smtClean="0"/>
              <a:t>Student Services</a:t>
            </a:r>
          </a:p>
          <a:p>
            <a:pPr marL="1200150" lvl="2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sz="1600" dirty="0" smtClean="0"/>
              <a:t>Policy Approaches</a:t>
            </a:r>
          </a:p>
          <a:p>
            <a:pPr marL="1200150" lvl="2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sz="1600" dirty="0" smtClean="0"/>
              <a:t>Monitoring</a:t>
            </a:r>
            <a:endParaRPr lang="en-US" dirty="0" smtClean="0"/>
          </a:p>
        </p:txBody>
      </p:sp>
      <p:sp>
        <p:nvSpPr>
          <p:cNvPr id="3" name="Rechteraccolade 2"/>
          <p:cNvSpPr/>
          <p:nvPr/>
        </p:nvSpPr>
        <p:spPr>
          <a:xfrm>
            <a:off x="4788024" y="3717032"/>
            <a:ext cx="144016" cy="1008112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965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29408" y="260648"/>
            <a:ext cx="6131024" cy="1143000"/>
          </a:xfrm>
        </p:spPr>
        <p:txBody>
          <a:bodyPr/>
          <a:lstStyle/>
          <a:p>
            <a:r>
              <a:rPr lang="nl-BE" b="1" dirty="0" smtClean="0">
                <a:solidFill>
                  <a:schemeClr val="tx1"/>
                </a:solidFill>
                <a:latin typeface="+mn-lt"/>
              </a:rPr>
              <a:t>Project Overview</a:t>
            </a:r>
            <a:endParaRPr lang="nl-BE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88032"/>
            <a:ext cx="1137525" cy="1124744"/>
          </a:xfrm>
        </p:spPr>
      </p:pic>
      <p:sp>
        <p:nvSpPr>
          <p:cNvPr id="5" name="Tekstvak 4"/>
          <p:cNvSpPr txBox="1"/>
          <p:nvPr/>
        </p:nvSpPr>
        <p:spPr>
          <a:xfrm>
            <a:off x="960417" y="1628800"/>
            <a:ext cx="656391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Phase 1: Research – THE RESULTS</a:t>
            </a:r>
          </a:p>
          <a:p>
            <a:endParaRPr lang="en-US" dirty="0"/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dirty="0" smtClean="0"/>
              <a:t>6 National/Regional Profiles on the social dimension of HE</a:t>
            </a:r>
          </a:p>
          <a:p>
            <a:pPr>
              <a:buClr>
                <a:schemeClr val="bg2"/>
              </a:buClr>
            </a:pPr>
            <a:endParaRPr lang="en-US" dirty="0" smtClean="0"/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dirty="0" smtClean="0"/>
              <a:t>Strengths, weaknesses and blank spaces</a:t>
            </a:r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dirty="0" smtClean="0"/>
              <a:t>Lists of stakeholders</a:t>
            </a:r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dirty="0" smtClean="0"/>
              <a:t>Structure behind the data, projects…</a:t>
            </a:r>
            <a:endParaRPr lang="en-US" dirty="0" smtClean="0"/>
          </a:p>
          <a:p>
            <a:pPr>
              <a:buClr>
                <a:schemeClr val="bg2"/>
              </a:buClr>
            </a:pPr>
            <a:endParaRPr lang="en-US" dirty="0" smtClean="0"/>
          </a:p>
          <a:p>
            <a:pPr>
              <a:buClr>
                <a:schemeClr val="bg2"/>
              </a:buClr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520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29408" y="260648"/>
            <a:ext cx="6131024" cy="1143000"/>
          </a:xfrm>
        </p:spPr>
        <p:txBody>
          <a:bodyPr/>
          <a:lstStyle/>
          <a:p>
            <a:r>
              <a:rPr lang="nl-BE" b="1" dirty="0" smtClean="0">
                <a:solidFill>
                  <a:schemeClr val="tx1"/>
                </a:solidFill>
                <a:latin typeface="+mn-lt"/>
              </a:rPr>
              <a:t>Project Overview</a:t>
            </a:r>
            <a:endParaRPr lang="nl-BE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88032"/>
            <a:ext cx="1137525" cy="1124744"/>
          </a:xfrm>
        </p:spPr>
      </p:pic>
      <p:sp>
        <p:nvSpPr>
          <p:cNvPr id="5" name="Tekstvak 4"/>
          <p:cNvSpPr txBox="1"/>
          <p:nvPr/>
        </p:nvSpPr>
        <p:spPr>
          <a:xfrm>
            <a:off x="960417" y="1628800"/>
            <a:ext cx="6213176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Phase 2: Peer Learning – THE GOALS</a:t>
            </a:r>
          </a:p>
          <a:p>
            <a:endParaRPr lang="en-US" dirty="0"/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dirty="0"/>
              <a:t>Workshop on Peer Learning in Expanding Opportunities in HE</a:t>
            </a:r>
          </a:p>
          <a:p>
            <a:pPr>
              <a:buClr>
                <a:schemeClr val="bg2"/>
              </a:buClr>
            </a:pPr>
            <a:endParaRPr lang="en-US" dirty="0" smtClean="0"/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dirty="0" smtClean="0"/>
              <a:t>Comparative Analysis</a:t>
            </a:r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dirty="0" smtClean="0"/>
              <a:t>National/Regional Events</a:t>
            </a:r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dirty="0" smtClean="0"/>
              <a:t>6 </a:t>
            </a:r>
            <a:r>
              <a:rPr lang="en-US" dirty="0"/>
              <a:t>National/Regional Action Plans</a:t>
            </a:r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92631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29408" y="260648"/>
            <a:ext cx="6131024" cy="1143000"/>
          </a:xfrm>
        </p:spPr>
        <p:txBody>
          <a:bodyPr/>
          <a:lstStyle/>
          <a:p>
            <a:r>
              <a:rPr lang="nl-BE" b="1" dirty="0" smtClean="0">
                <a:solidFill>
                  <a:schemeClr val="tx1"/>
                </a:solidFill>
                <a:latin typeface="+mn-lt"/>
              </a:rPr>
              <a:t>Project Overview</a:t>
            </a:r>
            <a:endParaRPr lang="nl-BE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88032"/>
            <a:ext cx="1137525" cy="1124744"/>
          </a:xfrm>
        </p:spPr>
      </p:pic>
      <p:sp>
        <p:nvSpPr>
          <p:cNvPr id="5" name="Tekstvak 4"/>
          <p:cNvSpPr txBox="1"/>
          <p:nvPr/>
        </p:nvSpPr>
        <p:spPr>
          <a:xfrm>
            <a:off x="960417" y="1628800"/>
            <a:ext cx="4224683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Phase 2: Peer Learning – THE CHALLENGES</a:t>
            </a:r>
          </a:p>
          <a:p>
            <a:endParaRPr lang="en-US" dirty="0"/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dirty="0" smtClean="0"/>
              <a:t>Extremely different contexts</a:t>
            </a:r>
            <a:endParaRPr lang="en-US" sz="1600" dirty="0"/>
          </a:p>
          <a:p>
            <a:pPr>
              <a:buClr>
                <a:schemeClr val="bg2"/>
              </a:buClr>
            </a:pPr>
            <a:endParaRPr lang="en-US" dirty="0" smtClean="0"/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dirty="0" smtClean="0"/>
              <a:t>Incomparable definitions</a:t>
            </a:r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dirty="0"/>
              <a:t>Incomparable </a:t>
            </a:r>
            <a:r>
              <a:rPr lang="en-US" dirty="0" smtClean="0"/>
              <a:t>data</a:t>
            </a:r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endParaRPr lang="en-US" dirty="0"/>
          </a:p>
          <a:p>
            <a:pPr>
              <a:buClr>
                <a:schemeClr val="bg2"/>
              </a:buClr>
            </a:pPr>
            <a:r>
              <a:rPr lang="en-US" dirty="0" smtClean="0"/>
              <a:t>	= ANALYSIS PARALYSIS </a:t>
            </a:r>
          </a:p>
          <a:p>
            <a:pPr>
              <a:buClr>
                <a:schemeClr val="bg2"/>
              </a:buClr>
            </a:pPr>
            <a:endParaRPr lang="en-US" dirty="0"/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47482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29408" y="260648"/>
            <a:ext cx="6131024" cy="1143000"/>
          </a:xfrm>
        </p:spPr>
        <p:txBody>
          <a:bodyPr/>
          <a:lstStyle/>
          <a:p>
            <a:r>
              <a:rPr lang="nl-BE" b="1" dirty="0" smtClean="0">
                <a:solidFill>
                  <a:schemeClr val="tx1"/>
                </a:solidFill>
                <a:latin typeface="+mn-lt"/>
              </a:rPr>
              <a:t>Project Overview</a:t>
            </a:r>
            <a:endParaRPr lang="nl-BE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88032"/>
            <a:ext cx="1137525" cy="1124744"/>
          </a:xfrm>
        </p:spPr>
      </p:pic>
      <p:sp>
        <p:nvSpPr>
          <p:cNvPr id="5" name="Tekstvak 4"/>
          <p:cNvSpPr txBox="1"/>
          <p:nvPr/>
        </p:nvSpPr>
        <p:spPr>
          <a:xfrm>
            <a:off x="960417" y="1628800"/>
            <a:ext cx="4089838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Phase 2: Peer Learning – THE SOLUTIONS</a:t>
            </a:r>
          </a:p>
          <a:p>
            <a:endParaRPr lang="en-US" dirty="0"/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dirty="0" smtClean="0"/>
              <a:t>Explain</a:t>
            </a:r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dirty="0" smtClean="0"/>
              <a:t>Describe</a:t>
            </a:r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dirty="0" smtClean="0"/>
              <a:t>Compare if possible</a:t>
            </a:r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dirty="0" smtClean="0"/>
              <a:t>Focus on the structures</a:t>
            </a:r>
            <a:endParaRPr lang="en-US" dirty="0"/>
          </a:p>
          <a:p>
            <a:pPr>
              <a:buClr>
                <a:schemeClr val="bg2"/>
              </a:buClr>
            </a:pPr>
            <a:endParaRPr lang="en-US" dirty="0" smtClean="0"/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dirty="0" smtClean="0"/>
              <a:t>Talk</a:t>
            </a:r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dirty="0" smtClean="0"/>
              <a:t>Talk</a:t>
            </a:r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dirty="0" smtClean="0"/>
              <a:t>Talk</a:t>
            </a:r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dirty="0" smtClean="0"/>
              <a:t>…</a:t>
            </a:r>
            <a:endParaRPr lang="en-US" dirty="0"/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76512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29408" y="260648"/>
            <a:ext cx="6131024" cy="1143000"/>
          </a:xfrm>
        </p:spPr>
        <p:txBody>
          <a:bodyPr/>
          <a:lstStyle/>
          <a:p>
            <a:r>
              <a:rPr lang="nl-BE" b="1" dirty="0" smtClean="0">
                <a:solidFill>
                  <a:schemeClr val="tx1"/>
                </a:solidFill>
                <a:latin typeface="+mn-lt"/>
              </a:rPr>
              <a:t>Project Overview</a:t>
            </a:r>
            <a:endParaRPr lang="nl-BE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88032"/>
            <a:ext cx="1137525" cy="1124744"/>
          </a:xfrm>
        </p:spPr>
      </p:pic>
      <p:sp>
        <p:nvSpPr>
          <p:cNvPr id="5" name="Tekstvak 4"/>
          <p:cNvSpPr txBox="1"/>
          <p:nvPr/>
        </p:nvSpPr>
        <p:spPr>
          <a:xfrm>
            <a:off x="960417" y="1628800"/>
            <a:ext cx="5697394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Phase 2: Peer Learning – THE RESULTS</a:t>
            </a:r>
          </a:p>
          <a:p>
            <a:endParaRPr lang="en-US" dirty="0"/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dirty="0" smtClean="0"/>
              <a:t>Workshop: 21-22 November 2012</a:t>
            </a:r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dirty="0"/>
              <a:t>Descriptive </a:t>
            </a:r>
            <a:r>
              <a:rPr lang="en-US" dirty="0" smtClean="0"/>
              <a:t>comparative </a:t>
            </a:r>
            <a:r>
              <a:rPr lang="en-US" dirty="0"/>
              <a:t>a</a:t>
            </a:r>
            <a:r>
              <a:rPr lang="en-US" dirty="0" smtClean="0"/>
              <a:t>nalysis</a:t>
            </a:r>
            <a:endParaRPr lang="en-US" dirty="0"/>
          </a:p>
          <a:p>
            <a:pPr>
              <a:buClr>
                <a:schemeClr val="bg2"/>
              </a:buClr>
            </a:pPr>
            <a:endParaRPr lang="en-US" dirty="0" smtClean="0"/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dirty="0" smtClean="0"/>
              <a:t>A lot meetings</a:t>
            </a:r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dirty="0" smtClean="0"/>
              <a:t>General </a:t>
            </a:r>
            <a:r>
              <a:rPr lang="en-US" dirty="0"/>
              <a:t>r</a:t>
            </a:r>
            <a:r>
              <a:rPr lang="en-US" dirty="0" smtClean="0"/>
              <a:t>ecommendations </a:t>
            </a:r>
            <a:r>
              <a:rPr lang="en-US" dirty="0"/>
              <a:t>on Expanding Opportunities</a:t>
            </a:r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dirty="0"/>
              <a:t>5 National/Regional Action Plans</a:t>
            </a:r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endParaRPr lang="en-US" dirty="0"/>
          </a:p>
          <a:p>
            <a:pPr>
              <a:buClr>
                <a:schemeClr val="bg2"/>
              </a:buClr>
            </a:pPr>
            <a:endParaRPr lang="en-US" dirty="0"/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22055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29408" y="260648"/>
            <a:ext cx="6131024" cy="1143000"/>
          </a:xfrm>
        </p:spPr>
        <p:txBody>
          <a:bodyPr/>
          <a:lstStyle/>
          <a:p>
            <a:r>
              <a:rPr lang="nl-BE" b="1" dirty="0" smtClean="0">
                <a:solidFill>
                  <a:schemeClr val="tx1"/>
                </a:solidFill>
                <a:latin typeface="+mn-lt"/>
              </a:rPr>
              <a:t>Project Overview</a:t>
            </a:r>
            <a:endParaRPr lang="nl-BE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88032"/>
            <a:ext cx="1137525" cy="1124744"/>
          </a:xfrm>
        </p:spPr>
      </p:pic>
      <p:sp>
        <p:nvSpPr>
          <p:cNvPr id="5" name="Tekstvak 4"/>
          <p:cNvSpPr txBox="1"/>
          <p:nvPr/>
        </p:nvSpPr>
        <p:spPr>
          <a:xfrm>
            <a:off x="960417" y="1628800"/>
            <a:ext cx="653057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Phase 3: Validation</a:t>
            </a:r>
          </a:p>
          <a:p>
            <a:endParaRPr lang="en-US" dirty="0"/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dirty="0" smtClean="0"/>
              <a:t>Conference “Making Peer Learning on Access and Success Work”</a:t>
            </a:r>
          </a:p>
          <a:p>
            <a:pPr>
              <a:buClr>
                <a:schemeClr val="bg2"/>
              </a:buClr>
            </a:pPr>
            <a:endParaRPr lang="en-US" dirty="0" smtClean="0"/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dirty="0" smtClean="0"/>
              <a:t>General report on Expanding Opportunities</a:t>
            </a:r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dirty="0" smtClean="0"/>
              <a:t>Dissemination activities</a:t>
            </a:r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6083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29408" y="260648"/>
            <a:ext cx="6131024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+mn-lt"/>
              </a:rPr>
              <a:t>Sustainability</a:t>
            </a:r>
            <a:endParaRPr lang="en-US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88032"/>
            <a:ext cx="1137525" cy="1124744"/>
          </a:xfrm>
        </p:spPr>
      </p:pic>
      <p:sp>
        <p:nvSpPr>
          <p:cNvPr id="5" name="Tekstvak 4"/>
          <p:cNvSpPr txBox="1"/>
          <p:nvPr/>
        </p:nvSpPr>
        <p:spPr>
          <a:xfrm>
            <a:off x="949847" y="1628799"/>
            <a:ext cx="4288225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After 2014?</a:t>
            </a:r>
          </a:p>
          <a:p>
            <a:pPr>
              <a:buClr>
                <a:schemeClr val="bg2"/>
              </a:buClr>
            </a:pPr>
            <a:endParaRPr lang="en-US" sz="1000" dirty="0"/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dirty="0" smtClean="0"/>
              <a:t>ExpandO project = just the beginning</a:t>
            </a:r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dirty="0" smtClean="0"/>
              <a:t>2012 – 2014: First phase in peer learning</a:t>
            </a:r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dirty="0" smtClean="0"/>
              <a:t>After 2014: Structural peer learning</a:t>
            </a:r>
          </a:p>
        </p:txBody>
      </p:sp>
    </p:spTree>
    <p:extLst>
      <p:ext uri="{BB962C8B-B14F-4D97-AF65-F5344CB8AC3E}">
        <p14:creationId xmlns:p14="http://schemas.microsoft.com/office/powerpoint/2010/main" val="3881250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2411760" y="5445224"/>
            <a:ext cx="60486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 Search of a Methodology for Peer Learning in the Social Dimension of the Bologna Process</a:t>
            </a:r>
            <a:endParaRPr lang="en-US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556792"/>
            <a:ext cx="5256584" cy="2376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713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Afbeelding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628078"/>
            <a:ext cx="5256584" cy="2376986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15599">
            <a:off x="7184084" y="3529921"/>
            <a:ext cx="962025" cy="676275"/>
          </a:xfrm>
          <a:prstGeom prst="rect">
            <a:avLst/>
          </a:prstGeom>
        </p:spPr>
      </p:pic>
      <p:cxnSp>
        <p:nvCxnSpPr>
          <p:cNvPr id="13" name="Rechte verbindingslijn 12"/>
          <p:cNvCxnSpPr/>
          <p:nvPr/>
        </p:nvCxnSpPr>
        <p:spPr>
          <a:xfrm rot="1515599" flipH="1">
            <a:off x="5724128" y="3284984"/>
            <a:ext cx="2114153" cy="1728192"/>
          </a:xfrm>
          <a:prstGeom prst="line">
            <a:avLst/>
          </a:prstGeom>
          <a:ln w="57150">
            <a:solidFill>
              <a:schemeClr val="bg1">
                <a:lumMod val="6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Afbeelding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493021" y="5300067"/>
            <a:ext cx="962025" cy="676275"/>
          </a:xfrm>
          <a:prstGeom prst="rect">
            <a:avLst/>
          </a:prstGeom>
        </p:spPr>
      </p:pic>
      <p:cxnSp>
        <p:nvCxnSpPr>
          <p:cNvPr id="16" name="Rechte verbindingslijn 15"/>
          <p:cNvCxnSpPr/>
          <p:nvPr/>
        </p:nvCxnSpPr>
        <p:spPr>
          <a:xfrm rot="5400000" flipH="1">
            <a:off x="2254783" y="4075931"/>
            <a:ext cx="2114153" cy="1728192"/>
          </a:xfrm>
          <a:prstGeom prst="line">
            <a:avLst/>
          </a:prstGeom>
          <a:ln w="57150">
            <a:solidFill>
              <a:schemeClr val="bg1">
                <a:lumMod val="6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Afbeelding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103" y="88429"/>
            <a:ext cx="962025" cy="676275"/>
          </a:xfrm>
          <a:prstGeom prst="rect">
            <a:avLst/>
          </a:prstGeom>
        </p:spPr>
      </p:pic>
      <p:cxnSp>
        <p:nvCxnSpPr>
          <p:cNvPr id="18" name="Rechte verbindingslijn 17"/>
          <p:cNvCxnSpPr/>
          <p:nvPr/>
        </p:nvCxnSpPr>
        <p:spPr>
          <a:xfrm flipH="1">
            <a:off x="3485171" y="188640"/>
            <a:ext cx="2114153" cy="1728192"/>
          </a:xfrm>
          <a:prstGeom prst="line">
            <a:avLst/>
          </a:prstGeom>
          <a:ln w="57150">
            <a:solidFill>
              <a:schemeClr val="bg1">
                <a:lumMod val="6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al 18"/>
          <p:cNvSpPr/>
          <p:nvPr/>
        </p:nvSpPr>
        <p:spPr>
          <a:xfrm>
            <a:off x="2443351" y="3882950"/>
            <a:ext cx="72008" cy="720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al 19"/>
          <p:cNvSpPr/>
          <p:nvPr/>
        </p:nvSpPr>
        <p:spPr>
          <a:xfrm>
            <a:off x="3485171" y="1851979"/>
            <a:ext cx="72008" cy="720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al 20"/>
          <p:cNvSpPr/>
          <p:nvPr/>
        </p:nvSpPr>
        <p:spPr>
          <a:xfrm>
            <a:off x="5459052" y="4437112"/>
            <a:ext cx="72008" cy="720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Afbeelding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00887">
            <a:off x="4339209" y="2146951"/>
            <a:ext cx="962025" cy="676275"/>
          </a:xfrm>
          <a:prstGeom prst="rect">
            <a:avLst/>
          </a:prstGeom>
        </p:spPr>
      </p:pic>
      <p:cxnSp>
        <p:nvCxnSpPr>
          <p:cNvPr id="23" name="Rechte verbindingslijn 22"/>
          <p:cNvCxnSpPr/>
          <p:nvPr/>
        </p:nvCxnSpPr>
        <p:spPr>
          <a:xfrm rot="2400887" flipH="1">
            <a:off x="2797802" y="1674134"/>
            <a:ext cx="2114153" cy="1728192"/>
          </a:xfrm>
          <a:prstGeom prst="line">
            <a:avLst/>
          </a:prstGeom>
          <a:ln w="57150">
            <a:solidFill>
              <a:schemeClr val="bg1">
                <a:lumMod val="6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al 25"/>
          <p:cNvSpPr/>
          <p:nvPr/>
        </p:nvSpPr>
        <p:spPr>
          <a:xfrm>
            <a:off x="2443351" y="2485088"/>
            <a:ext cx="112425" cy="79816"/>
          </a:xfrm>
          <a:prstGeom prst="ellips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hthoek 26"/>
          <p:cNvSpPr/>
          <p:nvPr/>
        </p:nvSpPr>
        <p:spPr>
          <a:xfrm>
            <a:off x="5448072" y="5627772"/>
            <a:ext cx="29086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nl-BE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 Search </a:t>
            </a:r>
            <a:r>
              <a:rPr lang="nl-BE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for</a:t>
            </a:r>
            <a:r>
              <a:rPr lang="nl-BE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Robin </a:t>
            </a:r>
            <a:r>
              <a:rPr lang="nl-BE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Hood</a:t>
            </a:r>
            <a:r>
              <a:rPr lang="nl-BE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2.0</a:t>
            </a:r>
          </a:p>
        </p:txBody>
      </p:sp>
    </p:spTree>
    <p:extLst>
      <p:ext uri="{BB962C8B-B14F-4D97-AF65-F5344CB8AC3E}">
        <p14:creationId xmlns:p14="http://schemas.microsoft.com/office/powerpoint/2010/main" val="543112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29408" y="260648"/>
            <a:ext cx="6131024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+mn-lt"/>
              </a:rPr>
              <a:t>Introduction</a:t>
            </a:r>
            <a:endParaRPr lang="en-US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88032"/>
            <a:ext cx="1137525" cy="1124744"/>
          </a:xfrm>
        </p:spPr>
      </p:pic>
      <p:sp>
        <p:nvSpPr>
          <p:cNvPr id="5" name="Tekstvak 4"/>
          <p:cNvSpPr txBox="1"/>
          <p:nvPr/>
        </p:nvSpPr>
        <p:spPr>
          <a:xfrm>
            <a:off x="971600" y="1628800"/>
            <a:ext cx="7056784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nl-BE" b="1" dirty="0" smtClean="0"/>
              <a:t>Leuven Communiqué (2009)</a:t>
            </a:r>
          </a:p>
          <a:p>
            <a:endParaRPr lang="nl-BE" dirty="0"/>
          </a:p>
          <a:p>
            <a:r>
              <a:rPr lang="en-US" sz="1400" i="1" dirty="0" smtClean="0"/>
              <a:t>“The </a:t>
            </a:r>
            <a:r>
              <a:rPr lang="en-US" sz="1400" i="1" dirty="0"/>
              <a:t>student body within higher education should reflect the diversity of </a:t>
            </a:r>
            <a:r>
              <a:rPr lang="en-US" sz="1400" i="1" dirty="0" smtClean="0"/>
              <a:t>Europe’s populations. We </a:t>
            </a:r>
            <a:r>
              <a:rPr lang="en-US" sz="1400" i="1" dirty="0"/>
              <a:t>therefore emphasize the social characteristics of higher education </a:t>
            </a:r>
            <a:r>
              <a:rPr lang="en-US" sz="1400" i="1" dirty="0" smtClean="0"/>
              <a:t>and aim </a:t>
            </a:r>
            <a:r>
              <a:rPr lang="en-US" sz="1400" i="1" dirty="0"/>
              <a:t>to provide equal opportunities to quality education. Access into higher </a:t>
            </a:r>
            <a:r>
              <a:rPr lang="en-US" sz="1400" i="1" dirty="0" smtClean="0"/>
              <a:t>education should </a:t>
            </a:r>
            <a:r>
              <a:rPr lang="en-US" sz="1400" i="1" dirty="0"/>
              <a:t>be widened by fostering the potential of students from </a:t>
            </a:r>
            <a:r>
              <a:rPr lang="en-US" sz="1400" i="1" dirty="0" smtClean="0"/>
              <a:t>underrepresented groups </a:t>
            </a:r>
            <a:r>
              <a:rPr lang="en-US" sz="1400" i="1" dirty="0"/>
              <a:t>and by providing adequate conditions for the completion of their studies</a:t>
            </a:r>
            <a:r>
              <a:rPr lang="en-US" sz="1400" i="1" dirty="0" smtClean="0"/>
              <a:t>.”</a:t>
            </a:r>
          </a:p>
          <a:p>
            <a:endParaRPr lang="en-US" sz="1400" i="1" dirty="0" smtClean="0"/>
          </a:p>
          <a:p>
            <a:endParaRPr lang="en-US" sz="1400" i="1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b="1" dirty="0" smtClean="0"/>
              <a:t>Bucharest Communiqué (2012)</a:t>
            </a:r>
          </a:p>
          <a:p>
            <a:endParaRPr lang="nl-NL" sz="1400" i="1" dirty="0" smtClean="0"/>
          </a:p>
          <a:p>
            <a:r>
              <a:rPr lang="en-US" sz="1400" i="1" dirty="0" smtClean="0"/>
              <a:t>“The </a:t>
            </a:r>
            <a:r>
              <a:rPr lang="en-US" sz="1400" i="1" dirty="0"/>
              <a:t>student body entering and graduating from higher education institutions should reflect </a:t>
            </a:r>
            <a:r>
              <a:rPr lang="en-US" sz="1400" i="1" dirty="0" smtClean="0"/>
              <a:t>the diversity </a:t>
            </a:r>
            <a:r>
              <a:rPr lang="en-US" sz="1400" i="1" dirty="0"/>
              <a:t>of Europe’s populations. We will step up our efforts towards underrepresented groups </a:t>
            </a:r>
            <a:r>
              <a:rPr lang="en-US" sz="1400" i="1" dirty="0" smtClean="0"/>
              <a:t>to develop </a:t>
            </a:r>
            <a:r>
              <a:rPr lang="en-US" sz="1400" i="1" dirty="0"/>
              <a:t>the social dimension of higher education, reduce inequalities and provide </a:t>
            </a:r>
            <a:r>
              <a:rPr lang="en-US" sz="1400" i="1" dirty="0" smtClean="0"/>
              <a:t>adequate student </a:t>
            </a:r>
            <a:r>
              <a:rPr lang="en-US" sz="1400" i="1" dirty="0"/>
              <a:t>support services, </a:t>
            </a:r>
            <a:r>
              <a:rPr lang="en-US" sz="1400" i="1" dirty="0" smtClean="0"/>
              <a:t>counseling </a:t>
            </a:r>
            <a:r>
              <a:rPr lang="en-US" sz="1400" i="1" dirty="0"/>
              <a:t>and guidance, flexible learning paths and alternative </a:t>
            </a:r>
            <a:r>
              <a:rPr lang="en-US" sz="1400" i="1" dirty="0" smtClean="0"/>
              <a:t>access routes</a:t>
            </a:r>
            <a:r>
              <a:rPr lang="en-US" sz="1400" i="1" dirty="0"/>
              <a:t>, including recognition of prior learning. We encourage the use of peer learning on the </a:t>
            </a:r>
            <a:r>
              <a:rPr lang="en-US" sz="1400" i="1" dirty="0" smtClean="0"/>
              <a:t>social dimension </a:t>
            </a:r>
            <a:r>
              <a:rPr lang="en-US" sz="1400" i="1" dirty="0"/>
              <a:t>and aim to monitor progress in this </a:t>
            </a:r>
            <a:r>
              <a:rPr lang="en-US" sz="1400" i="1" dirty="0" smtClean="0"/>
              <a:t>area.”</a:t>
            </a:r>
            <a:endParaRPr lang="nl-BE" sz="1400" i="1" dirty="0"/>
          </a:p>
        </p:txBody>
      </p:sp>
    </p:spTree>
    <p:extLst>
      <p:ext uri="{BB962C8B-B14F-4D97-AF65-F5344CB8AC3E}">
        <p14:creationId xmlns:p14="http://schemas.microsoft.com/office/powerpoint/2010/main" val="773048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29408" y="260648"/>
            <a:ext cx="6131024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+mn-lt"/>
              </a:rPr>
              <a:t>Introduction</a:t>
            </a:r>
            <a:endParaRPr lang="en-US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88032"/>
            <a:ext cx="1137525" cy="1124744"/>
          </a:xfrm>
        </p:spPr>
      </p:pic>
      <p:sp>
        <p:nvSpPr>
          <p:cNvPr id="5" name="Tekstvak 4"/>
          <p:cNvSpPr txBox="1"/>
          <p:nvPr/>
        </p:nvSpPr>
        <p:spPr>
          <a:xfrm>
            <a:off x="971600" y="1636243"/>
            <a:ext cx="6912768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Base for an EU funded project:</a:t>
            </a:r>
          </a:p>
          <a:p>
            <a:endParaRPr lang="en-US" sz="1400" i="1" dirty="0" smtClean="0"/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dirty="0" smtClean="0"/>
              <a:t>Aim: Tackling the challenges in widening access and improving success rate of currently underrepresented groups in higher </a:t>
            </a:r>
            <a:r>
              <a:rPr lang="en-US" dirty="0"/>
              <a:t>e</a:t>
            </a:r>
            <a:r>
              <a:rPr lang="en-US" dirty="0" smtClean="0"/>
              <a:t>ducation</a:t>
            </a:r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dirty="0" smtClean="0"/>
              <a:t>Method: Peer learning</a:t>
            </a:r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dirty="0" smtClean="0"/>
              <a:t>Time: March 2012 – February 2014</a:t>
            </a:r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dirty="0" smtClean="0"/>
              <a:t>Funding: EU Lifelong Learning Programme / Policy cooperation and innovation</a:t>
            </a:r>
          </a:p>
          <a:p>
            <a:pPr marL="285750" indent="-285750">
              <a:buFont typeface="Arial" pitchFamily="34" charset="0"/>
              <a:buChar char="•"/>
            </a:pPr>
            <a:endParaRPr lang="nl-NL" dirty="0" smtClean="0"/>
          </a:p>
          <a:p>
            <a:pPr marL="285750" indent="-285750">
              <a:buFont typeface="Arial" pitchFamily="34" charset="0"/>
              <a:buChar char="•"/>
            </a:pPr>
            <a:endParaRPr lang="nl-NL" sz="1400" dirty="0"/>
          </a:p>
          <a:p>
            <a:pPr marL="285750" indent="-285750">
              <a:buFont typeface="Arial" pitchFamily="34" charset="0"/>
              <a:buChar char="•"/>
            </a:pPr>
            <a:endParaRPr lang="nl-BE" sz="1400" dirty="0"/>
          </a:p>
        </p:txBody>
      </p:sp>
    </p:spTree>
    <p:extLst>
      <p:ext uri="{BB962C8B-B14F-4D97-AF65-F5344CB8AC3E}">
        <p14:creationId xmlns:p14="http://schemas.microsoft.com/office/powerpoint/2010/main" val="3608106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29408" y="260648"/>
            <a:ext cx="6131024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+mn-lt"/>
              </a:rPr>
              <a:t>Why?</a:t>
            </a:r>
            <a:endParaRPr lang="en-US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88032"/>
            <a:ext cx="1137525" cy="1124744"/>
          </a:xfrm>
        </p:spPr>
      </p:pic>
      <p:sp>
        <p:nvSpPr>
          <p:cNvPr id="5" name="Tekstvak 4"/>
          <p:cNvSpPr txBox="1"/>
          <p:nvPr/>
        </p:nvSpPr>
        <p:spPr>
          <a:xfrm>
            <a:off x="949847" y="1628799"/>
            <a:ext cx="5839612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Expanding Opportunities in Higher Education is a necessity:</a:t>
            </a:r>
          </a:p>
          <a:p>
            <a:endParaRPr lang="en-US" b="1" dirty="0" smtClean="0"/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dirty="0" smtClean="0"/>
              <a:t>For </a:t>
            </a:r>
            <a:r>
              <a:rPr lang="en-US" dirty="0"/>
              <a:t>e</a:t>
            </a:r>
            <a:r>
              <a:rPr lang="en-US" dirty="0" smtClean="0"/>
              <a:t>conomical reasons: Activating all talents for growth!</a:t>
            </a:r>
          </a:p>
          <a:p>
            <a:pPr>
              <a:buClr>
                <a:schemeClr val="bg2"/>
              </a:buClr>
            </a:pPr>
            <a:endParaRPr lang="en-US" dirty="0" smtClean="0"/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dirty="0" smtClean="0"/>
              <a:t>For social reasons: Getting all groups involved!</a:t>
            </a:r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dirty="0" smtClean="0"/>
              <a:t>For educational reasons: Keeping our education relevant!</a:t>
            </a:r>
          </a:p>
          <a:p>
            <a:pPr>
              <a:buClr>
                <a:schemeClr val="bg2"/>
              </a:buClr>
            </a:pPr>
            <a:endParaRPr lang="en-US" dirty="0" smtClean="0"/>
          </a:p>
          <a:p>
            <a:pPr>
              <a:buClr>
                <a:schemeClr val="bg2"/>
              </a:buClr>
            </a:pPr>
            <a:endParaRPr lang="en-US" dirty="0" smtClean="0"/>
          </a:p>
          <a:p>
            <a:pPr lvl="1">
              <a:buClr>
                <a:schemeClr val="bg2"/>
              </a:buClr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64711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29408" y="260648"/>
            <a:ext cx="6131024" cy="1143000"/>
          </a:xfrm>
        </p:spPr>
        <p:txBody>
          <a:bodyPr/>
          <a:lstStyle/>
          <a:p>
            <a:r>
              <a:rPr lang="nl-BE" b="1" dirty="0" smtClean="0">
                <a:solidFill>
                  <a:schemeClr val="tx1"/>
                </a:solidFill>
                <a:latin typeface="+mn-lt"/>
              </a:rPr>
              <a:t>Project Partners</a:t>
            </a:r>
            <a:endParaRPr lang="nl-BE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90" name="Afbeelding 8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5853" y="1284288"/>
            <a:ext cx="5494579" cy="4578816"/>
          </a:xfrm>
          <a:prstGeom prst="rect">
            <a:avLst/>
          </a:prstGeom>
        </p:spPr>
      </p:pic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88032"/>
            <a:ext cx="1137525" cy="1124744"/>
          </a:xfrm>
        </p:spPr>
      </p:pic>
      <p:sp>
        <p:nvSpPr>
          <p:cNvPr id="5" name="Tekstvak 4"/>
          <p:cNvSpPr txBox="1"/>
          <p:nvPr/>
        </p:nvSpPr>
        <p:spPr>
          <a:xfrm>
            <a:off x="96442" y="1628800"/>
            <a:ext cx="3401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6 Higher Education Institutions</a:t>
            </a:r>
            <a:endParaRPr lang="en-US" dirty="0"/>
          </a:p>
        </p:txBody>
      </p:sp>
      <p:sp>
        <p:nvSpPr>
          <p:cNvPr id="7" name="Ovaal 6"/>
          <p:cNvSpPr/>
          <p:nvPr/>
        </p:nvSpPr>
        <p:spPr>
          <a:xfrm>
            <a:off x="4427984" y="3933056"/>
            <a:ext cx="72008" cy="72008"/>
          </a:xfrm>
          <a:prstGeom prst="ellipse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/>
          </a:p>
        </p:txBody>
      </p:sp>
      <p:sp>
        <p:nvSpPr>
          <p:cNvPr id="8" name="Ovaal 7"/>
          <p:cNvSpPr/>
          <p:nvPr/>
        </p:nvSpPr>
        <p:spPr>
          <a:xfrm>
            <a:off x="5076056" y="3789040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/>
          </a:p>
        </p:txBody>
      </p:sp>
      <p:sp>
        <p:nvSpPr>
          <p:cNvPr id="9" name="Ovaal 8"/>
          <p:cNvSpPr/>
          <p:nvPr/>
        </p:nvSpPr>
        <p:spPr>
          <a:xfrm>
            <a:off x="5940152" y="3356992"/>
            <a:ext cx="72008" cy="72008"/>
          </a:xfrm>
          <a:prstGeom prst="ellipse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/>
          </a:p>
        </p:txBody>
      </p:sp>
      <p:sp>
        <p:nvSpPr>
          <p:cNvPr id="10" name="Ovaal 9"/>
          <p:cNvSpPr/>
          <p:nvPr/>
        </p:nvSpPr>
        <p:spPr>
          <a:xfrm>
            <a:off x="7452320" y="4581128"/>
            <a:ext cx="72008" cy="72008"/>
          </a:xfrm>
          <a:prstGeom prst="ellipse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/>
          </a:p>
        </p:txBody>
      </p:sp>
      <p:sp>
        <p:nvSpPr>
          <p:cNvPr id="11" name="Ovaal 10"/>
          <p:cNvSpPr/>
          <p:nvPr/>
        </p:nvSpPr>
        <p:spPr>
          <a:xfrm>
            <a:off x="5226348" y="3068960"/>
            <a:ext cx="72008" cy="72008"/>
          </a:xfrm>
          <a:prstGeom prst="ellipse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/>
          </a:p>
        </p:txBody>
      </p:sp>
      <p:sp>
        <p:nvSpPr>
          <p:cNvPr id="12" name="Ovaal 11"/>
          <p:cNvSpPr/>
          <p:nvPr/>
        </p:nvSpPr>
        <p:spPr>
          <a:xfrm>
            <a:off x="4211960" y="3717032"/>
            <a:ext cx="72008" cy="72008"/>
          </a:xfrm>
          <a:prstGeom prst="ellipse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/>
          </a:p>
        </p:txBody>
      </p:sp>
      <p:sp>
        <p:nvSpPr>
          <p:cNvPr id="13" name="Ovaal 12"/>
          <p:cNvSpPr/>
          <p:nvPr/>
        </p:nvSpPr>
        <p:spPr>
          <a:xfrm>
            <a:off x="3635896" y="5373216"/>
            <a:ext cx="72008" cy="72008"/>
          </a:xfrm>
          <a:prstGeom prst="ellipse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/>
          </a:p>
        </p:txBody>
      </p:sp>
      <p:cxnSp>
        <p:nvCxnSpPr>
          <p:cNvPr id="45" name="Gebogen verbindingslijn 44"/>
          <p:cNvCxnSpPr>
            <a:stCxn id="7" idx="0"/>
          </p:cNvCxnSpPr>
          <p:nvPr/>
        </p:nvCxnSpPr>
        <p:spPr>
          <a:xfrm rot="16200000" flipV="1">
            <a:off x="2701306" y="2170374"/>
            <a:ext cx="1584177" cy="1941188"/>
          </a:xfrm>
          <a:prstGeom prst="bentConnector2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Gebogen verbindingslijn 53"/>
          <p:cNvCxnSpPr>
            <a:stCxn id="11" idx="4"/>
          </p:cNvCxnSpPr>
          <p:nvPr/>
        </p:nvCxnSpPr>
        <p:spPr>
          <a:xfrm rot="5400000">
            <a:off x="3838571" y="1825199"/>
            <a:ext cx="108012" cy="2739550"/>
          </a:xfrm>
          <a:prstGeom prst="bentConnector2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Gebogen verbindingslijn 68"/>
          <p:cNvCxnSpPr>
            <a:stCxn id="9" idx="4"/>
          </p:cNvCxnSpPr>
          <p:nvPr/>
        </p:nvCxnSpPr>
        <p:spPr>
          <a:xfrm rot="5400000">
            <a:off x="4128438" y="1823366"/>
            <a:ext cx="242084" cy="3453353"/>
          </a:xfrm>
          <a:prstGeom prst="bentConnector2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Gebogen verbindingslijn 81"/>
          <p:cNvCxnSpPr>
            <a:stCxn id="10" idx="0"/>
          </p:cNvCxnSpPr>
          <p:nvPr/>
        </p:nvCxnSpPr>
        <p:spPr>
          <a:xfrm rot="16200000" flipV="1">
            <a:off x="4789539" y="1882343"/>
            <a:ext cx="432048" cy="4965522"/>
          </a:xfrm>
          <a:prstGeom prst="bentConnector2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Gebogen verbindingslijn 84"/>
          <p:cNvCxnSpPr/>
          <p:nvPr/>
        </p:nvCxnSpPr>
        <p:spPr>
          <a:xfrm rot="10800000">
            <a:off x="2555778" y="4725146"/>
            <a:ext cx="1152126" cy="650036"/>
          </a:xfrm>
          <a:prstGeom prst="bentConnector3">
            <a:avLst>
              <a:gd name="adj1" fmla="val 3174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bogen verbindingslijn 15"/>
          <p:cNvCxnSpPr>
            <a:stCxn id="12" idx="0"/>
          </p:cNvCxnSpPr>
          <p:nvPr/>
        </p:nvCxnSpPr>
        <p:spPr>
          <a:xfrm rot="16200000" flipV="1">
            <a:off x="2917331" y="2386399"/>
            <a:ext cx="936105" cy="1725162"/>
          </a:xfrm>
          <a:prstGeom prst="bentConnector2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kstvak 35"/>
          <p:cNvSpPr txBox="1"/>
          <p:nvPr/>
        </p:nvSpPr>
        <p:spPr>
          <a:xfrm>
            <a:off x="251520" y="2204864"/>
            <a:ext cx="2343289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1400" b="1" dirty="0"/>
              <a:t>Ghent </a:t>
            </a:r>
            <a:r>
              <a:rPr lang="nl-NL" sz="1400" b="1" dirty="0" smtClean="0"/>
              <a:t>University (BE)</a:t>
            </a:r>
            <a:endParaRPr lang="nl-NL" sz="1400" b="1" dirty="0"/>
          </a:p>
          <a:p>
            <a:pPr algn="r"/>
            <a:endParaRPr lang="nl-NL" sz="1400" b="1" dirty="0"/>
          </a:p>
          <a:p>
            <a:pPr algn="r"/>
            <a:r>
              <a:rPr lang="nl-NL" sz="1400" b="1" dirty="0"/>
              <a:t>University of </a:t>
            </a:r>
            <a:r>
              <a:rPr lang="nl-NL" sz="1400" b="1" dirty="0" smtClean="0"/>
              <a:t>Essex (UK)</a:t>
            </a:r>
            <a:endParaRPr lang="nl-NL" sz="1400" b="1" dirty="0"/>
          </a:p>
          <a:p>
            <a:pPr algn="r"/>
            <a:endParaRPr lang="nl-NL" sz="1600" b="1" dirty="0"/>
          </a:p>
          <a:p>
            <a:pPr algn="r"/>
            <a:r>
              <a:rPr lang="nl-NL" sz="1400" b="1" dirty="0"/>
              <a:t>Linköping </a:t>
            </a:r>
            <a:r>
              <a:rPr lang="nl-NL" sz="1400" b="1" dirty="0" smtClean="0"/>
              <a:t>University (SE)</a:t>
            </a:r>
            <a:endParaRPr lang="nl-NL" sz="1400" b="1" dirty="0"/>
          </a:p>
          <a:p>
            <a:pPr algn="r"/>
            <a:endParaRPr lang="nl-NL" sz="1400" b="1" dirty="0"/>
          </a:p>
          <a:p>
            <a:pPr algn="r"/>
            <a:r>
              <a:rPr lang="nl-NL" sz="1400" b="1" dirty="0"/>
              <a:t>Vilnius </a:t>
            </a:r>
            <a:r>
              <a:rPr lang="nl-NL" sz="1400" b="1" dirty="0" smtClean="0"/>
              <a:t>University (LT)</a:t>
            </a:r>
            <a:endParaRPr lang="nl-NL" sz="1400" b="1" dirty="0"/>
          </a:p>
          <a:p>
            <a:pPr algn="r"/>
            <a:endParaRPr lang="nl-NL" sz="1200" b="1" dirty="0"/>
          </a:p>
          <a:p>
            <a:pPr algn="r"/>
            <a:r>
              <a:rPr lang="nl-NL" sz="1400" b="1" dirty="0"/>
              <a:t>Technical University </a:t>
            </a:r>
          </a:p>
          <a:p>
            <a:pPr algn="r"/>
            <a:r>
              <a:rPr lang="nl-NL" sz="1400" b="1" dirty="0"/>
              <a:t>of </a:t>
            </a:r>
            <a:r>
              <a:rPr lang="nl-NL" sz="1400" b="1" dirty="0" smtClean="0"/>
              <a:t>Karadeniz (TR)</a:t>
            </a:r>
            <a:endParaRPr lang="nl-NL" sz="1400" b="1" dirty="0"/>
          </a:p>
          <a:p>
            <a:pPr algn="r"/>
            <a:endParaRPr lang="nl-NL" sz="1400" b="1" dirty="0"/>
          </a:p>
          <a:p>
            <a:pPr algn="r"/>
            <a:r>
              <a:rPr lang="nl-NL" sz="1400" b="1" dirty="0"/>
              <a:t>University of </a:t>
            </a:r>
            <a:r>
              <a:rPr lang="nl-NL" sz="1400" b="1" dirty="0" smtClean="0"/>
              <a:t>Granada (ES)</a:t>
            </a:r>
            <a:endParaRPr lang="nl-BE" sz="1400" b="1" dirty="0"/>
          </a:p>
        </p:txBody>
      </p:sp>
      <p:sp>
        <p:nvSpPr>
          <p:cNvPr id="48" name="Tekstvak 47"/>
          <p:cNvSpPr txBox="1"/>
          <p:nvPr/>
        </p:nvSpPr>
        <p:spPr>
          <a:xfrm>
            <a:off x="90265" y="5147900"/>
            <a:ext cx="3401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2 Consultancy Firms</a:t>
            </a:r>
            <a:endParaRPr lang="en-US" dirty="0"/>
          </a:p>
        </p:txBody>
      </p:sp>
      <p:cxnSp>
        <p:nvCxnSpPr>
          <p:cNvPr id="50" name="Gebogen verbindingslijn 49"/>
          <p:cNvCxnSpPr>
            <a:stCxn id="8" idx="4"/>
          </p:cNvCxnSpPr>
          <p:nvPr/>
        </p:nvCxnSpPr>
        <p:spPr>
          <a:xfrm rot="5400000">
            <a:off x="2665305" y="3790557"/>
            <a:ext cx="2376264" cy="2517246"/>
          </a:xfrm>
          <a:prstGeom prst="bentConnector2">
            <a:avLst/>
          </a:prstGeom>
          <a:ln w="38100"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Ovaal 51"/>
          <p:cNvSpPr/>
          <p:nvPr/>
        </p:nvSpPr>
        <p:spPr>
          <a:xfrm>
            <a:off x="4499992" y="4005064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/>
          </a:p>
        </p:txBody>
      </p:sp>
      <p:cxnSp>
        <p:nvCxnSpPr>
          <p:cNvPr id="53" name="Gebogen verbindingslijn 52"/>
          <p:cNvCxnSpPr>
            <a:stCxn id="52" idx="4"/>
          </p:cNvCxnSpPr>
          <p:nvPr/>
        </p:nvCxnSpPr>
        <p:spPr>
          <a:xfrm rot="5400000">
            <a:off x="2711984" y="3959900"/>
            <a:ext cx="1706840" cy="1941184"/>
          </a:xfrm>
          <a:prstGeom prst="bentConnector2">
            <a:avLst/>
          </a:prstGeom>
          <a:ln w="38100"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kstvak 57"/>
          <p:cNvSpPr txBox="1"/>
          <p:nvPr/>
        </p:nvSpPr>
        <p:spPr>
          <a:xfrm>
            <a:off x="35496" y="5642664"/>
            <a:ext cx="259481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1400" b="1" dirty="0" smtClean="0"/>
              <a:t>Brussels Education Services (BE)</a:t>
            </a:r>
          </a:p>
          <a:p>
            <a:pPr algn="r"/>
            <a:endParaRPr lang="nl-NL" sz="1400" b="1" dirty="0"/>
          </a:p>
          <a:p>
            <a:pPr algn="r"/>
            <a:r>
              <a:rPr lang="nl-NL" sz="1400" b="1" dirty="0" smtClean="0"/>
              <a:t>CHE Consult GmbH (DE)</a:t>
            </a:r>
            <a:endParaRPr lang="nl-BE" sz="1400" b="1" dirty="0"/>
          </a:p>
        </p:txBody>
      </p:sp>
    </p:spTree>
    <p:extLst>
      <p:ext uri="{BB962C8B-B14F-4D97-AF65-F5344CB8AC3E}">
        <p14:creationId xmlns:p14="http://schemas.microsoft.com/office/powerpoint/2010/main" val="4072738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36" grpId="0"/>
      <p:bldP spid="48" grpId="0"/>
      <p:bldP spid="52" grpId="0" animBg="1"/>
      <p:bldP spid="5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29408" y="260648"/>
            <a:ext cx="6131024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+mn-lt"/>
              </a:rPr>
              <a:t>Project Partners</a:t>
            </a:r>
            <a:endParaRPr lang="en-US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88032"/>
            <a:ext cx="1137525" cy="1124744"/>
          </a:xfrm>
        </p:spPr>
      </p:pic>
      <p:sp>
        <p:nvSpPr>
          <p:cNvPr id="5" name="Tekstvak 4"/>
          <p:cNvSpPr txBox="1"/>
          <p:nvPr/>
        </p:nvSpPr>
        <p:spPr>
          <a:xfrm>
            <a:off x="971600" y="1628800"/>
            <a:ext cx="6408712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6 Higher Education Institution</a:t>
            </a:r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endParaRPr lang="en-US" sz="1400" i="1" dirty="0" smtClean="0"/>
          </a:p>
          <a:p>
            <a:pPr marL="896938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dirty="0" smtClean="0"/>
              <a:t>= 6 Bologna Experts</a:t>
            </a:r>
          </a:p>
          <a:p>
            <a:pPr marL="896938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dirty="0" smtClean="0"/>
              <a:t>= 6 countries/regions</a:t>
            </a:r>
          </a:p>
          <a:p>
            <a:pPr marL="896938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dirty="0" smtClean="0"/>
              <a:t>= 6 different economical, social and educational contexts</a:t>
            </a:r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endParaRPr lang="en-US" sz="1400" i="1" dirty="0" smtClean="0"/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endParaRPr lang="en-US" sz="1400" i="1" dirty="0" smtClean="0"/>
          </a:p>
          <a:p>
            <a:pPr>
              <a:buClr>
                <a:schemeClr val="bg2"/>
              </a:buClr>
            </a:pPr>
            <a:r>
              <a:rPr lang="en-US" b="1" dirty="0" smtClean="0"/>
              <a:t>2 Consultancy firm</a:t>
            </a:r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endParaRPr lang="en-US" sz="1400" i="1" dirty="0" smtClean="0"/>
          </a:p>
          <a:p>
            <a:pPr marL="896938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dirty="0" smtClean="0"/>
              <a:t>Experience in EU project management</a:t>
            </a:r>
          </a:p>
          <a:p>
            <a:pPr marL="896938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dirty="0" smtClean="0"/>
              <a:t>Experience in HE policy management</a:t>
            </a:r>
          </a:p>
          <a:p>
            <a:pPr marL="896938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dirty="0" smtClean="0"/>
              <a:t>Experience in widening access policy and actions</a:t>
            </a:r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endParaRPr lang="en-US" sz="1400" dirty="0" smtClean="0"/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endParaRPr lang="en-US" sz="1400" dirty="0" smtClean="0"/>
          </a:p>
          <a:p>
            <a:pPr>
              <a:buClr>
                <a:schemeClr val="bg2"/>
              </a:buClr>
            </a:pPr>
            <a:r>
              <a:rPr lang="en-US" b="1" dirty="0" smtClean="0"/>
              <a:t>External Experts</a:t>
            </a:r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endParaRPr lang="en-US" sz="1600" b="1" dirty="0" smtClean="0"/>
          </a:p>
          <a:p>
            <a:pPr marL="896938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dirty="0" smtClean="0"/>
              <a:t>Mr. Michael Cooper</a:t>
            </a:r>
          </a:p>
          <a:p>
            <a:pPr marL="896938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dirty="0" smtClean="0"/>
              <a:t>Mr. Frederik De Decker</a:t>
            </a:r>
          </a:p>
          <a:p>
            <a:endParaRPr lang="nl-NL" sz="1400" dirty="0" smtClean="0"/>
          </a:p>
        </p:txBody>
      </p:sp>
    </p:spTree>
    <p:extLst>
      <p:ext uri="{BB962C8B-B14F-4D97-AF65-F5344CB8AC3E}">
        <p14:creationId xmlns:p14="http://schemas.microsoft.com/office/powerpoint/2010/main" val="3608106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29408" y="260648"/>
            <a:ext cx="6131024" cy="1143000"/>
          </a:xfrm>
        </p:spPr>
        <p:txBody>
          <a:bodyPr/>
          <a:lstStyle/>
          <a:p>
            <a:r>
              <a:rPr lang="nl-BE" b="1" dirty="0" smtClean="0">
                <a:solidFill>
                  <a:schemeClr val="tx1"/>
                </a:solidFill>
                <a:latin typeface="+mn-lt"/>
              </a:rPr>
              <a:t>Project </a:t>
            </a:r>
            <a:r>
              <a:rPr lang="en-US" b="1" dirty="0" smtClean="0">
                <a:solidFill>
                  <a:schemeClr val="tx1"/>
                </a:solidFill>
                <a:latin typeface="+mn-lt"/>
              </a:rPr>
              <a:t>Overview</a:t>
            </a:r>
            <a:endParaRPr lang="en-US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88032"/>
            <a:ext cx="1137525" cy="1124744"/>
          </a:xfrm>
        </p:spPr>
      </p:pic>
      <p:sp>
        <p:nvSpPr>
          <p:cNvPr id="5" name="Tekstvak 4"/>
          <p:cNvSpPr txBox="1"/>
          <p:nvPr/>
        </p:nvSpPr>
        <p:spPr>
          <a:xfrm>
            <a:off x="960417" y="1628800"/>
            <a:ext cx="260218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3 Phases:</a:t>
            </a:r>
          </a:p>
          <a:p>
            <a:endParaRPr lang="en-US" dirty="0"/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dirty="0"/>
              <a:t>Phase 1: </a:t>
            </a:r>
            <a:r>
              <a:rPr lang="en-US" dirty="0" smtClean="0"/>
              <a:t>Research</a:t>
            </a:r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dirty="0"/>
              <a:t>Phase 2: Peer Learning</a:t>
            </a:r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dirty="0"/>
              <a:t>Phase 3: Validation</a:t>
            </a:r>
          </a:p>
          <a:p>
            <a:pPr>
              <a:buClr>
                <a:schemeClr val="bg2"/>
              </a:buClr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16660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29408" y="260648"/>
            <a:ext cx="6131024" cy="1143000"/>
          </a:xfrm>
        </p:spPr>
        <p:txBody>
          <a:bodyPr/>
          <a:lstStyle/>
          <a:p>
            <a:r>
              <a:rPr lang="nl-BE" b="1" dirty="0" smtClean="0">
                <a:solidFill>
                  <a:schemeClr val="tx1"/>
                </a:solidFill>
                <a:latin typeface="+mn-lt"/>
              </a:rPr>
              <a:t>Project Overview</a:t>
            </a:r>
            <a:endParaRPr lang="nl-BE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88032"/>
            <a:ext cx="1137525" cy="1124744"/>
          </a:xfrm>
        </p:spPr>
      </p:pic>
      <p:sp>
        <p:nvSpPr>
          <p:cNvPr id="5" name="Tekstvak 4"/>
          <p:cNvSpPr txBox="1"/>
          <p:nvPr/>
        </p:nvSpPr>
        <p:spPr>
          <a:xfrm>
            <a:off x="958571" y="1628800"/>
            <a:ext cx="656391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Phase 1: Research – THE GOALS</a:t>
            </a:r>
          </a:p>
          <a:p>
            <a:endParaRPr lang="en-US" dirty="0"/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dirty="0" smtClean="0"/>
              <a:t>Identify strengths and weaknesses</a:t>
            </a:r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dirty="0" smtClean="0"/>
              <a:t>Look for comparable data</a:t>
            </a:r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r>
              <a:rPr lang="en-US" dirty="0" smtClean="0"/>
              <a:t>Look for transferable projects</a:t>
            </a:r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Clr>
                <a:schemeClr val="bg2"/>
              </a:buClr>
              <a:buFont typeface="Arial" pitchFamily="34" charset="0"/>
              <a:buChar char="•"/>
            </a:pPr>
            <a:endParaRPr lang="en-US" dirty="0" smtClean="0"/>
          </a:p>
          <a:p>
            <a:pPr>
              <a:buClr>
                <a:schemeClr val="bg2"/>
              </a:buClr>
            </a:pPr>
            <a:endParaRPr lang="en-US" dirty="0" smtClean="0"/>
          </a:p>
          <a:p>
            <a:pPr>
              <a:buClr>
                <a:schemeClr val="bg2"/>
              </a:buClr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72071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angrenzend">
  <a:themeElements>
    <a:clrScheme name="Aangepast 4">
      <a:dk1>
        <a:srgbClr val="2F2B20"/>
      </a:dk1>
      <a:lt1>
        <a:srgbClr val="FFFFFF"/>
      </a:lt1>
      <a:dk2>
        <a:srgbClr val="675E47"/>
      </a:dk2>
      <a:lt2>
        <a:srgbClr val="FFFF00"/>
      </a:lt2>
      <a:accent1>
        <a:srgbClr val="FFFF00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FFFF00"/>
      </a:accent6>
      <a:hlink>
        <a:srgbClr val="675E47"/>
      </a:hlink>
      <a:folHlink>
        <a:srgbClr val="849A0A"/>
      </a:folHlink>
    </a:clrScheme>
    <a:fontScheme name="Kantoor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angrenzend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EFDD3B6514C74985038ADAB145BD6A" ma:contentTypeVersion="0" ma:contentTypeDescription="Create a new document." ma:contentTypeScope="" ma:versionID="6794ebd42e30c07e3d67c92d852930e9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8E059BF9-E55F-41EF-A5E8-94BA11616092}"/>
</file>

<file path=customXml/itemProps2.xml><?xml version="1.0" encoding="utf-8"?>
<ds:datastoreItem xmlns:ds="http://schemas.openxmlformats.org/officeDocument/2006/customXml" ds:itemID="{698D9570-0198-43DB-AC88-3D3C48C1A106}"/>
</file>

<file path=customXml/itemProps3.xml><?xml version="1.0" encoding="utf-8"?>
<ds:datastoreItem xmlns:ds="http://schemas.openxmlformats.org/officeDocument/2006/customXml" ds:itemID="{E1A3AB0F-6734-4D6D-8E09-0169CED60DE3}"/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1523</TotalTime>
  <Words>695</Words>
  <Application>Microsoft Office PowerPoint</Application>
  <PresentationFormat>Diavoorstelling (4:3)</PresentationFormat>
  <Paragraphs>213</Paragraphs>
  <Slides>20</Slides>
  <Notes>3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1" baseType="lpstr">
      <vt:lpstr>Aangrenzend</vt:lpstr>
      <vt:lpstr>PowerPoint-presentatie</vt:lpstr>
      <vt:lpstr>PowerPoint-presentatie</vt:lpstr>
      <vt:lpstr>Introduction</vt:lpstr>
      <vt:lpstr>Introduction</vt:lpstr>
      <vt:lpstr>Why?</vt:lpstr>
      <vt:lpstr>Project Partners</vt:lpstr>
      <vt:lpstr>Project Partners</vt:lpstr>
      <vt:lpstr>Project Overview</vt:lpstr>
      <vt:lpstr>Project Overview</vt:lpstr>
      <vt:lpstr>Project Overview</vt:lpstr>
      <vt:lpstr>Project Overview</vt:lpstr>
      <vt:lpstr>Project Overview</vt:lpstr>
      <vt:lpstr>Project Overview</vt:lpstr>
      <vt:lpstr>Project Overview</vt:lpstr>
      <vt:lpstr>Project Overview</vt:lpstr>
      <vt:lpstr>Project Overview</vt:lpstr>
      <vt:lpstr>Project Overview</vt:lpstr>
      <vt:lpstr>Project Overview</vt:lpstr>
      <vt:lpstr>Sustainability</vt:lpstr>
      <vt:lpstr>PowerPoint-presentatie</vt:lpstr>
    </vt:vector>
  </TitlesOfParts>
  <Company>UGent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Thijs</dc:creator>
  <cp:lastModifiedBy>Thijs Verbeurgt</cp:lastModifiedBy>
  <cp:revision>50</cp:revision>
  <cp:lastPrinted>2013-11-12T07:11:41Z</cp:lastPrinted>
  <dcterms:created xsi:type="dcterms:W3CDTF">2012-05-30T20:15:18Z</dcterms:created>
  <dcterms:modified xsi:type="dcterms:W3CDTF">2013-11-12T07:19:54Z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0x0101003FEFDD3B6514C74985038ADAB145BD6A</vt:lpwstr>
  </property>
</Properties>
</file>