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customXml/itemProps1.xml" ContentType="application/vnd.openxmlformats-officedocument.customXmlProperties+xml"/>
  <Default Extension="jpeg" ContentType="image/jpeg"/>
  <Default Extension="rels" ContentType="application/vnd.openxmlformats-package.relationshi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Default Extension="png" ContentType="image/png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customXml/itemProps2.xml" ContentType="application/vnd.openxmlformats-officedocument.customXmlProperties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7" r:id="rId2"/>
    <p:sldId id="268" r:id="rId3"/>
    <p:sldId id="258" r:id="rId4"/>
    <p:sldId id="277" r:id="rId5"/>
    <p:sldId id="261" r:id="rId6"/>
    <p:sldId id="278" r:id="rId7"/>
    <p:sldId id="262" r:id="rId8"/>
    <p:sldId id="265" r:id="rId9"/>
    <p:sldId id="275" r:id="rId10"/>
  </p:sldIdLst>
  <p:sldSz cx="9144000" cy="6858000" type="screen4x3"/>
  <p:notesSz cx="6819900" cy="9931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18" Type="http://schemas.openxmlformats.org/officeDocument/2006/relationships/customXml" Target="../customXml/item3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17" Type="http://schemas.openxmlformats.org/officeDocument/2006/relationships/customXml" Target="../customXml/item2.xml"/><Relationship Id="rId2" Type="http://schemas.openxmlformats.org/officeDocument/2006/relationships/slide" Target="slides/slide1.xml"/><Relationship Id="rId16" Type="http://schemas.openxmlformats.org/officeDocument/2006/relationships/customXml" Target="../customXml/item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592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62388" y="0"/>
            <a:ext cx="295592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429CCBB-0A0F-462F-9743-F2B19A2C03DD}" type="datetimeFigureOut">
              <a:rPr lang="en-GB" smtClean="0"/>
              <a:t>11/11/2013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27100" y="744538"/>
            <a:ext cx="4965700" cy="3724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2625" y="4718050"/>
            <a:ext cx="5454650" cy="446881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2925"/>
            <a:ext cx="2955925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62388" y="9432925"/>
            <a:ext cx="2955925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049FC62-6D96-46CE-8446-BD891ACA7E8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416390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628604-AF11-468C-A68E-CDC1A6048416}" type="datetimeFigureOut">
              <a:rPr lang="en-GB" smtClean="0"/>
              <a:t>11/11/2013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B04C2F-A038-4371-82CA-7E28ACDCAF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809301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628604-AF11-468C-A68E-CDC1A6048416}" type="datetimeFigureOut">
              <a:rPr lang="en-GB" smtClean="0"/>
              <a:t>11/11/2013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B04C2F-A038-4371-82CA-7E28ACDCAF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231371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628604-AF11-468C-A68E-CDC1A6048416}" type="datetimeFigureOut">
              <a:rPr lang="en-GB" smtClean="0"/>
              <a:t>11/11/2013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B04C2F-A038-4371-82CA-7E28ACDCAF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575428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9144000" cy="989013"/>
          </a:xfrm>
          <a:prstGeom prst="rect">
            <a:avLst/>
          </a:prstGeom>
          <a:solidFill>
            <a:srgbClr val="0F5494"/>
          </a:solidFill>
          <a:ln>
            <a:solidFill>
              <a:srgbClr val="0F5494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b="0"/>
          </a:p>
        </p:txBody>
      </p:sp>
      <p:sp>
        <p:nvSpPr>
          <p:cNvPr id="6" name="Rectangle 5"/>
          <p:cNvSpPr/>
          <p:nvPr userDrawn="1"/>
        </p:nvSpPr>
        <p:spPr>
          <a:xfrm>
            <a:off x="4262438" y="6597352"/>
            <a:ext cx="596900" cy="270446"/>
          </a:xfrm>
          <a:prstGeom prst="rect">
            <a:avLst/>
          </a:prstGeom>
          <a:solidFill>
            <a:srgbClr val="009EC7"/>
          </a:solidFill>
          <a:ln>
            <a:solidFill>
              <a:srgbClr val="009EC7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b="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13" y="1556271"/>
            <a:ext cx="8229600" cy="9366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37288"/>
            <a:ext cx="2895600" cy="484187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861DAA-5BBC-4812-876F-0D7C7B9EA75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457200" y="2564904"/>
            <a:ext cx="8229600" cy="3633788"/>
          </a:xfrm>
        </p:spPr>
        <p:txBody>
          <a:bodyPr/>
          <a:lstStyle>
            <a:lvl1pPr marL="342900" indent="-342900">
              <a:buClr>
                <a:srgbClr val="0F5494"/>
              </a:buClr>
              <a:buFont typeface="Arial" pitchFamily="34" charset="0"/>
              <a:buChar char="•"/>
              <a:defRPr i="0"/>
            </a:lvl1pPr>
            <a:lvl2pPr>
              <a:buClr>
                <a:srgbClr val="0F5494"/>
              </a:buClr>
              <a:defRPr/>
            </a:lvl2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4116" y="295816"/>
            <a:ext cx="1440000" cy="999881"/>
          </a:xfrm>
          <a:prstGeom prst="rect">
            <a:avLst/>
          </a:prstGeom>
        </p:spPr>
      </p:pic>
      <p:sp>
        <p:nvSpPr>
          <p:cNvPr id="11" name="Footer Placeholder 4"/>
          <p:cNvSpPr txBox="1">
            <a:spLocks/>
          </p:cNvSpPr>
          <p:nvPr userDrawn="1"/>
        </p:nvSpPr>
        <p:spPr bwMode="auto">
          <a:xfrm>
            <a:off x="4206042" y="6562771"/>
            <a:ext cx="756717" cy="2506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GB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lang="en-GB" sz="1400" b="0" kern="1200" dirty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7600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7600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7600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7600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7600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7600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7600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7600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9pPr>
          </a:lstStyle>
          <a:p>
            <a:pPr algn="l"/>
            <a:r>
              <a:rPr lang="fr-BE" sz="650" i="1" baseline="0" dirty="0" smtClean="0">
                <a:solidFill>
                  <a:schemeClr val="bg1"/>
                </a:solidFill>
              </a:rPr>
              <a:t>Education </a:t>
            </a:r>
            <a:br>
              <a:rPr lang="fr-BE" sz="650" i="1" baseline="0" dirty="0" smtClean="0">
                <a:solidFill>
                  <a:schemeClr val="bg1"/>
                </a:solidFill>
              </a:rPr>
            </a:br>
            <a:r>
              <a:rPr lang="fr-BE" sz="650" i="1" baseline="0" dirty="0" smtClean="0">
                <a:solidFill>
                  <a:schemeClr val="bg1"/>
                </a:solidFill>
              </a:rPr>
              <a:t>and Training</a:t>
            </a:r>
            <a:endParaRPr lang="fr-BE" sz="650" i="1" baseline="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90541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628604-AF11-468C-A68E-CDC1A6048416}" type="datetimeFigureOut">
              <a:rPr lang="en-GB" smtClean="0"/>
              <a:t>11/11/2013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B04C2F-A038-4371-82CA-7E28ACDCAF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000553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628604-AF11-468C-A68E-CDC1A6048416}" type="datetimeFigureOut">
              <a:rPr lang="en-GB" smtClean="0"/>
              <a:t>11/11/2013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B04C2F-A038-4371-82CA-7E28ACDCAF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315858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628604-AF11-468C-A68E-CDC1A6048416}" type="datetimeFigureOut">
              <a:rPr lang="en-GB" smtClean="0"/>
              <a:t>11/11/2013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B04C2F-A038-4371-82CA-7E28ACDCAF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238078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628604-AF11-468C-A68E-CDC1A6048416}" type="datetimeFigureOut">
              <a:rPr lang="en-GB" smtClean="0"/>
              <a:t>11/11/2013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B04C2F-A038-4371-82CA-7E28ACDCAF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174836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628604-AF11-468C-A68E-CDC1A6048416}" type="datetimeFigureOut">
              <a:rPr lang="en-GB" smtClean="0"/>
              <a:t>11/11/2013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B04C2F-A038-4371-82CA-7E28ACDCAF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798463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628604-AF11-468C-A68E-CDC1A6048416}" type="datetimeFigureOut">
              <a:rPr lang="en-GB" smtClean="0"/>
              <a:t>11/11/2013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B04C2F-A038-4371-82CA-7E28ACDCAF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898535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628604-AF11-468C-A68E-CDC1A6048416}" type="datetimeFigureOut">
              <a:rPr lang="en-GB" smtClean="0"/>
              <a:t>11/11/2013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B04C2F-A038-4371-82CA-7E28ACDCAF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96872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628604-AF11-468C-A68E-CDC1A6048416}" type="datetimeFigureOut">
              <a:rPr lang="en-GB" smtClean="0"/>
              <a:t>11/11/2013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B04C2F-A038-4371-82CA-7E28ACDCAF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837879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628604-AF11-468C-A68E-CDC1A6048416}" type="datetimeFigureOut">
              <a:rPr lang="en-GB" smtClean="0"/>
              <a:t>11/11/2013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B04C2F-A038-4371-82CA-7E28ACDCAF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918314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eg"/><Relationship Id="rId11" Type="http://schemas.openxmlformats.org/officeDocument/2006/relationships/image" Target="../media/image11.jpeg"/><Relationship Id="rId5" Type="http://schemas.openxmlformats.org/officeDocument/2006/relationships/image" Target="../media/image5.jpeg"/><Relationship Id="rId10" Type="http://schemas.openxmlformats.org/officeDocument/2006/relationships/image" Target="../media/image10.jpeg"/><Relationship Id="rId4" Type="http://schemas.openxmlformats.org/officeDocument/2006/relationships/image" Target="../media/image4.jpeg"/><Relationship Id="rId9" Type="http://schemas.openxmlformats.org/officeDocument/2006/relationships/image" Target="../media/image9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ec.europa.eu/education/higher-education/modernisation/standard/index.html" TargetMode="External"/><Relationship Id="rId2" Type="http://schemas.openxmlformats.org/officeDocument/2006/relationships/hyperlink" Target="http://ec.europa.eu/education/higher-education/doc/modernisation_en.pdf" TargetMode="Externa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-13098" y="1978026"/>
            <a:ext cx="9159479" cy="2593975"/>
          </a:xfrm>
          <a:prstGeom prst="rect">
            <a:avLst/>
          </a:prstGeom>
          <a:solidFill>
            <a:srgbClr val="0F549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BE"/>
          </a:p>
        </p:txBody>
      </p:sp>
      <p:pic>
        <p:nvPicPr>
          <p:cNvPr id="15362" name="Imag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9525"/>
            <a:ext cx="9166622" cy="2119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0" name="Connecteur droit 9"/>
          <p:cNvCxnSpPr/>
          <p:nvPr/>
        </p:nvCxnSpPr>
        <p:spPr>
          <a:xfrm>
            <a:off x="5969794" y="2771775"/>
            <a:ext cx="0" cy="94615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ctangle 3"/>
          <p:cNvSpPr/>
          <p:nvPr/>
        </p:nvSpPr>
        <p:spPr>
          <a:xfrm>
            <a:off x="6254354" y="5229225"/>
            <a:ext cx="73819" cy="9906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BE" dirty="0"/>
              <a:t> </a:t>
            </a:r>
          </a:p>
        </p:txBody>
      </p:sp>
      <p:pic>
        <p:nvPicPr>
          <p:cNvPr id="15365" name="Imag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7644" y="6376988"/>
            <a:ext cx="853679" cy="481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itre 1"/>
          <p:cNvSpPr>
            <a:spLocks noGrp="1"/>
          </p:cNvSpPr>
          <p:nvPr>
            <p:ph type="ctrTitle"/>
          </p:nvPr>
        </p:nvSpPr>
        <p:spPr>
          <a:xfrm>
            <a:off x="21431" y="2530476"/>
            <a:ext cx="5829300" cy="1463675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BE" sz="4000" cap="none" dirty="0" smtClean="0">
                <a:solidFill>
                  <a:schemeClr val="bg1"/>
                </a:solidFill>
                <a:ea typeface="+mj-ea"/>
                <a:cs typeface="+mj-cs"/>
              </a:rPr>
              <a:t/>
            </a:r>
            <a:br>
              <a:rPr lang="fr-BE" sz="4000" cap="none" dirty="0" smtClean="0">
                <a:solidFill>
                  <a:schemeClr val="bg1"/>
                </a:solidFill>
                <a:ea typeface="+mj-ea"/>
                <a:cs typeface="+mj-cs"/>
              </a:rPr>
            </a:br>
            <a:r>
              <a:rPr lang="fr-BE" sz="4000" cap="none" dirty="0" smtClean="0">
                <a:solidFill>
                  <a:schemeClr val="bg1"/>
                </a:solidFill>
                <a:ea typeface="+mj-ea"/>
                <a:cs typeface="+mj-cs"/>
              </a:rPr>
              <a:t>High </a:t>
            </a:r>
            <a:r>
              <a:rPr lang="fr-BE" sz="4000" cap="none" dirty="0" err="1" smtClean="0">
                <a:solidFill>
                  <a:schemeClr val="bg1"/>
                </a:solidFill>
                <a:ea typeface="+mj-ea"/>
                <a:cs typeface="+mj-cs"/>
              </a:rPr>
              <a:t>Level</a:t>
            </a:r>
            <a:r>
              <a:rPr lang="fr-BE" sz="4000" cap="none" dirty="0" smtClean="0">
                <a:solidFill>
                  <a:schemeClr val="bg1"/>
                </a:solidFill>
                <a:ea typeface="+mj-ea"/>
                <a:cs typeface="+mj-cs"/>
              </a:rPr>
              <a:t> Group </a:t>
            </a:r>
            <a:r>
              <a:rPr lang="fr-BE" sz="4000" cap="none" dirty="0">
                <a:solidFill>
                  <a:schemeClr val="bg1"/>
                </a:solidFill>
                <a:ea typeface="+mj-ea"/>
                <a:cs typeface="+mj-cs"/>
              </a:rPr>
              <a:t>on the </a:t>
            </a:r>
            <a:r>
              <a:rPr lang="fr-BE" sz="4400" cap="none" dirty="0" smtClean="0">
                <a:solidFill>
                  <a:schemeClr val="bg1"/>
                </a:solidFill>
                <a:ea typeface="+mj-ea"/>
                <a:cs typeface="+mj-cs"/>
              </a:rPr>
              <a:t/>
            </a:r>
            <a:br>
              <a:rPr lang="fr-BE" sz="4400" cap="none" dirty="0" smtClean="0">
                <a:solidFill>
                  <a:schemeClr val="bg1"/>
                </a:solidFill>
                <a:ea typeface="+mj-ea"/>
                <a:cs typeface="+mj-cs"/>
              </a:rPr>
            </a:br>
            <a:r>
              <a:rPr lang="fr-BE" sz="5300" cap="none" dirty="0" smtClean="0">
                <a:solidFill>
                  <a:schemeClr val="bg1"/>
                </a:solidFill>
                <a:ea typeface="+mj-ea"/>
                <a:cs typeface="+mj-cs"/>
              </a:rPr>
              <a:t>Modernisation </a:t>
            </a:r>
            <a:br>
              <a:rPr lang="fr-BE" sz="5300" cap="none" dirty="0" smtClean="0">
                <a:solidFill>
                  <a:schemeClr val="bg1"/>
                </a:solidFill>
                <a:ea typeface="+mj-ea"/>
                <a:cs typeface="+mj-cs"/>
              </a:rPr>
            </a:br>
            <a:r>
              <a:rPr lang="fr-BE" sz="5300" cap="none" dirty="0" smtClean="0">
                <a:solidFill>
                  <a:schemeClr val="bg1"/>
                </a:solidFill>
                <a:ea typeface="+mj-ea"/>
                <a:cs typeface="+mj-cs"/>
              </a:rPr>
              <a:t>of Higher Education</a:t>
            </a:r>
            <a:endParaRPr lang="fr-BE" sz="5300" dirty="0">
              <a:solidFill>
                <a:schemeClr val="bg1"/>
              </a:solidFill>
              <a:ea typeface="+mj-ea"/>
              <a:cs typeface="+mj-cs"/>
            </a:endParaRPr>
          </a:p>
        </p:txBody>
      </p:sp>
      <p:sp>
        <p:nvSpPr>
          <p:cNvPr id="17" name="Sous-titre 2"/>
          <p:cNvSpPr txBox="1">
            <a:spLocks/>
          </p:cNvSpPr>
          <p:nvPr/>
        </p:nvSpPr>
        <p:spPr bwMode="auto">
          <a:xfrm>
            <a:off x="6254354" y="1466851"/>
            <a:ext cx="2796778" cy="307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Tw Cen MT" pitchFamily="-84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w Cen MT" pitchFamily="-84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w Cen MT" pitchFamily="-84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w Cen MT" pitchFamily="-84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w Cen MT" pitchFamily="-8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w Cen MT" pitchFamily="-8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w Cen MT" pitchFamily="-8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w Cen MT" pitchFamily="-8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w Cen MT" pitchFamily="-84" charset="0"/>
                <a:ea typeface="MS PGothic" pitchFamily="34" charset="-128"/>
              </a:defRPr>
            </a:lvl9pPr>
          </a:lstStyle>
          <a:p>
            <a:pPr defTabSz="914400" eaLnBrk="1" hangingPunct="1">
              <a:spcAft>
                <a:spcPts val="200"/>
              </a:spcAft>
              <a:buClr>
                <a:schemeClr val="accent2"/>
              </a:buClr>
              <a:buSzPct val="100000"/>
              <a:buFont typeface="Tw Cen MT" pitchFamily="-84" charset="0"/>
              <a:buNone/>
            </a:pPr>
            <a:r>
              <a:rPr lang="en-US" sz="2000" dirty="0">
                <a:solidFill>
                  <a:schemeClr val="bg1"/>
                </a:solidFill>
              </a:rPr>
              <a:t>Mary </a:t>
            </a:r>
            <a:r>
              <a:rPr lang="en-US" sz="2000" dirty="0" err="1">
                <a:solidFill>
                  <a:schemeClr val="bg1"/>
                </a:solidFill>
              </a:rPr>
              <a:t>McAleese</a:t>
            </a:r>
            <a:r>
              <a:rPr lang="en-US" sz="2000" dirty="0">
                <a:solidFill>
                  <a:schemeClr val="bg1"/>
                </a:solidFill>
              </a:rPr>
              <a:t> (Chair)</a:t>
            </a:r>
          </a:p>
          <a:p>
            <a:pPr defTabSz="914400" eaLnBrk="1" hangingPunct="1">
              <a:spcAft>
                <a:spcPts val="200"/>
              </a:spcAft>
              <a:buClr>
                <a:schemeClr val="accent2"/>
              </a:buClr>
              <a:buSzPct val="100000"/>
              <a:buFont typeface="Tw Cen MT" pitchFamily="-84" charset="0"/>
              <a:buNone/>
            </a:pPr>
            <a:r>
              <a:rPr lang="en-US" sz="2000" dirty="0" err="1">
                <a:solidFill>
                  <a:schemeClr val="bg1"/>
                </a:solidFill>
              </a:rPr>
              <a:t>Agneta</a:t>
            </a:r>
            <a:r>
              <a:rPr lang="en-US" sz="2000" dirty="0">
                <a:solidFill>
                  <a:schemeClr val="bg1"/>
                </a:solidFill>
              </a:rPr>
              <a:t> </a:t>
            </a:r>
            <a:r>
              <a:rPr lang="en-US" sz="2000" dirty="0" err="1">
                <a:solidFill>
                  <a:schemeClr val="bg1"/>
                </a:solidFill>
              </a:rPr>
              <a:t>Bladh</a:t>
            </a:r>
            <a:endParaRPr lang="en-US" sz="2000" dirty="0">
              <a:solidFill>
                <a:schemeClr val="bg1"/>
              </a:solidFill>
            </a:endParaRPr>
          </a:p>
          <a:p>
            <a:pPr defTabSz="914400" eaLnBrk="1" hangingPunct="1">
              <a:spcAft>
                <a:spcPts val="200"/>
              </a:spcAft>
              <a:buClr>
                <a:schemeClr val="accent2"/>
              </a:buClr>
              <a:buSzPct val="100000"/>
              <a:buFont typeface="Tw Cen MT" pitchFamily="-84" charset="0"/>
              <a:buNone/>
            </a:pPr>
            <a:r>
              <a:rPr lang="en-US" sz="2000" dirty="0">
                <a:solidFill>
                  <a:schemeClr val="bg1"/>
                </a:solidFill>
              </a:rPr>
              <a:t>Vincent Berger</a:t>
            </a:r>
          </a:p>
          <a:p>
            <a:pPr defTabSz="914400" eaLnBrk="1" hangingPunct="1">
              <a:spcAft>
                <a:spcPts val="200"/>
              </a:spcAft>
              <a:buClr>
                <a:schemeClr val="accent2"/>
              </a:buClr>
              <a:buSzPct val="100000"/>
              <a:buFont typeface="Tw Cen MT" pitchFamily="-84" charset="0"/>
              <a:buNone/>
            </a:pPr>
            <a:r>
              <a:rPr lang="en-US" sz="2000" dirty="0">
                <a:solidFill>
                  <a:schemeClr val="bg1"/>
                </a:solidFill>
              </a:rPr>
              <a:t>Christian Bode</a:t>
            </a:r>
          </a:p>
          <a:p>
            <a:pPr defTabSz="914400" eaLnBrk="1" hangingPunct="1">
              <a:spcAft>
                <a:spcPts val="200"/>
              </a:spcAft>
              <a:buClr>
                <a:schemeClr val="accent2"/>
              </a:buClr>
              <a:buSzPct val="100000"/>
              <a:buFont typeface="Tw Cen MT" pitchFamily="-84" charset="0"/>
              <a:buNone/>
            </a:pPr>
            <a:r>
              <a:rPr lang="en-US" sz="2000" dirty="0">
                <a:solidFill>
                  <a:schemeClr val="bg1"/>
                </a:solidFill>
              </a:rPr>
              <a:t>Jan </a:t>
            </a:r>
            <a:r>
              <a:rPr lang="en-US" sz="2000" dirty="0" err="1">
                <a:solidFill>
                  <a:schemeClr val="bg1"/>
                </a:solidFill>
              </a:rPr>
              <a:t>Muehlfeit</a:t>
            </a:r>
            <a:endParaRPr lang="en-US" sz="2000" dirty="0">
              <a:solidFill>
                <a:schemeClr val="bg1"/>
              </a:solidFill>
            </a:endParaRPr>
          </a:p>
          <a:p>
            <a:pPr defTabSz="914400" eaLnBrk="1" hangingPunct="1">
              <a:spcAft>
                <a:spcPts val="200"/>
              </a:spcAft>
              <a:buClr>
                <a:schemeClr val="accent2"/>
              </a:buClr>
              <a:buSzPct val="100000"/>
              <a:buFont typeface="Tw Cen MT" pitchFamily="-84" charset="0"/>
              <a:buNone/>
            </a:pPr>
            <a:r>
              <a:rPr lang="en-US" sz="2000" dirty="0">
                <a:solidFill>
                  <a:schemeClr val="bg1"/>
                </a:solidFill>
              </a:rPr>
              <a:t>Tea </a:t>
            </a:r>
            <a:r>
              <a:rPr lang="en-US" sz="2000" dirty="0" err="1">
                <a:solidFill>
                  <a:schemeClr val="bg1"/>
                </a:solidFill>
              </a:rPr>
              <a:t>Petrin</a:t>
            </a:r>
            <a:endParaRPr lang="en-US" sz="2000" dirty="0">
              <a:solidFill>
                <a:schemeClr val="bg1"/>
              </a:solidFill>
            </a:endParaRPr>
          </a:p>
          <a:p>
            <a:pPr defTabSz="914400" eaLnBrk="1" hangingPunct="1">
              <a:spcAft>
                <a:spcPts val="200"/>
              </a:spcAft>
              <a:buClr>
                <a:schemeClr val="accent2"/>
              </a:buClr>
              <a:buSzPct val="100000"/>
              <a:buFont typeface="Tw Cen MT" pitchFamily="-84" charset="0"/>
              <a:buNone/>
            </a:pPr>
            <a:r>
              <a:rPr lang="en-US" sz="2000" dirty="0">
                <a:solidFill>
                  <a:schemeClr val="bg1"/>
                </a:solidFill>
              </a:rPr>
              <a:t>Alessandro </a:t>
            </a:r>
            <a:r>
              <a:rPr lang="en-US" sz="2000" dirty="0" err="1">
                <a:solidFill>
                  <a:schemeClr val="bg1"/>
                </a:solidFill>
              </a:rPr>
              <a:t>Schiesaro</a:t>
            </a:r>
            <a:endParaRPr lang="en-US" sz="2000" dirty="0">
              <a:solidFill>
                <a:schemeClr val="bg1"/>
              </a:solidFill>
            </a:endParaRPr>
          </a:p>
          <a:p>
            <a:pPr defTabSz="914400" eaLnBrk="1" hangingPunct="1">
              <a:spcAft>
                <a:spcPts val="200"/>
              </a:spcAft>
              <a:buClr>
                <a:schemeClr val="accent2"/>
              </a:buClr>
              <a:buSzPct val="100000"/>
              <a:buFont typeface="Tw Cen MT" pitchFamily="-84" charset="0"/>
              <a:buNone/>
            </a:pPr>
            <a:r>
              <a:rPr lang="en-US" sz="2000" dirty="0">
                <a:solidFill>
                  <a:schemeClr val="bg1"/>
                </a:solidFill>
              </a:rPr>
              <a:t>Loukas Tsoukalis</a:t>
            </a:r>
          </a:p>
        </p:txBody>
      </p:sp>
      <p:pic>
        <p:nvPicPr>
          <p:cNvPr id="18" name="Image 17" descr="mary mclee hd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775" y="4718050"/>
            <a:ext cx="1007269" cy="1576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Image 18" descr="agneta_bladh_rgb_300dpi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2057" y="4708526"/>
            <a:ext cx="1022747" cy="1584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Image 19" descr="Unknown-2.jpe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4341" y="4718051"/>
            <a:ext cx="1028700" cy="155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Image 20" descr="Familie-Abschied29-9-2010 - Kopie.jp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2579" y="4727576"/>
            <a:ext cx="1008459" cy="1566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Image 21" descr="Jan  001.jp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30341" y="4710114"/>
            <a:ext cx="1014413" cy="1584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" name="Image 22" descr="tea perrins 4x6.jpg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59054" y="4711701"/>
            <a:ext cx="1006078" cy="1573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" name="Image 23" descr="alessandro_schiesaro.jpg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504"/>
          <a:stretch>
            <a:fillRect/>
          </a:stretch>
        </p:blipFill>
        <p:spPr bwMode="auto">
          <a:xfrm>
            <a:off x="6883004" y="4718051"/>
            <a:ext cx="1007269" cy="1566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" name="Image 24" descr="PHOTO2.jpg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2"/>
          <a:stretch>
            <a:fillRect/>
          </a:stretch>
        </p:blipFill>
        <p:spPr bwMode="auto">
          <a:xfrm>
            <a:off x="8030766" y="4732339"/>
            <a:ext cx="1007269" cy="1552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737590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5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 nodeType="clickPar">
                      <p:stCondLst>
                        <p:cond delay="indefinite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What</a:t>
            </a:r>
            <a:r>
              <a:rPr lang="de-DE" dirty="0" smtClean="0"/>
              <a:t> </a:t>
            </a:r>
            <a:r>
              <a:rPr lang="de-DE" dirty="0" err="1" smtClean="0"/>
              <a:t>is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problem</a:t>
            </a:r>
            <a:r>
              <a:rPr lang="de-DE" dirty="0" smtClean="0"/>
              <a:t>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GB" dirty="0"/>
              <a:t>Teaching </a:t>
            </a:r>
            <a:r>
              <a:rPr lang="en-GB" dirty="0" smtClean="0"/>
              <a:t>undervalued, not used for hiring, promotion compared to research</a:t>
            </a:r>
            <a:endParaRPr lang="en-GB" dirty="0"/>
          </a:p>
          <a:p>
            <a:r>
              <a:rPr lang="en-GB" dirty="0"/>
              <a:t>No structural training for higher education staff in most </a:t>
            </a:r>
            <a:r>
              <a:rPr lang="en-GB" dirty="0" smtClean="0"/>
              <a:t>Member States</a:t>
            </a:r>
          </a:p>
          <a:p>
            <a:r>
              <a:rPr lang="de-DE" dirty="0" err="1" smtClean="0"/>
              <a:t>No</a:t>
            </a:r>
            <a:r>
              <a:rPr lang="de-DE" dirty="0" smtClean="0"/>
              <a:t> </a:t>
            </a:r>
            <a:r>
              <a:rPr lang="de-DE" dirty="0" err="1" smtClean="0"/>
              <a:t>data</a:t>
            </a:r>
            <a:r>
              <a:rPr lang="de-DE" dirty="0" smtClean="0"/>
              <a:t> on </a:t>
            </a:r>
            <a:r>
              <a:rPr lang="de-DE" dirty="0" err="1" smtClean="0"/>
              <a:t>progression</a:t>
            </a:r>
            <a:r>
              <a:rPr lang="de-DE" dirty="0"/>
              <a:t> </a:t>
            </a:r>
            <a:r>
              <a:rPr lang="de-DE" dirty="0" smtClean="0"/>
              <a:t>– </a:t>
            </a:r>
            <a:r>
              <a:rPr lang="de-DE" dirty="0" err="1" smtClean="0"/>
              <a:t>tracking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students</a:t>
            </a:r>
            <a:endParaRPr lang="en-GB" dirty="0"/>
          </a:p>
          <a:p>
            <a:r>
              <a:rPr lang="en-GB" dirty="0" smtClean="0"/>
              <a:t>Teaching and Learning </a:t>
            </a:r>
            <a:r>
              <a:rPr lang="en-GB" dirty="0"/>
              <a:t>evolution – student centred, </a:t>
            </a:r>
            <a:r>
              <a:rPr lang="en-GB" dirty="0" smtClean="0"/>
              <a:t>problem based teaching and learning </a:t>
            </a:r>
            <a:r>
              <a:rPr lang="en-GB" dirty="0"/>
              <a:t>and transversal skills and interdisciplinary </a:t>
            </a:r>
            <a:r>
              <a:rPr lang="en-GB" dirty="0" smtClean="0"/>
              <a:t>teaching, more diverse student body, </a:t>
            </a:r>
            <a:r>
              <a:rPr lang="en-GB" dirty="0" err="1" smtClean="0"/>
              <a:t>massification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82341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Ways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Working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5400" dirty="0" smtClean="0"/>
              <a:t>Research, Eurydice, Hearings of Experts, Exchange of opinions </a:t>
            </a:r>
          </a:p>
          <a:p>
            <a:pPr marL="0" indent="0">
              <a:buNone/>
            </a:pPr>
            <a:endParaRPr lang="en-GB" sz="5400" dirty="0" smtClean="0"/>
          </a:p>
        </p:txBody>
      </p:sp>
    </p:spTree>
    <p:extLst>
      <p:ext uri="{BB962C8B-B14F-4D97-AF65-F5344CB8AC3E}">
        <p14:creationId xmlns:p14="http://schemas.microsoft.com/office/powerpoint/2010/main" val="2227488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Result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32500" lnSpcReduction="20000"/>
          </a:bodyPr>
          <a:lstStyle/>
          <a:p>
            <a:r>
              <a:rPr lang="de-DE" sz="11000" dirty="0" smtClean="0"/>
              <a:t>Report on "</a:t>
            </a:r>
            <a:r>
              <a:rPr lang="de-DE" sz="11000" dirty="0" err="1" smtClean="0"/>
              <a:t>Improving</a:t>
            </a:r>
            <a:r>
              <a:rPr lang="de-DE" sz="11000" dirty="0" smtClean="0"/>
              <a:t> </a:t>
            </a:r>
            <a:r>
              <a:rPr lang="de-DE" sz="11000" dirty="0" err="1" smtClean="0"/>
              <a:t>the</a:t>
            </a:r>
            <a:r>
              <a:rPr lang="de-DE" sz="11000" dirty="0" smtClean="0"/>
              <a:t> </a:t>
            </a:r>
            <a:r>
              <a:rPr lang="de-DE" sz="11000" dirty="0" err="1" smtClean="0"/>
              <a:t>quality</a:t>
            </a:r>
            <a:r>
              <a:rPr lang="de-DE" sz="11000" dirty="0" smtClean="0"/>
              <a:t> </a:t>
            </a:r>
            <a:r>
              <a:rPr lang="de-DE" sz="11000" dirty="0" err="1" smtClean="0"/>
              <a:t>of</a:t>
            </a:r>
            <a:r>
              <a:rPr lang="de-DE" sz="11000" dirty="0" smtClean="0"/>
              <a:t> </a:t>
            </a:r>
            <a:r>
              <a:rPr lang="de-DE" sz="11000" dirty="0" err="1" smtClean="0"/>
              <a:t>teaching</a:t>
            </a:r>
            <a:r>
              <a:rPr lang="de-DE" sz="11000" dirty="0" smtClean="0"/>
              <a:t> </a:t>
            </a:r>
            <a:r>
              <a:rPr lang="de-DE" sz="11000" dirty="0" err="1" smtClean="0"/>
              <a:t>and</a:t>
            </a:r>
            <a:r>
              <a:rPr lang="de-DE" sz="11000" dirty="0" smtClean="0"/>
              <a:t> </a:t>
            </a:r>
            <a:r>
              <a:rPr lang="de-DE" sz="11000" dirty="0" err="1" smtClean="0"/>
              <a:t>learning</a:t>
            </a:r>
            <a:r>
              <a:rPr lang="de-DE" sz="11000" dirty="0" smtClean="0"/>
              <a:t> in </a:t>
            </a:r>
            <a:r>
              <a:rPr lang="de-DE" sz="11000" dirty="0" err="1" smtClean="0"/>
              <a:t>Europe´s</a:t>
            </a:r>
            <a:r>
              <a:rPr lang="de-DE" sz="11000" dirty="0" smtClean="0"/>
              <a:t> HEIs"</a:t>
            </a:r>
          </a:p>
          <a:p>
            <a:endParaRPr lang="de-DE" sz="5400" dirty="0"/>
          </a:p>
          <a:p>
            <a:endParaRPr lang="de-DE" sz="5400" dirty="0" smtClean="0"/>
          </a:p>
          <a:p>
            <a:r>
              <a:rPr lang="en-GB" sz="5400" dirty="0" smtClean="0"/>
              <a:t>PDF version: </a:t>
            </a:r>
            <a:r>
              <a:rPr lang="en-GB" sz="5400" u="sng" dirty="0">
                <a:hlinkClick r:id="rId2"/>
              </a:rPr>
              <a:t>http://ec.europa.eu/education/higher-education/doc/modernisation_en.pdf</a:t>
            </a:r>
            <a:r>
              <a:rPr lang="en-GB" sz="5400" dirty="0"/>
              <a:t>. </a:t>
            </a:r>
          </a:p>
          <a:p>
            <a:endParaRPr lang="en-GB" sz="5400" dirty="0"/>
          </a:p>
          <a:p>
            <a:r>
              <a:rPr lang="en-GB" sz="5400" dirty="0" smtClean="0"/>
              <a:t>Online </a:t>
            </a:r>
            <a:r>
              <a:rPr lang="en-GB" sz="5400" dirty="0"/>
              <a:t>flip-book </a:t>
            </a:r>
            <a:r>
              <a:rPr lang="en-GB" sz="5400" dirty="0" smtClean="0"/>
              <a:t>version: </a:t>
            </a:r>
            <a:r>
              <a:rPr lang="en-GB" sz="5400" u="sng" dirty="0">
                <a:hlinkClick r:id="rId3"/>
              </a:rPr>
              <a:t>http://ec.europa.eu/education/higher-education/modernisation/standard/index.html</a:t>
            </a:r>
            <a:endParaRPr lang="en-GB" sz="5400" dirty="0"/>
          </a:p>
          <a:p>
            <a:endParaRPr lang="en-GB" sz="5400" dirty="0" smtClean="0"/>
          </a:p>
        </p:txBody>
      </p:sp>
    </p:spTree>
    <p:extLst>
      <p:ext uri="{BB962C8B-B14F-4D97-AF65-F5344CB8AC3E}">
        <p14:creationId xmlns:p14="http://schemas.microsoft.com/office/powerpoint/2010/main" val="2642203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772816"/>
            <a:ext cx="8229600" cy="41931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000" b="1" dirty="0" smtClean="0"/>
              <a:t>Recommendation 2			</a:t>
            </a:r>
          </a:p>
          <a:p>
            <a:pPr marL="0" indent="0">
              <a:buNone/>
            </a:pPr>
            <a:r>
              <a:rPr lang="en-US" sz="2000" b="1" i="1" dirty="0" smtClean="0"/>
              <a:t>Every institution should implement a strategy </a:t>
            </a:r>
          </a:p>
          <a:p>
            <a:pPr marL="0" indent="0">
              <a:buNone/>
            </a:pPr>
            <a:r>
              <a:rPr lang="en-US" sz="2000" i="1" dirty="0" smtClean="0"/>
              <a:t>for the support of the quality of teaching and </a:t>
            </a:r>
          </a:p>
          <a:p>
            <a:pPr marL="0" indent="0">
              <a:buNone/>
            </a:pPr>
            <a:r>
              <a:rPr lang="en-US" sz="2000" i="1" dirty="0" smtClean="0"/>
              <a:t>learning, giving teaching due parity with research.</a:t>
            </a:r>
          </a:p>
          <a:p>
            <a:pPr marL="0" indent="0">
              <a:buNone/>
            </a:pPr>
            <a:endParaRPr lang="en-US" sz="2100" i="1" dirty="0" smtClean="0"/>
          </a:p>
          <a:p>
            <a:pPr marL="0" indent="0">
              <a:buNone/>
            </a:pPr>
            <a:r>
              <a:rPr lang="en-US" sz="2100" b="1" dirty="0" smtClean="0"/>
              <a:t>Recommendation 3 </a:t>
            </a:r>
          </a:p>
          <a:p>
            <a:pPr marL="0" indent="0">
              <a:buNone/>
            </a:pPr>
            <a:r>
              <a:rPr lang="en-GB" sz="2000" i="1" dirty="0"/>
              <a:t>Higher education institutions </a:t>
            </a:r>
            <a:r>
              <a:rPr lang="en-GB" sz="2000" i="1" dirty="0" smtClean="0"/>
              <a:t>should</a:t>
            </a:r>
          </a:p>
          <a:p>
            <a:pPr marL="0" indent="0">
              <a:buNone/>
            </a:pPr>
            <a:r>
              <a:rPr lang="en-GB" sz="2000" i="1" dirty="0" smtClean="0"/>
              <a:t>encourage</a:t>
            </a:r>
            <a:r>
              <a:rPr lang="en-GB" sz="2000" i="1" dirty="0"/>
              <a:t>, welcome, and take account</a:t>
            </a:r>
          </a:p>
          <a:p>
            <a:pPr marL="0" indent="0">
              <a:buNone/>
            </a:pPr>
            <a:r>
              <a:rPr lang="en-GB" sz="2000" i="1" dirty="0"/>
              <a:t>of student feedback which could detect</a:t>
            </a:r>
          </a:p>
          <a:p>
            <a:pPr marL="0" indent="0">
              <a:buNone/>
            </a:pPr>
            <a:r>
              <a:rPr lang="en-GB" sz="2000" i="1" dirty="0"/>
              <a:t>problems in the teaching and learning</a:t>
            </a:r>
          </a:p>
          <a:p>
            <a:pPr marL="0" indent="0">
              <a:buNone/>
            </a:pPr>
            <a:r>
              <a:rPr lang="en-GB" sz="2000" i="1" dirty="0"/>
              <a:t>environment early on and lead</a:t>
            </a:r>
          </a:p>
          <a:p>
            <a:pPr marL="0" indent="0">
              <a:buNone/>
            </a:pPr>
            <a:r>
              <a:rPr lang="en-GB" sz="2000" i="1" dirty="0"/>
              <a:t>to faster, more effective improvements</a:t>
            </a:r>
            <a:r>
              <a:rPr lang="en-GB" sz="2400" i="1" dirty="0"/>
              <a:t>.</a:t>
            </a:r>
            <a:endParaRPr lang="en-US" sz="2100" i="1" dirty="0" smtClean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1988840"/>
            <a:ext cx="1713731" cy="11521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1" y="3573016"/>
            <a:ext cx="2145778" cy="26642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10800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fr-BE" sz="1800" b="1" dirty="0" err="1"/>
              <a:t>Recommendation</a:t>
            </a:r>
            <a:r>
              <a:rPr lang="fr-BE" sz="1800" b="1" dirty="0"/>
              <a:t> 4			</a:t>
            </a:r>
          </a:p>
          <a:p>
            <a:pPr marL="0" indent="0">
              <a:buNone/>
            </a:pPr>
            <a:r>
              <a:rPr lang="en-GB" sz="1800" i="1" dirty="0"/>
              <a:t>All staff teaching in higher education</a:t>
            </a:r>
          </a:p>
          <a:p>
            <a:pPr marL="0" indent="0">
              <a:buNone/>
            </a:pPr>
            <a:r>
              <a:rPr lang="en-GB" sz="1800" i="1" dirty="0"/>
              <a:t>institutions in 2020 should have received</a:t>
            </a:r>
          </a:p>
          <a:p>
            <a:pPr marL="0" indent="0">
              <a:buNone/>
            </a:pPr>
            <a:r>
              <a:rPr lang="en-GB" sz="1800" b="1" i="1" dirty="0"/>
              <a:t>certified pedagogical training</a:t>
            </a:r>
            <a:r>
              <a:rPr lang="en-GB" sz="1800" i="1" dirty="0"/>
              <a:t>.</a:t>
            </a:r>
            <a:endParaRPr lang="en-GB" sz="1800" dirty="0"/>
          </a:p>
          <a:p>
            <a:pPr marL="0" indent="0">
              <a:buNone/>
            </a:pPr>
            <a:endParaRPr lang="fr-BE" sz="1800" b="1" dirty="0" smtClean="0"/>
          </a:p>
          <a:p>
            <a:pPr marL="0" indent="0">
              <a:buNone/>
            </a:pPr>
            <a:r>
              <a:rPr lang="fr-BE" sz="1800" b="1" dirty="0" err="1" smtClean="0"/>
              <a:t>Recommendation</a:t>
            </a:r>
            <a:r>
              <a:rPr lang="fr-BE" sz="1800" b="1" dirty="0" smtClean="0"/>
              <a:t> 9</a:t>
            </a:r>
          </a:p>
          <a:p>
            <a:pPr marL="0" indent="0">
              <a:buNone/>
            </a:pPr>
            <a:r>
              <a:rPr lang="en-GB" sz="1800" i="1" dirty="0"/>
              <a:t>Higher education institutions and</a:t>
            </a:r>
          </a:p>
          <a:p>
            <a:pPr marL="0" indent="0">
              <a:buNone/>
            </a:pPr>
            <a:r>
              <a:rPr lang="en-GB" sz="1800" i="1" dirty="0"/>
              <a:t>national policy makers in partnership</a:t>
            </a:r>
          </a:p>
          <a:p>
            <a:pPr marL="0" indent="0">
              <a:buNone/>
            </a:pPr>
            <a:r>
              <a:rPr lang="en-GB" sz="1800" i="1" dirty="0"/>
              <a:t>with students should establish</a:t>
            </a:r>
          </a:p>
          <a:p>
            <a:pPr marL="0" indent="0">
              <a:buNone/>
            </a:pPr>
            <a:r>
              <a:rPr lang="en-GB" sz="1800" i="1" dirty="0"/>
              <a:t>counselling, guidance, mentoring and</a:t>
            </a:r>
          </a:p>
          <a:p>
            <a:pPr marL="0" indent="0">
              <a:buNone/>
            </a:pPr>
            <a:r>
              <a:rPr lang="en-GB" sz="1800" i="1" dirty="0"/>
              <a:t>tracking systems to support students</a:t>
            </a:r>
          </a:p>
          <a:p>
            <a:pPr marL="0" indent="0">
              <a:buNone/>
            </a:pPr>
            <a:r>
              <a:rPr lang="en-GB" sz="1800" i="1" dirty="0"/>
              <a:t>into higher education, and on their</a:t>
            </a:r>
          </a:p>
          <a:p>
            <a:pPr marL="0" indent="0">
              <a:buNone/>
            </a:pPr>
            <a:r>
              <a:rPr lang="en-GB" sz="1800" i="1" dirty="0"/>
              <a:t>way to graduation and beyond.</a:t>
            </a:r>
            <a:endParaRPr lang="en-GB" sz="1800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39687" y="2996953"/>
            <a:ext cx="2016224" cy="9361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4293096"/>
            <a:ext cx="3416796" cy="16497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93981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556792"/>
            <a:ext cx="8229600" cy="482453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BE" sz="2000" b="1" dirty="0" err="1"/>
              <a:t>Recommendation</a:t>
            </a:r>
            <a:r>
              <a:rPr lang="fr-BE" sz="2000" b="1" dirty="0"/>
              <a:t> 11</a:t>
            </a:r>
            <a:endParaRPr lang="fr-BE" sz="2000" b="1" dirty="0" smtClean="0"/>
          </a:p>
          <a:p>
            <a:pPr marL="0" indent="0">
              <a:buNone/>
            </a:pPr>
            <a:r>
              <a:rPr lang="en-GB" sz="2000" i="1" dirty="0" smtClean="0"/>
              <a:t>Develop </a:t>
            </a:r>
            <a:r>
              <a:rPr lang="en-GB" sz="2000" i="1" dirty="0"/>
              <a:t>the </a:t>
            </a:r>
            <a:r>
              <a:rPr lang="en-GB" sz="2000" i="1" dirty="0" smtClean="0"/>
              <a:t>skills for </a:t>
            </a:r>
            <a:r>
              <a:rPr lang="en-GB" sz="2000" i="1" dirty="0"/>
              <a:t>online and other forms </a:t>
            </a:r>
            <a:endParaRPr lang="en-GB" sz="2000" i="1" dirty="0" smtClean="0"/>
          </a:p>
          <a:p>
            <a:pPr marL="0" indent="0">
              <a:buNone/>
            </a:pPr>
            <a:r>
              <a:rPr lang="en-GB" sz="2000" i="1" dirty="0" smtClean="0"/>
              <a:t>of </a:t>
            </a:r>
            <a:r>
              <a:rPr lang="en-GB" sz="2000" i="1" dirty="0"/>
              <a:t>teaching and </a:t>
            </a:r>
            <a:r>
              <a:rPr lang="en-GB" sz="2000" i="1" dirty="0" smtClean="0"/>
              <a:t>learning </a:t>
            </a:r>
            <a:r>
              <a:rPr lang="en-GB" sz="2000" i="1" dirty="0"/>
              <a:t>opened up by </a:t>
            </a:r>
            <a:endParaRPr lang="en-GB" sz="2000" i="1" dirty="0" smtClean="0"/>
          </a:p>
          <a:p>
            <a:pPr marL="0" indent="0">
              <a:buNone/>
            </a:pPr>
            <a:r>
              <a:rPr lang="en-GB" sz="2000" i="1" dirty="0" smtClean="0"/>
              <a:t>the </a:t>
            </a:r>
            <a:r>
              <a:rPr lang="en-GB" sz="2000" i="1" dirty="0"/>
              <a:t>digital </a:t>
            </a:r>
            <a:r>
              <a:rPr lang="en-GB" sz="2000" i="1" dirty="0" smtClean="0"/>
              <a:t>era.</a:t>
            </a:r>
            <a:endParaRPr lang="fr-BE" sz="2000" b="1" dirty="0"/>
          </a:p>
          <a:p>
            <a:pPr marL="0" indent="0">
              <a:buNone/>
            </a:pPr>
            <a:endParaRPr lang="fr-BE" sz="2000" b="1" dirty="0" smtClean="0"/>
          </a:p>
          <a:p>
            <a:pPr marL="0" indent="0">
              <a:buNone/>
            </a:pPr>
            <a:endParaRPr lang="fr-BE" sz="2000" b="1" dirty="0"/>
          </a:p>
          <a:p>
            <a:pPr marL="0" indent="0">
              <a:buNone/>
            </a:pPr>
            <a:r>
              <a:rPr lang="fr-BE" sz="2000" b="1" dirty="0" err="1" smtClean="0"/>
              <a:t>Recommendation</a:t>
            </a:r>
            <a:r>
              <a:rPr lang="fr-BE" sz="2000" b="1" dirty="0" smtClean="0"/>
              <a:t> 12</a:t>
            </a:r>
          </a:p>
          <a:p>
            <a:pPr marL="0" indent="0">
              <a:buNone/>
            </a:pPr>
            <a:r>
              <a:rPr lang="en-GB" sz="2000" i="1" dirty="0" smtClean="0"/>
              <a:t>Implement </a:t>
            </a:r>
            <a:r>
              <a:rPr lang="en-GB" sz="2000" i="1" dirty="0"/>
              <a:t>holistic internationalisation </a:t>
            </a:r>
          </a:p>
          <a:p>
            <a:pPr marL="0" indent="0">
              <a:buNone/>
            </a:pPr>
            <a:r>
              <a:rPr lang="en-GB" sz="2000" i="1" dirty="0"/>
              <a:t>s</a:t>
            </a:r>
            <a:r>
              <a:rPr lang="en-GB" sz="2000" i="1" dirty="0" smtClean="0"/>
              <a:t>trategies.</a:t>
            </a:r>
          </a:p>
          <a:p>
            <a:pPr marL="0" indent="0">
              <a:buNone/>
            </a:pPr>
            <a:endParaRPr lang="en-GB" sz="2000" b="1" i="1" dirty="0"/>
          </a:p>
          <a:p>
            <a:pPr marL="0" indent="0">
              <a:buNone/>
            </a:pPr>
            <a:r>
              <a:rPr lang="fr-BE" sz="2000" b="1" dirty="0" smtClean="0"/>
              <a:t>			</a:t>
            </a:r>
            <a:endParaRPr lang="fr-BE" sz="2000" b="1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6" y="3645024"/>
            <a:ext cx="1445890" cy="12035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88496" y="1772816"/>
            <a:ext cx="1913570" cy="12241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44043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556792"/>
            <a:ext cx="8229600" cy="4896544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fr-BE" b="1" dirty="0" err="1" smtClean="0"/>
              <a:t>Recommendation</a:t>
            </a:r>
            <a:r>
              <a:rPr lang="fr-BE" b="1" dirty="0" smtClean="0"/>
              <a:t> 13				</a:t>
            </a:r>
            <a:endParaRPr lang="fr-BE" b="1" dirty="0"/>
          </a:p>
          <a:p>
            <a:pPr marL="0" indent="0">
              <a:buNone/>
            </a:pPr>
            <a:r>
              <a:rPr lang="en-GB" i="1" dirty="0" smtClean="0"/>
              <a:t>EU should promote:</a:t>
            </a:r>
            <a:endParaRPr lang="en-GB" i="1" dirty="0"/>
          </a:p>
          <a:p>
            <a:pPr marL="0" indent="0">
              <a:buNone/>
            </a:pPr>
            <a:r>
              <a:rPr lang="en-GB" i="1" dirty="0"/>
              <a:t>• innovative teaching and learning methodologies</a:t>
            </a:r>
          </a:p>
          <a:p>
            <a:pPr marL="0" indent="0">
              <a:buNone/>
            </a:pPr>
            <a:r>
              <a:rPr lang="en-GB" i="1" dirty="0"/>
              <a:t>and pedagogical approaches;</a:t>
            </a:r>
          </a:p>
          <a:p>
            <a:pPr marL="0" indent="0">
              <a:buNone/>
            </a:pPr>
            <a:r>
              <a:rPr lang="en-GB" i="1" dirty="0"/>
              <a:t>• guidance, counselling and coaching methods;</a:t>
            </a:r>
          </a:p>
          <a:p>
            <a:pPr marL="0" indent="0">
              <a:buNone/>
            </a:pPr>
            <a:r>
              <a:rPr lang="en-GB" i="1" dirty="0"/>
              <a:t>• improved programme design, taking account</a:t>
            </a:r>
          </a:p>
          <a:p>
            <a:pPr marL="0" indent="0">
              <a:buNone/>
            </a:pPr>
            <a:r>
              <a:rPr lang="en-GB" i="1" dirty="0"/>
              <a:t>of the latest research on human learning;</a:t>
            </a:r>
          </a:p>
          <a:p>
            <a:pPr marL="0" indent="0">
              <a:buNone/>
            </a:pPr>
            <a:r>
              <a:rPr lang="en-GB" i="1" dirty="0"/>
              <a:t>• the professionalization and development</a:t>
            </a:r>
          </a:p>
          <a:p>
            <a:pPr marL="0" indent="0">
              <a:buNone/>
            </a:pPr>
            <a:r>
              <a:rPr lang="en-GB" i="1" dirty="0"/>
              <a:t>of teachers, trainers and staff;</a:t>
            </a:r>
          </a:p>
          <a:p>
            <a:pPr marL="0" indent="0">
              <a:buNone/>
            </a:pPr>
            <a:r>
              <a:rPr lang="en-GB" i="1" dirty="0"/>
              <a:t>• mobility and exchanges of academic staff</a:t>
            </a:r>
          </a:p>
          <a:p>
            <a:pPr marL="0" indent="0">
              <a:buNone/>
            </a:pPr>
            <a:r>
              <a:rPr lang="en-GB" i="1" dirty="0"/>
              <a:t>for long term teaching assignments; and</a:t>
            </a:r>
          </a:p>
          <a:p>
            <a:pPr marL="0" indent="0">
              <a:buNone/>
            </a:pPr>
            <a:r>
              <a:rPr lang="en-GB" i="1" dirty="0"/>
              <a:t>• systematic and regular data collection on issues</a:t>
            </a:r>
          </a:p>
          <a:p>
            <a:pPr marL="0" indent="0">
              <a:buNone/>
            </a:pPr>
            <a:r>
              <a:rPr lang="en-GB" i="1" dirty="0"/>
              <a:t>affecting the quality of teaching and learning.</a:t>
            </a:r>
            <a:endParaRPr lang="en-GB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9369" y="1124744"/>
            <a:ext cx="2664631" cy="2808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44043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dirty="0" smtClean="0"/>
              <a:t>and </a:t>
            </a:r>
            <a:r>
              <a:rPr lang="fr-BE" dirty="0" err="1" smtClean="0"/>
              <a:t>finally</a:t>
            </a:r>
            <a:r>
              <a:rPr lang="fr-BE" dirty="0" smtClean="0"/>
              <a:t> …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fr-BE" sz="2000" b="1" dirty="0" err="1" smtClean="0"/>
              <a:t>Recommendation</a:t>
            </a:r>
            <a:r>
              <a:rPr lang="fr-BE" sz="2000" b="1" dirty="0" smtClean="0"/>
              <a:t> 14		</a:t>
            </a:r>
            <a:endParaRPr lang="fr-BE" sz="2000" b="1" dirty="0"/>
          </a:p>
          <a:p>
            <a:pPr marL="0" indent="0">
              <a:buNone/>
            </a:pPr>
            <a:r>
              <a:rPr lang="en-GB" sz="2000" i="1" dirty="0" smtClean="0"/>
              <a:t>EU should</a:t>
            </a:r>
            <a:endParaRPr lang="en-GB" sz="2000" i="1" dirty="0"/>
          </a:p>
          <a:p>
            <a:pPr marL="0" indent="0">
              <a:buNone/>
            </a:pPr>
            <a:r>
              <a:rPr lang="en-GB" sz="2000" i="1" dirty="0" smtClean="0"/>
              <a:t>"support </a:t>
            </a:r>
            <a:r>
              <a:rPr lang="en-GB" sz="2000" i="1" dirty="0"/>
              <a:t>the establishment of</a:t>
            </a:r>
          </a:p>
          <a:p>
            <a:pPr marL="0" indent="0">
              <a:buNone/>
            </a:pPr>
            <a:r>
              <a:rPr lang="en-GB" sz="2000" i="1" dirty="0"/>
              <a:t>a European Academy for Teaching</a:t>
            </a:r>
          </a:p>
          <a:p>
            <a:pPr marL="0" indent="0">
              <a:buNone/>
            </a:pPr>
            <a:r>
              <a:rPr lang="en-GB" sz="2000" i="1" dirty="0"/>
              <a:t>and Learning led by stakeholders,</a:t>
            </a:r>
          </a:p>
          <a:p>
            <a:pPr marL="0" indent="0">
              <a:buNone/>
            </a:pPr>
            <a:r>
              <a:rPr lang="en-GB" sz="2000" i="1" dirty="0"/>
              <a:t>and inspired by the good practices</a:t>
            </a:r>
          </a:p>
          <a:p>
            <a:pPr marL="0" indent="0">
              <a:buNone/>
            </a:pPr>
            <a:r>
              <a:rPr lang="en-GB" sz="2000" i="1" dirty="0"/>
              <a:t>reflected in this report</a:t>
            </a:r>
            <a:r>
              <a:rPr lang="en-GB" sz="2000" i="1" dirty="0" smtClean="0"/>
              <a:t>."</a:t>
            </a:r>
            <a:endParaRPr lang="de-DE" sz="2000" dirty="0" smtClean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3282540"/>
            <a:ext cx="3761625" cy="21033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91157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HLG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FEFDD3B6514C74985038ADAB145BD6A" ma:contentTypeVersion="0" ma:contentTypeDescription="Create a new document." ma:contentTypeScope="" ma:versionID="6794ebd42e30c07e3d67c92d852930e9">
  <xsd:schema xmlns:xsd="http://www.w3.org/2001/XMLSchema" xmlns:p="http://schemas.microsoft.com/office/2006/metadata/properties" targetNamespace="http://schemas.microsoft.com/office/2006/metadata/properties" ma:root="true" ma:fieldsID="4aeb20c0e3442673af7ee1078645876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>
  <documentManagement/>
</p:properties>
</file>

<file path=customXml/itemProps1.xml><?xml version="1.0" encoding="utf-8"?>
<ds:datastoreItem xmlns:ds="http://schemas.openxmlformats.org/officeDocument/2006/customXml" ds:itemID="{FB747AE6-F12F-4354-B412-5324901CADBC}"/>
</file>

<file path=customXml/itemProps2.xml><?xml version="1.0" encoding="utf-8"?>
<ds:datastoreItem xmlns:ds="http://schemas.openxmlformats.org/officeDocument/2006/customXml" ds:itemID="{586727BC-12BF-4CCF-BA02-85AC7CBC1194}"/>
</file>

<file path=customXml/itemProps3.xml><?xml version="1.0" encoding="utf-8"?>
<ds:datastoreItem xmlns:ds="http://schemas.openxmlformats.org/officeDocument/2006/customXml" ds:itemID="{BDD37E74-6AB8-408A-A11A-60F816EE6F2C}"/>
</file>

<file path=docProps/app.xml><?xml version="1.0" encoding="utf-8"?>
<Properties xmlns="http://schemas.openxmlformats.org/officeDocument/2006/extended-properties" xmlns:vt="http://schemas.openxmlformats.org/officeDocument/2006/docPropsVTypes">
  <Template>HLG</Template>
  <TotalTime>537</TotalTime>
  <Words>164</Words>
  <Application>Microsoft Office PowerPoint</Application>
  <PresentationFormat>On-screen Show (4:3)</PresentationFormat>
  <Paragraphs>81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HLG</vt:lpstr>
      <vt:lpstr> High Level Group on the  Modernisation  of Higher Education</vt:lpstr>
      <vt:lpstr>What is the problem?</vt:lpstr>
      <vt:lpstr>Ways of Working</vt:lpstr>
      <vt:lpstr>Result</vt:lpstr>
      <vt:lpstr>PowerPoint Presentation</vt:lpstr>
      <vt:lpstr>PowerPoint Presentation</vt:lpstr>
      <vt:lpstr>PowerPoint Presentation</vt:lpstr>
      <vt:lpstr>PowerPoint Presentation</vt:lpstr>
      <vt:lpstr>and finally …</vt:lpstr>
    </vt:vector>
  </TitlesOfParts>
  <Company>European Commission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High Level Group on the  Modernisation  of Higher Education</dc:title>
  <dc:creator>PETRIKOWSKI Frank (EAC)</dc:creator>
  <cp:lastModifiedBy>GRAVAS Mads (EAC)</cp:lastModifiedBy>
  <cp:revision>29</cp:revision>
  <cp:lastPrinted>2013-06-25T12:12:54Z</cp:lastPrinted>
  <dcterms:created xsi:type="dcterms:W3CDTF">2013-06-25T12:12:20Z</dcterms:created>
  <dcterms:modified xsi:type="dcterms:W3CDTF">2013-11-11T16:37:24Z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0x0101003FEFDD3B6514C74985038ADAB145BD6A</vt:lpwstr>
  </property>
</Properties>
</file>