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Default Extension="png" ContentType="image/png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Default Extension="JPG" ContentType="image/jpe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98" r:id="rId4"/>
    <p:sldId id="299" r:id="rId5"/>
    <p:sldId id="300" r:id="rId6"/>
    <p:sldId id="303" r:id="rId7"/>
    <p:sldId id="301" r:id="rId8"/>
    <p:sldId id="302" r:id="rId9"/>
    <p:sldId id="305" r:id="rId10"/>
    <p:sldId id="306" r:id="rId11"/>
    <p:sldId id="307" r:id="rId12"/>
    <p:sldId id="309" r:id="rId13"/>
    <p:sldId id="308" r:id="rId14"/>
    <p:sldId id="310" r:id="rId15"/>
    <p:sldId id="311" r:id="rId16"/>
    <p:sldId id="312" r:id="rId17"/>
    <p:sldId id="315" r:id="rId18"/>
    <p:sldId id="313" r:id="rId19"/>
    <p:sldId id="314" r:id="rId20"/>
    <p:sldId id="316" r:id="rId21"/>
    <p:sldId id="317" r:id="rId22"/>
    <p:sldId id="318" r:id="rId23"/>
    <p:sldId id="319" r:id="rId24"/>
    <p:sldId id="320" r:id="rId25"/>
    <p:sldId id="321" r:id="rId26"/>
    <p:sldId id="284" r:id="rId27"/>
  </p:sldIdLst>
  <p:sldSz cx="9144000" cy="6858000" type="screen4x3"/>
  <p:notesSz cx="6797675" cy="9928225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-1" y="9430090"/>
            <a:ext cx="6797675" cy="496412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pPr algn="ctr"/>
            <a:r>
              <a:rPr lang="en-GB" b="1" dirty="0" smtClean="0"/>
              <a:t>‘Expanding Opportunities </a:t>
            </a:r>
            <a:r>
              <a:rPr lang="en-GB" b="1" dirty="0"/>
              <a:t>– ExpandO’ -  521319-LLP-1-2011-1-BE-KA1-KA1ECETB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751" y="9572624"/>
            <a:ext cx="7237413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196804"/>
      </p:ext>
    </p:extLst>
  </p:cSld>
  <p:clrMap bg1="lt1" tx1="dk1" bg2="lt2" tx2="dk2" accent1="accent1" accent2="accent2" accent3="accent3" accent4="accent4" accent5="accent5" accent6="accent6" hlink="hlink" folHlink="folHlink"/>
  <p:hf sldNum="0"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4825A629-836E-47D6-920D-A5F1D59723FC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1093323"/>
      </p:ext>
    </p:extLst>
  </p:cSld>
  <p:clrMap bg1="lt1" tx1="dk1" bg2="lt2" tx2="dk2" accent1="accent1" accent2="accent2" accent3="accent3" accent4="accent4" accent5="accent5" accent6="accent6" hlink="hlink" folHlink="folHlink"/>
  <p:hf sldNum="0"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00217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0649CCA-CB30-4B94-A77C-5D1F0D7699F9}" type="datetimeFigureOut">
              <a:rPr lang="nl-BE" smtClean="0"/>
              <a:t>11/11/2013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923928" y="5445224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National/</a:t>
            </a:r>
            <a:r>
              <a:rPr lang="nl-BE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Regional</a:t>
            </a:r>
            <a:r>
              <a:rPr lang="nl-B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BE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Recommendations</a:t>
            </a:r>
            <a:r>
              <a:rPr lang="nl-B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nl-BE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Expanding</a:t>
            </a:r>
            <a:r>
              <a:rPr lang="nl-B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BE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Opportunities</a:t>
            </a:r>
            <a:endParaRPr lang="nl-BE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5256584" cy="237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3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Expanding Opportunities as part of the basic funding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Aim: making WP a part of the general recruitment policy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Examples:</a:t>
            </a:r>
            <a:endParaRPr lang="en-US" dirty="0"/>
          </a:p>
          <a:p>
            <a:pPr marL="1455738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England: Access Agreements</a:t>
            </a:r>
          </a:p>
          <a:p>
            <a:pPr marL="1455738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Flanders: Increased weight of specific types of students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3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Expanding Opportunities as part of the basic funding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  <p:sp>
        <p:nvSpPr>
          <p:cNvPr id="6" name="Tekstvak 5"/>
          <p:cNvSpPr txBox="1"/>
          <p:nvPr/>
        </p:nvSpPr>
        <p:spPr>
          <a:xfrm>
            <a:off x="1043608" y="2564904"/>
            <a:ext cx="6336704" cy="3170099"/>
          </a:xfrm>
          <a:prstGeom prst="rect">
            <a:avLst/>
          </a:prstGeom>
          <a:solidFill>
            <a:schemeClr val="bg1"/>
          </a:solidFill>
        </p:spPr>
        <p:txBody>
          <a:bodyPr wrap="square" numCol="2" rtlCol="0">
            <a:spAutoFit/>
          </a:bodyPr>
          <a:lstStyle/>
          <a:p>
            <a:pPr marL="1068388" lvl="1">
              <a:buClr>
                <a:schemeClr val="bg2"/>
              </a:buClr>
            </a:pPr>
            <a:r>
              <a:rPr lang="en-US" dirty="0" smtClean="0"/>
              <a:t>Result?</a:t>
            </a:r>
          </a:p>
          <a:p>
            <a:pPr marL="1068388" lvl="1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+ 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Increased accountability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Structural change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Opportunity to set target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sz="2800" b="1" dirty="0" smtClean="0"/>
          </a:p>
          <a:p>
            <a:pPr marL="180975" lvl="1" algn="ctr">
              <a:buClr>
                <a:schemeClr val="bg2"/>
              </a:buClr>
            </a:pPr>
            <a:endParaRPr lang="en-US" sz="2800" b="1" dirty="0" smtClean="0"/>
          </a:p>
          <a:p>
            <a:pPr marL="180975" lvl="1" algn="ctr">
              <a:buClr>
                <a:schemeClr val="bg2"/>
              </a:buClr>
            </a:pPr>
            <a:endParaRPr lang="en-US" sz="800" b="1" dirty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-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Uncertain funding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Impact must be big enough</a:t>
            </a:r>
          </a:p>
          <a:p>
            <a:pPr marL="180975" lvl="1" algn="ctr">
              <a:buClr>
                <a:schemeClr val="bg2"/>
              </a:buClr>
            </a:pPr>
            <a:endParaRPr lang="en-US" dirty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Need </a:t>
            </a:r>
            <a:r>
              <a:rPr lang="en-US" dirty="0"/>
              <a:t>for </a:t>
            </a:r>
            <a:r>
              <a:rPr lang="en-US" dirty="0" smtClean="0"/>
              <a:t>targets</a:t>
            </a:r>
            <a:endParaRPr lang="en-US" dirty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1259632" y="3645024"/>
            <a:ext cx="61206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355976" y="2852936"/>
            <a:ext cx="0" cy="28803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75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There is a need to combine the 3 types of 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Funding on an individual level needs to fit the purpose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Funding needs to serve a purpose 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Project funding needs to be additional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4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Definition of underrepresented groups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Clear and specific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Adequate 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Measurable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Flexible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31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Data collecting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Structural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Multileveled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Accessible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Data as policy tool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Base for research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Comparative reports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Benchmarks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2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Data as policy tool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Base for research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Comparative reports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Benchmarks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37" y="1484784"/>
            <a:ext cx="4813226" cy="51269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635" y="4011454"/>
            <a:ext cx="2057400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5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There is a need for a national/regional monitoring tool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Definitions need to be clear, measurable and flexible 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The data need to be accessible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The data collecting need to lead to target setting</a:t>
            </a: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1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QUALITY ASSURANCE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Diversity as an element of quality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End the “quality vs</a:t>
            </a:r>
            <a:r>
              <a:rPr lang="en-US" dirty="0"/>
              <a:t>.</a:t>
            </a:r>
            <a:r>
              <a:rPr lang="en-US" dirty="0" smtClean="0"/>
              <a:t> access” debate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Defining the educational profit of diversity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Describing learning outcomes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6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QUALITY ASSURANCE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Diversity as an element of quality assessment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What are the access routes?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Does the curriculum fit the purpose?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Does the teaching fit the purpose?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What is the impact on employability?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Methodology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nl-NL" dirty="0" smtClean="0"/>
              <a:t>National </a:t>
            </a:r>
            <a:r>
              <a:rPr lang="nl-NL" dirty="0" smtClean="0"/>
              <a:t>p</a:t>
            </a:r>
            <a:r>
              <a:rPr lang="nl-NL" dirty="0" smtClean="0"/>
              <a:t>rofile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Comparative</a:t>
            </a:r>
            <a:r>
              <a:rPr lang="nl-NL" dirty="0" smtClean="0"/>
              <a:t> analysis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nl-NL" dirty="0"/>
              <a:t>Conference </a:t>
            </a:r>
            <a:r>
              <a:rPr lang="en-US" dirty="0" smtClean="0"/>
              <a:t>participation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nl-NL" dirty="0" smtClean="0"/>
              <a:t>Interviews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nl-NL" dirty="0" smtClean="0"/>
              <a:t>Stakeholder meetings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7304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QUALITY ASSURANCE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Diversity needs to be defined in terms of quality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WP &amp; QA worlds need to be linked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Diversity needs to be assessed within QA system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The education needs to meet the needs of students</a:t>
            </a: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81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Exchanging knowledge between institutions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Structural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Formal and informal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Vertical and horizontal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5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Connecting the triple helix of Expanding Opportunities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Research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Policy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Practice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6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Cooperating with non-HE stakeholders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Schools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The labor market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Society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7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An National Expanding Opportunities Network in every country</a:t>
            </a:r>
            <a:endParaRPr lang="en-US" dirty="0" smtClean="0"/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9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Expanding Opportunities through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Quality assurance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Networking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6564"/>
            <a:ext cx="3183569" cy="1476252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dirty="0"/>
          </a:p>
          <a:p>
            <a:pPr marL="712788" lvl="1">
              <a:spcBef>
                <a:spcPts val="1200"/>
              </a:spcBef>
            </a:pPr>
            <a:endParaRPr lang="en-US" dirty="0" smtClean="0"/>
          </a:p>
          <a:p>
            <a:pPr marL="712788" lvl="1">
              <a:spcBef>
                <a:spcPts val="1200"/>
              </a:spcBef>
            </a:pPr>
            <a:endParaRPr lang="en-US" sz="3200" dirty="0"/>
          </a:p>
          <a:p>
            <a:pPr marL="712788" lvl="1" algn="r">
              <a:spcBef>
                <a:spcPts val="1200"/>
              </a:spcBef>
            </a:pPr>
            <a:r>
              <a:rPr lang="en-US" sz="2400" b="1" dirty="0" smtClean="0"/>
              <a:t>TIME FOR ACTION!</a:t>
            </a:r>
          </a:p>
        </p:txBody>
      </p:sp>
    </p:spTree>
    <p:extLst>
      <p:ext uri="{BB962C8B-B14F-4D97-AF65-F5344CB8AC3E}">
        <p14:creationId xmlns:p14="http://schemas.microsoft.com/office/powerpoint/2010/main" val="54311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Outcome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4 General topics with general recommendations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National/Regional Discussions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255588">
              <a:spcBef>
                <a:spcPts val="1200"/>
              </a:spcBef>
            </a:pPr>
            <a:r>
              <a:rPr lang="en-US" dirty="0" smtClean="0"/>
              <a:t>=  </a:t>
            </a:r>
            <a:r>
              <a:rPr lang="en-US" b="1" dirty="0" smtClean="0"/>
              <a:t>National/Regional Action Plan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Comparative position of country/region (strengths and weaknesses)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Recommendations on structural measures</a:t>
            </a:r>
            <a:r>
              <a:rPr lang="en-US" sz="16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9503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elements </a:t>
            </a:r>
            <a:r>
              <a:rPr lang="en-US" sz="2400" b="1" dirty="0" smtClean="0"/>
              <a:t>will you NOT find</a:t>
            </a:r>
            <a:r>
              <a:rPr lang="en-US" sz="2400" b="1" dirty="0" smtClean="0"/>
              <a:t>?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Projects 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Tuition Fees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Entry Requirements</a:t>
            </a:r>
          </a:p>
        </p:txBody>
      </p:sp>
    </p:spTree>
    <p:extLst>
      <p:ext uri="{BB962C8B-B14F-4D97-AF65-F5344CB8AC3E}">
        <p14:creationId xmlns:p14="http://schemas.microsoft.com/office/powerpoint/2010/main" val="52089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/>
              <a:t>What elements will </a:t>
            </a:r>
            <a:r>
              <a:rPr lang="en-US" sz="2400" b="1" dirty="0" smtClean="0"/>
              <a:t>you find?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Monitoring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Quality Assurance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Networking</a:t>
            </a:r>
          </a:p>
        </p:txBody>
      </p:sp>
    </p:spTree>
    <p:extLst>
      <p:ext uri="{BB962C8B-B14F-4D97-AF65-F5344CB8AC3E}">
        <p14:creationId xmlns:p14="http://schemas.microsoft.com/office/powerpoint/2010/main" val="56493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56760" y="1612800"/>
            <a:ext cx="70567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/>
              <a:t>Funding on individual </a:t>
            </a:r>
            <a:r>
              <a:rPr lang="en-US" b="1" dirty="0" smtClean="0"/>
              <a:t>level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Grants or Scholarships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Loans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Allowances</a:t>
            </a:r>
            <a:endParaRPr lang="en-US" dirty="0"/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214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56760" y="1612800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/>
              <a:t>Funding on individual level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1115616" y="2564904"/>
            <a:ext cx="6336704" cy="3016210"/>
          </a:xfrm>
          <a:prstGeom prst="rect">
            <a:avLst/>
          </a:prstGeom>
          <a:solidFill>
            <a:schemeClr val="bg1"/>
          </a:solidFill>
        </p:spPr>
        <p:txBody>
          <a:bodyPr wrap="square" numCol="2" rtlCol="0">
            <a:spAutoFit/>
          </a:bodyPr>
          <a:lstStyle/>
          <a:p>
            <a:pPr marL="1068388" lvl="1">
              <a:buClr>
                <a:schemeClr val="bg2"/>
              </a:buClr>
            </a:pPr>
            <a:r>
              <a:rPr lang="en-US" dirty="0" smtClean="0"/>
              <a:t>Result?</a:t>
            </a:r>
          </a:p>
          <a:p>
            <a:pPr marL="1068388" lvl="1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+ 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Impact on a personal level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Impact on specific groups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sz="2800" b="1" dirty="0" smtClean="0"/>
          </a:p>
          <a:p>
            <a:pPr marL="180975" lvl="1" algn="ctr">
              <a:buClr>
                <a:schemeClr val="bg2"/>
              </a:buClr>
            </a:pPr>
            <a:endParaRPr lang="en-US" sz="800" b="1" dirty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-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Impact on a personal level 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 smtClean="0"/>
              <a:t>Money is not the issue</a:t>
            </a:r>
            <a:endParaRPr lang="en-US" dirty="0" smtClean="0"/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1259632" y="3645024"/>
            <a:ext cx="61206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355976" y="2852936"/>
            <a:ext cx="0" cy="32403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60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Additional Funding</a:t>
            </a:r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Aim</a:t>
            </a:r>
            <a:r>
              <a:rPr lang="en-US" dirty="0"/>
              <a:t>: </a:t>
            </a:r>
            <a:r>
              <a:rPr lang="en-US" dirty="0" smtClean="0"/>
              <a:t>financially support institutions to set up WP projects </a:t>
            </a:r>
            <a:endParaRPr lang="en-US" dirty="0"/>
          </a:p>
          <a:p>
            <a:pPr marL="998538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Examples </a:t>
            </a:r>
            <a:r>
              <a:rPr lang="en-US" dirty="0"/>
              <a:t>: </a:t>
            </a:r>
          </a:p>
          <a:p>
            <a:pPr marL="1455738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err="1" smtClean="0"/>
              <a:t>AimHigher</a:t>
            </a:r>
            <a:r>
              <a:rPr lang="en-US" dirty="0" smtClean="0"/>
              <a:t> </a:t>
            </a:r>
            <a:r>
              <a:rPr lang="en-US" dirty="0"/>
              <a:t>(UK)</a:t>
            </a:r>
          </a:p>
          <a:p>
            <a:pPr marL="1455738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Support </a:t>
            </a:r>
            <a:r>
              <a:rPr lang="en-US" dirty="0"/>
              <a:t>Fund (Flanders</a:t>
            </a:r>
            <a:r>
              <a:rPr lang="en-US" dirty="0" smtClean="0"/>
              <a:t>)</a:t>
            </a:r>
          </a:p>
          <a:p>
            <a:pPr marL="1455738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Fund for Disability Projects (Turkey &amp; Lithuania)</a:t>
            </a:r>
          </a:p>
        </p:txBody>
      </p:sp>
    </p:spTree>
    <p:extLst>
      <p:ext uri="{BB962C8B-B14F-4D97-AF65-F5344CB8AC3E}">
        <p14:creationId xmlns:p14="http://schemas.microsoft.com/office/powerpoint/2010/main" val="252688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National/Regional Action Plans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184" y="1612800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FUNDING</a:t>
            </a:r>
          </a:p>
          <a:p>
            <a:pPr marL="541338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/>
              <a:t>Additional Funding</a:t>
            </a:r>
          </a:p>
          <a:p>
            <a:pPr marL="712788" lvl="1"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1115616" y="2564904"/>
            <a:ext cx="6336704" cy="3416320"/>
          </a:xfrm>
          <a:prstGeom prst="rect">
            <a:avLst/>
          </a:prstGeom>
          <a:solidFill>
            <a:schemeClr val="bg1"/>
          </a:solidFill>
        </p:spPr>
        <p:txBody>
          <a:bodyPr wrap="square" numCol="2" rtlCol="0">
            <a:spAutoFit/>
          </a:bodyPr>
          <a:lstStyle/>
          <a:p>
            <a:pPr marL="1068388" lvl="1">
              <a:buClr>
                <a:schemeClr val="bg2"/>
              </a:buClr>
            </a:pPr>
            <a:r>
              <a:rPr lang="en-US" dirty="0" smtClean="0"/>
              <a:t>Result?</a:t>
            </a:r>
          </a:p>
          <a:p>
            <a:pPr marL="1068388" lvl="1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+ 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Many projects</a:t>
            </a:r>
          </a:p>
          <a:p>
            <a:pPr marL="180975" lvl="1" algn="ctr">
              <a:buClr>
                <a:schemeClr val="bg2"/>
              </a:buClr>
            </a:pPr>
            <a:endParaRPr lang="en-US" dirty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Close cooperation with non-HE partners</a:t>
            </a:r>
          </a:p>
          <a:p>
            <a:pPr marL="180975" lvl="1" algn="ctr">
              <a:buClr>
                <a:schemeClr val="bg2"/>
              </a:buClr>
            </a:pPr>
            <a:endParaRPr lang="en-US" dirty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Limited impact on specific groups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>
              <a:buClr>
                <a:schemeClr val="bg2"/>
              </a:buClr>
            </a:pPr>
            <a:endParaRPr lang="en-US" sz="1050" dirty="0" smtClean="0"/>
          </a:p>
          <a:p>
            <a:pPr marL="180975" lvl="1" algn="ctr">
              <a:buClr>
                <a:schemeClr val="bg2"/>
              </a:buClr>
            </a:pPr>
            <a:endParaRPr lang="en-US" sz="800" b="1" dirty="0"/>
          </a:p>
          <a:p>
            <a:pPr marL="180975" lvl="1" algn="ctr">
              <a:buClr>
                <a:schemeClr val="bg2"/>
              </a:buClr>
            </a:pPr>
            <a:r>
              <a:rPr lang="en-US" sz="2800" b="1" dirty="0" smtClean="0"/>
              <a:t>-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No structural </a:t>
            </a:r>
            <a:r>
              <a:rPr lang="en-US" dirty="0" smtClean="0"/>
              <a:t>improvement </a:t>
            </a:r>
            <a:r>
              <a:rPr lang="en-US" dirty="0"/>
              <a:t>in intake</a:t>
            </a:r>
          </a:p>
          <a:p>
            <a:pPr marL="180975" lvl="1" algn="ctr">
              <a:buClr>
                <a:schemeClr val="bg2"/>
              </a:buClr>
            </a:pPr>
            <a:endParaRPr lang="en-US" dirty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Strongly </a:t>
            </a:r>
            <a:r>
              <a:rPr lang="en-US" dirty="0" smtClean="0"/>
              <a:t>project oriented </a:t>
            </a:r>
            <a:endParaRPr lang="en-US" dirty="0"/>
          </a:p>
          <a:p>
            <a:pPr marL="180975" lvl="1" algn="ctr">
              <a:buClr>
                <a:schemeClr val="bg2"/>
              </a:buClr>
            </a:pPr>
            <a:endParaRPr lang="en-US" dirty="0"/>
          </a:p>
          <a:p>
            <a:pPr marL="180975" lvl="1" algn="ctr">
              <a:buClr>
                <a:schemeClr val="bg2"/>
              </a:buClr>
            </a:pPr>
            <a:r>
              <a:rPr lang="en-US" dirty="0"/>
              <a:t>No change in culture</a:t>
            </a:r>
          </a:p>
          <a:p>
            <a:pPr marL="180975" lvl="1" algn="ctr">
              <a:buClr>
                <a:schemeClr val="bg2"/>
              </a:buClr>
            </a:pPr>
            <a:endParaRPr lang="en-US" dirty="0" smtClean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1259632" y="3645024"/>
            <a:ext cx="61206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355976" y="2852936"/>
            <a:ext cx="0" cy="32403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62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epast 4">
      <a:dk1>
        <a:srgbClr val="2F2B20"/>
      </a:dk1>
      <a:lt1>
        <a:srgbClr val="FFFFFF"/>
      </a:lt1>
      <a:dk2>
        <a:srgbClr val="675E47"/>
      </a:dk2>
      <a:lt2>
        <a:srgbClr val="FFFF00"/>
      </a:lt2>
      <a:accent1>
        <a:srgbClr val="FFFF00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FFFF00"/>
      </a:accent6>
      <a:hlink>
        <a:srgbClr val="675E47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FDD3B6514C74985038ADAB145BD6A" ma:contentTypeVersion="0" ma:contentTypeDescription="Create a new document." ma:contentTypeScope="" ma:versionID="6794ebd42e30c07e3d67c92d852930e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EE8A81E-946F-4584-9BAB-658A0488F883}"/>
</file>

<file path=customXml/itemProps2.xml><?xml version="1.0" encoding="utf-8"?>
<ds:datastoreItem xmlns:ds="http://schemas.openxmlformats.org/officeDocument/2006/customXml" ds:itemID="{CCD05483-FD29-4ED0-9BC6-7EB7D15B3E57}"/>
</file>

<file path=customXml/itemProps3.xml><?xml version="1.0" encoding="utf-8"?>
<ds:datastoreItem xmlns:ds="http://schemas.openxmlformats.org/officeDocument/2006/customXml" ds:itemID="{5C998CD7-3368-4E20-83AD-36D443A1BE02}"/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1943</TotalTime>
  <Words>563</Words>
  <Application>Microsoft Office PowerPoint</Application>
  <PresentationFormat>Diavoorstelling (4:3)</PresentationFormat>
  <Paragraphs>212</Paragraphs>
  <Slides>26</Slides>
  <Notes>25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7" baseType="lpstr">
      <vt:lpstr>Aangrenzend</vt:lpstr>
      <vt:lpstr>PowerPoint-presentatie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National/Regional Action Plans</vt:lpstr>
      <vt:lpstr>PowerPoint-presentatie</vt:lpstr>
    </vt:vector>
  </TitlesOfParts>
  <Company>UGent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</dc:creator>
  <cp:lastModifiedBy>Thijs Verbeurgt</cp:lastModifiedBy>
  <cp:revision>58</cp:revision>
  <cp:lastPrinted>2013-07-01T09:26:17Z</cp:lastPrinted>
  <dcterms:created xsi:type="dcterms:W3CDTF">2012-05-30T20:15:18Z</dcterms:created>
  <dcterms:modified xsi:type="dcterms:W3CDTF">2013-11-12T01:09:45Z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0x0101003FEFDD3B6514C74985038ADAB145BD6A</vt:lpwstr>
  </property>
</Properties>
</file>