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3004800" cy="9753600"/>
  <p:notesSz cx="6858000" cy="9144000"/>
  <p:defaultTextStyle>
    <a:lvl1pPr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1pPr>
    <a:lvl2pPr indent="228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2pPr>
    <a:lvl3pPr indent="457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3pPr>
    <a:lvl4pPr indent="685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4pPr>
    <a:lvl5pPr indent="9144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5pPr>
    <a:lvl6pPr indent="11430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6pPr>
    <a:lvl7pPr indent="1371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7pPr>
    <a:lvl8pPr indent="1600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8pPr>
    <a:lvl9pPr indent="1828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392" y="268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3625640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1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508000" y="51816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08000" y="25781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5781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6400" cap="all">
                <a:solidFill>
                  <a:srgbClr val="606060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1pPr>
      <a:lvl2pPr indent="2286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2pPr>
      <a:lvl3pPr indent="4572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3pPr>
      <a:lvl4pPr indent="6858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4pPr>
      <a:lvl5pPr indent="9144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5pPr>
      <a:lvl6pPr indent="11430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6pPr>
      <a:lvl7pPr indent="13716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7pPr>
      <a:lvl8pPr indent="16002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8pPr>
      <a:lvl9pPr indent="1828800" defTabSz="584200">
        <a:lnSpc>
          <a:spcPct val="90000"/>
        </a:lnSpc>
        <a:defRPr sz="6400" cap="all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191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1pPr>
      <a:lvl2pPr marL="8382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2pPr>
      <a:lvl3pPr marL="12573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3pPr>
      <a:lvl4pPr marL="16764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4pPr>
      <a:lvl5pPr marL="20955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5pPr>
      <a:lvl6pPr marL="25146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6pPr>
      <a:lvl7pPr marL="29337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7pPr>
      <a:lvl8pPr marL="33528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8pPr>
      <a:lvl9pPr marL="3771900" indent="-419100" defTabSz="584200">
        <a:spcBef>
          <a:spcPts val="4200"/>
        </a:spcBef>
        <a:buSzPct val="30000"/>
        <a:buBlip>
          <a:blip r:embed="rId15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596900" y="6220198"/>
            <a:ext cx="11988800" cy="142276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606060"/>
                </a:solidFill>
              </a:rPr>
              <a:t>Ahead of 2015 Bologna Ministerial Conference:  A new agenda for the EHEA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190500" y="8077200"/>
            <a:ext cx="12151817" cy="1092200"/>
          </a:xfrm>
          <a:prstGeom prst="rect">
            <a:avLst/>
          </a:prstGeom>
        </p:spPr>
        <p:txBody>
          <a:bodyPr/>
          <a:lstStyle/>
          <a:p>
            <a:pPr lvl="0" algn="r" defTabSz="449833">
              <a:defRPr sz="1800">
                <a:solidFill>
                  <a:srgbClr val="000000"/>
                </a:solidFill>
              </a:defRPr>
            </a:pPr>
            <a:r>
              <a:rPr sz="1848">
                <a:solidFill>
                  <a:srgbClr val="606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Gayane Harutyunyan</a:t>
            </a:r>
          </a:p>
          <a:p>
            <a:pPr lvl="0" algn="r" defTabSz="449833">
              <a:defRPr sz="1800">
                <a:solidFill>
                  <a:srgbClr val="000000"/>
                </a:solidFill>
              </a:defRPr>
            </a:pPr>
            <a:r>
              <a:rPr sz="1848">
                <a:solidFill>
                  <a:srgbClr val="606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Bologna Secretariat</a:t>
            </a:r>
          </a:p>
          <a:p>
            <a:pPr lvl="0" algn="r" defTabSz="449833">
              <a:defRPr sz="1800">
                <a:solidFill>
                  <a:srgbClr val="000000"/>
                </a:solidFill>
              </a:defRPr>
            </a:pPr>
            <a:r>
              <a:rPr sz="1848">
                <a:solidFill>
                  <a:srgbClr val="606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Minsk, Belarus,   3-4 March 2015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6539" y="889521"/>
            <a:ext cx="5022012" cy="2749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3" y="435671"/>
            <a:ext cx="5373985" cy="322519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</a:rPr>
              <a:t>Bologna: 15 years of stunning journey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31426" lvl="0" indent="-431426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606060"/>
                </a:solidFill>
              </a:rPr>
              <a:t>It’s voluntary,  intergovernmental process</a:t>
            </a:r>
            <a:r>
              <a:rPr sz="3500" dirty="0" smtClean="0">
                <a:solidFill>
                  <a:srgbClr val="606060"/>
                </a:solidFill>
              </a:rPr>
              <a:t>.</a:t>
            </a:r>
            <a:endParaRPr sz="3500" dirty="0">
              <a:solidFill>
                <a:srgbClr val="606060"/>
              </a:solidFill>
            </a:endParaRPr>
          </a:p>
          <a:p>
            <a:pPr marL="431426" lvl="0" indent="-431426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606060"/>
                </a:solidFill>
              </a:rPr>
              <a:t>It’s uniquely European initiative with new opportunities.</a:t>
            </a:r>
          </a:p>
          <a:p>
            <a:pPr marL="431426" lvl="0" indent="-431426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606060"/>
                </a:solidFill>
              </a:rPr>
              <a:t>It’s spread from Reykjavik in the West to Vladivostok in the East, from the North Cape in the North to the Strait of Gibraltar in the South.</a:t>
            </a:r>
          </a:p>
          <a:p>
            <a:pPr marL="431426" lvl="0" indent="-431426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500" dirty="0">
                <a:solidFill>
                  <a:srgbClr val="606060"/>
                </a:solidFill>
              </a:rPr>
              <a:t>It’s a </a:t>
            </a:r>
            <a:r>
              <a:rPr sz="3500" dirty="0" smtClean="0">
                <a:solidFill>
                  <a:srgbClr val="606060"/>
                </a:solidFill>
              </a:rPr>
              <a:t>reality</a:t>
            </a:r>
            <a:r>
              <a:rPr lang="en-US" sz="3500" dirty="0"/>
              <a:t> </a:t>
            </a:r>
            <a:r>
              <a:rPr lang="en-US" sz="3500" dirty="0" smtClean="0"/>
              <a:t>with</a:t>
            </a:r>
            <a:r>
              <a:rPr sz="3500" dirty="0" smtClean="0">
                <a:solidFill>
                  <a:srgbClr val="606060"/>
                </a:solidFill>
              </a:rPr>
              <a:t> </a:t>
            </a:r>
            <a:r>
              <a:rPr sz="3500" dirty="0">
                <a:solidFill>
                  <a:srgbClr val="606060"/>
                </a:solidFill>
              </a:rPr>
              <a:t>important and indisputable achievements and missed opportunities and failures at the same time.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342900" y="495300"/>
            <a:ext cx="11988800" cy="19050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</a:rPr>
              <a:t>Space of dialogue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72998" lvl="0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 dirty="0">
                <a:solidFill>
                  <a:srgbClr val="606060"/>
                </a:solidFill>
              </a:rPr>
              <a:t>It’s about comparability, compatibility, coordination, cooperation, convergence and competitiveness. </a:t>
            </a:r>
          </a:p>
          <a:p>
            <a:pPr marL="372998" lvl="0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 dirty="0">
                <a:solidFill>
                  <a:srgbClr val="606060"/>
                </a:solidFill>
              </a:rPr>
              <a:t>It’s about cultural and linguistic diversity. </a:t>
            </a:r>
          </a:p>
          <a:p>
            <a:pPr marL="372998" lvl="0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 dirty="0">
                <a:solidFill>
                  <a:srgbClr val="606060"/>
                </a:solidFill>
              </a:rPr>
              <a:t>It’s space of dialogue that made possible the emergence of new concepts, new policies and </a:t>
            </a:r>
            <a:r>
              <a:rPr sz="3026" dirty="0" smtClean="0">
                <a:solidFill>
                  <a:srgbClr val="606060"/>
                </a:solidFill>
              </a:rPr>
              <a:t>related </a:t>
            </a:r>
            <a:r>
              <a:rPr sz="3026" dirty="0">
                <a:solidFill>
                  <a:srgbClr val="606060"/>
                </a:solidFill>
              </a:rPr>
              <a:t>tools as well as practices. </a:t>
            </a:r>
          </a:p>
          <a:p>
            <a:pPr marL="0" marR="406908" lvl="0" indent="0" defTabSz="406908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068" dirty="0">
              <a:latin typeface="Cambria"/>
              <a:ea typeface="Cambria"/>
              <a:cs typeface="Cambria"/>
              <a:sym typeface="Cambria"/>
            </a:endParaRPr>
          </a:p>
          <a:p>
            <a:pPr marL="372998" lvl="0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 dirty="0">
                <a:solidFill>
                  <a:srgbClr val="606060"/>
                </a:solidFill>
              </a:rPr>
              <a:t>It’s a reference, source of inspiration and a model for similar initiatives in other regions of the world.</a:t>
            </a:r>
          </a:p>
          <a:p>
            <a:pPr marL="372998" lvl="0" indent="-372998" defTabSz="519937">
              <a:spcBef>
                <a:spcPts val="37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026" dirty="0">
                <a:solidFill>
                  <a:srgbClr val="606060"/>
                </a:solidFill>
              </a:rPr>
              <a:t>It’s a  platform for difficult policy </a:t>
            </a:r>
            <a:r>
              <a:rPr sz="3026" dirty="0" smtClean="0">
                <a:solidFill>
                  <a:srgbClr val="606060"/>
                </a:solidFill>
              </a:rPr>
              <a:t>issues</a:t>
            </a:r>
            <a:r>
              <a:rPr lang="en-US" sz="3026" dirty="0" smtClean="0">
                <a:solidFill>
                  <a:srgbClr val="606060"/>
                </a:solidFill>
              </a:rPr>
              <a:t> </a:t>
            </a:r>
            <a:r>
              <a:rPr sz="3026" dirty="0" smtClean="0">
                <a:solidFill>
                  <a:srgbClr val="606060"/>
                </a:solidFill>
              </a:rPr>
              <a:t> </a:t>
            </a:r>
            <a:r>
              <a:rPr sz="3026" dirty="0">
                <a:solidFill>
                  <a:srgbClr val="606060"/>
                </a:solidFill>
              </a:rPr>
              <a:t>in global context.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</a:rPr>
              <a:t>Future of HE in Europe 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1752" lvl="0" indent="-301752" defTabSz="420624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606060"/>
                </a:solidFill>
              </a:rPr>
              <a:t>Bologna Process  continues to have important role in promoting and supporting further positive developments in higher education and for addressing challenges at the national and European </a:t>
            </a:r>
            <a:r>
              <a:rPr sz="2448" dirty="0" smtClean="0">
                <a:solidFill>
                  <a:srgbClr val="606060"/>
                </a:solidFill>
              </a:rPr>
              <a:t>level</a:t>
            </a:r>
            <a:r>
              <a:rPr lang="en-US" sz="2448" dirty="0" smtClean="0">
                <a:solidFill>
                  <a:srgbClr val="606060"/>
                </a:solidFill>
              </a:rPr>
              <a:t> . </a:t>
            </a:r>
            <a:r>
              <a:rPr sz="2448" dirty="0" smtClean="0">
                <a:solidFill>
                  <a:srgbClr val="606060"/>
                </a:solidFill>
              </a:rPr>
              <a:t> </a:t>
            </a:r>
            <a:endParaRPr sz="2448" dirty="0">
              <a:solidFill>
                <a:srgbClr val="606060"/>
              </a:solidFill>
            </a:endParaRPr>
          </a:p>
          <a:p>
            <a:pPr marL="301752" lvl="0" indent="-301752" defTabSz="420624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606060"/>
                </a:solidFill>
              </a:rPr>
              <a:t>At the same time the present realities are different from those of 15 years before  which impact on higher education: demographic changes,   new technological developments, economic crises, issues related to minorities, political and  religious extremism.</a:t>
            </a:r>
          </a:p>
          <a:p>
            <a:pPr marL="0" marR="329184" lvl="0" indent="0" algn="just" defTabSz="329184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792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7625" marR="329184" lvl="0" indent="-97625" algn="just" defTabSz="329184">
              <a:spcBef>
                <a:spcPts val="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792" dirty="0">
              <a:uFill>
                <a:solidFill/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1752" lvl="0" indent="-301752" defTabSz="420624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606060"/>
                </a:solidFill>
              </a:rPr>
              <a:t>Public authorities,  the academic  staff and students  of the EHEA need to strengthen dialogue and cooperation  to ensure that HE is able to face the challenges of the new times. </a:t>
            </a:r>
          </a:p>
          <a:p>
            <a:pPr marL="301752" lvl="0" indent="-301752" defTabSz="420624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448" dirty="0">
                <a:solidFill>
                  <a:srgbClr val="606060"/>
                </a:solidFill>
              </a:rPr>
              <a:t> A new  EHEA vision is required.  Policies and tools should be modernised.</a:t>
            </a:r>
          </a:p>
          <a:p>
            <a:pPr marL="301752" lvl="0" indent="-301752" defTabSz="420624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2448" dirty="0">
              <a:solidFill>
                <a:srgbClr val="60606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</a:rPr>
              <a:t>Priorities for 2015-2018 and beyond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954" lvl="0" indent="-393954" defTabSz="549148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96" dirty="0">
                <a:solidFill>
                  <a:srgbClr val="606060"/>
                </a:solidFill>
              </a:rPr>
              <a:t>Enhancing the quality of teaching and  learning  also by integration of modern technologies and methods.</a:t>
            </a:r>
          </a:p>
          <a:p>
            <a:pPr marL="393954" lvl="0" indent="-393954" defTabSz="549148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96" dirty="0">
                <a:solidFill>
                  <a:srgbClr val="606060"/>
                </a:solidFill>
              </a:rPr>
              <a:t>Improvement of employability of graduates  under the present financial </a:t>
            </a:r>
            <a:r>
              <a:rPr sz="3196" dirty="0" smtClean="0">
                <a:solidFill>
                  <a:srgbClr val="606060"/>
                </a:solidFill>
              </a:rPr>
              <a:t>crisis, </a:t>
            </a:r>
            <a:r>
              <a:rPr sz="3196" dirty="0">
                <a:solidFill>
                  <a:srgbClr val="606060"/>
                </a:solidFill>
              </a:rPr>
              <a:t>promoting creativity, innovation and entrepreneurship.</a:t>
            </a:r>
          </a:p>
          <a:p>
            <a:pPr marL="393954" lvl="0" indent="-393954" defTabSz="549148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96" dirty="0">
                <a:solidFill>
                  <a:srgbClr val="606060"/>
                </a:solidFill>
              </a:rPr>
              <a:t>Further </a:t>
            </a:r>
            <a:r>
              <a:rPr sz="3196" dirty="0" smtClean="0">
                <a:solidFill>
                  <a:srgbClr val="606060"/>
                </a:solidFill>
              </a:rPr>
              <a:t>more </a:t>
            </a:r>
            <a:r>
              <a:rPr sz="3196" dirty="0">
                <a:solidFill>
                  <a:srgbClr val="606060"/>
                </a:solidFill>
              </a:rPr>
              <a:t>even implementation of structural reforms, </a:t>
            </a:r>
            <a:r>
              <a:rPr sz="3196" dirty="0" smtClean="0">
                <a:solidFill>
                  <a:srgbClr val="606060"/>
                </a:solidFill>
              </a:rPr>
              <a:t>with </a:t>
            </a:r>
            <a:r>
              <a:rPr sz="3196" dirty="0">
                <a:solidFill>
                  <a:srgbClr val="606060"/>
                </a:solidFill>
              </a:rPr>
              <a:t>support  for the countries facing particular challenge. </a:t>
            </a:r>
          </a:p>
          <a:p>
            <a:pPr marL="393954" lvl="0" indent="-393954" defTabSz="549148">
              <a:spcBef>
                <a:spcPts val="39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196" dirty="0">
                <a:solidFill>
                  <a:srgbClr val="606060"/>
                </a:solidFill>
              </a:rPr>
              <a:t>Increasing the capacity of higher education to meet the societal </a:t>
            </a:r>
            <a:r>
              <a:rPr sz="3196" dirty="0" smtClean="0">
                <a:solidFill>
                  <a:srgbClr val="606060"/>
                </a:solidFill>
              </a:rPr>
              <a:t>challenges</a:t>
            </a:r>
            <a:r>
              <a:rPr lang="en-US" sz="3196" dirty="0" smtClean="0">
                <a:solidFill>
                  <a:srgbClr val="606060"/>
                </a:solidFill>
              </a:rPr>
              <a:t>.</a:t>
            </a:r>
            <a:r>
              <a:rPr sz="3196" dirty="0" smtClean="0">
                <a:solidFill>
                  <a:srgbClr val="606060"/>
                </a:solidFill>
              </a:rPr>
              <a:t> </a:t>
            </a:r>
            <a:endParaRPr sz="3196" dirty="0">
              <a:solidFill>
                <a:srgbClr val="60606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</a:rPr>
              <a:t>  Ways to achieve the  goals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Modernising  EHEA tools:  ESG ,  the European approach to Joint degrees,   ECTS  User’s Guide and others. </a:t>
            </a: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Strengthening    EHEA governance and  working methods. 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algn="ctr">
              <a:lnSpc>
                <a:spcPct val="100000"/>
              </a:lnSpc>
              <a:defRPr sz="1800" cap="none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  <a:latin typeface="Gill Sans"/>
                <a:ea typeface="Gill Sans"/>
                <a:cs typeface="Gill Sans"/>
                <a:sym typeface="Gill Sans"/>
              </a:rPr>
              <a:t>Yerevan Ministerial Summit</a:t>
            </a:r>
          </a:p>
          <a:p>
            <a:pPr lvl="0" algn="ctr">
              <a:lnSpc>
                <a:spcPct val="100000"/>
              </a:lnSpc>
              <a:defRPr sz="1800" cap="none">
                <a:solidFill>
                  <a:srgbClr val="000000"/>
                </a:solidFill>
              </a:defRPr>
            </a:pPr>
            <a:r>
              <a:rPr sz="3600" b="1">
                <a:solidFill>
                  <a:srgbClr val="606060"/>
                </a:solidFill>
                <a:latin typeface="Gill Sans"/>
                <a:ea typeface="Gill Sans"/>
                <a:cs typeface="Gill Sans"/>
                <a:sym typeface="Gill Sans"/>
              </a:rPr>
              <a:t>14-15 May 2015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53568" lvl="0" indent="-353568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 dirty="0">
                <a:solidFill>
                  <a:srgbClr val="606060"/>
                </a:solidFill>
              </a:rPr>
              <a:t> Total:  550 participants from 64 </a:t>
            </a:r>
            <a:r>
              <a:rPr sz="2880" dirty="0" smtClean="0">
                <a:solidFill>
                  <a:srgbClr val="606060"/>
                </a:solidFill>
              </a:rPr>
              <a:t>countries</a:t>
            </a:r>
            <a:r>
              <a:rPr lang="en-US" sz="2880" dirty="0" smtClean="0">
                <a:solidFill>
                  <a:srgbClr val="606060"/>
                </a:solidFill>
              </a:rPr>
              <a:t> and 30 organisations</a:t>
            </a:r>
            <a:endParaRPr sz="2880" dirty="0">
              <a:solidFill>
                <a:srgbClr val="606060"/>
              </a:solidFill>
            </a:endParaRPr>
          </a:p>
          <a:p>
            <a:pPr marL="353568" lvl="0" indent="-353568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 dirty="0">
                <a:solidFill>
                  <a:srgbClr val="606060"/>
                </a:solidFill>
              </a:rPr>
              <a:t>1, 5 half </a:t>
            </a:r>
            <a:r>
              <a:rPr sz="2880" dirty="0" smtClean="0">
                <a:solidFill>
                  <a:srgbClr val="606060"/>
                </a:solidFill>
              </a:rPr>
              <a:t>day</a:t>
            </a:r>
            <a:r>
              <a:rPr lang="en-US" sz="2880" dirty="0" smtClean="0">
                <a:solidFill>
                  <a:srgbClr val="606060"/>
                </a:solidFill>
              </a:rPr>
              <a:t>; possibility for bileteral meetings; visits Armenian uniiversities. </a:t>
            </a:r>
            <a:endParaRPr sz="2880" dirty="0">
              <a:solidFill>
                <a:srgbClr val="606060"/>
              </a:solidFill>
            </a:endParaRPr>
          </a:p>
          <a:p>
            <a:pPr marL="353568" lvl="0" indent="-353568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 dirty="0">
                <a:solidFill>
                  <a:srgbClr val="606060"/>
                </a:solidFill>
              </a:rPr>
              <a:t>Bologna Policy Forum  will include 17  countries  of EHEA </a:t>
            </a:r>
            <a:r>
              <a:rPr sz="2880">
                <a:solidFill>
                  <a:srgbClr val="606060"/>
                </a:solidFill>
              </a:rPr>
              <a:t>neighbourhood </a:t>
            </a:r>
            <a:r>
              <a:rPr sz="2880" smtClean="0">
                <a:solidFill>
                  <a:srgbClr val="606060"/>
                </a:solidFill>
              </a:rPr>
              <a:t>&amp;</a:t>
            </a:r>
            <a:r>
              <a:rPr lang="en-US" sz="2880" smtClean="0">
                <a:solidFill>
                  <a:srgbClr val="606060"/>
                </a:solidFill>
              </a:rPr>
              <a:t> </a:t>
            </a:r>
            <a:r>
              <a:rPr sz="2880" smtClean="0">
                <a:solidFill>
                  <a:srgbClr val="606060"/>
                </a:solidFill>
              </a:rPr>
              <a:t>Mediterranean </a:t>
            </a:r>
            <a:r>
              <a:rPr sz="2880" dirty="0">
                <a:solidFill>
                  <a:srgbClr val="606060"/>
                </a:solidFill>
              </a:rPr>
              <a:t>region countries. </a:t>
            </a:r>
          </a:p>
          <a:p>
            <a:pPr marL="353568" lvl="0" indent="-353568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80" dirty="0">
                <a:solidFill>
                  <a:srgbClr val="606060"/>
                </a:solidFill>
              </a:rPr>
              <a:t>Agenda:    2015 Implementation report;  Future of the Bologna </a:t>
            </a:r>
            <a:r>
              <a:rPr sz="2880" dirty="0" smtClean="0">
                <a:solidFill>
                  <a:srgbClr val="606060"/>
                </a:solidFill>
              </a:rPr>
              <a:t>Process</a:t>
            </a:r>
            <a:r>
              <a:rPr lang="en-US" sz="2880" dirty="0" smtClean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Structural reforms and mobility (BPF).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53568" lvl="0" indent="-353568" defTabSz="560831">
              <a:spcBef>
                <a:spcPts val="3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2880" dirty="0">
              <a:solidFill>
                <a:srgbClr val="606060"/>
              </a:solidFill>
            </a:endParaRPr>
          </a:p>
        </p:txBody>
      </p:sp>
      <p:pic>
        <p:nvPicPr>
          <p:cNvPr id="8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0696" y="2654300"/>
            <a:ext cx="5883563" cy="6400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b="1" cap="none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 dirty="0">
                <a:solidFill>
                  <a:srgbClr val="606060"/>
                </a:solidFill>
              </a:rPr>
              <a:t>Key documents to be adopted by the Ministers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68314" lvl="0" indent="-368314" defTabSz="484886">
              <a:spcBef>
                <a:spcPts val="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 b="1" dirty="0">
                <a:solidFill>
                  <a:srgbClr val="AC3B30"/>
                </a:solidFill>
              </a:rPr>
              <a:t>Yerevan </a:t>
            </a:r>
            <a:r>
              <a:rPr sz="2988" b="1" dirty="0" smtClean="0">
                <a:solidFill>
                  <a:srgbClr val="AC3B30"/>
                </a:solidFill>
              </a:rPr>
              <a:t>Communiqu</a:t>
            </a:r>
            <a:r>
              <a:rPr lang="en-US" sz="2988" b="1" dirty="0" smtClean="0">
                <a:solidFill>
                  <a:srgbClr val="AC3B30"/>
                </a:solidFill>
              </a:rPr>
              <a:t>é</a:t>
            </a:r>
            <a:endParaRPr sz="2988" b="1" dirty="0">
              <a:solidFill>
                <a:srgbClr val="AC3B30"/>
              </a:solidFill>
            </a:endParaRPr>
          </a:p>
          <a:p>
            <a:pPr marL="368314" lvl="0" indent="-368314" defTabSz="484886">
              <a:spcBef>
                <a:spcPts val="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988" b="1" dirty="0">
                <a:solidFill>
                  <a:srgbClr val="AC3B30"/>
                </a:solidFill>
              </a:rPr>
              <a:t>Bologna  Policy  </a:t>
            </a:r>
            <a:r>
              <a:rPr sz="2988" b="1" dirty="0" smtClean="0">
                <a:solidFill>
                  <a:srgbClr val="AC3B30"/>
                </a:solidFill>
              </a:rPr>
              <a:t>Forum</a:t>
            </a:r>
            <a:r>
              <a:rPr lang="en-US" sz="2988" b="1" dirty="0" smtClean="0">
                <a:solidFill>
                  <a:srgbClr val="AC3B30"/>
                </a:solidFill>
              </a:rPr>
              <a:t> Statement</a:t>
            </a:r>
            <a:r>
              <a:rPr sz="2988" b="1" dirty="0" smtClean="0">
                <a:solidFill>
                  <a:srgbClr val="AC3B30"/>
                </a:solidFill>
              </a:rPr>
              <a:t> </a:t>
            </a:r>
            <a:endParaRPr sz="2988" b="1" dirty="0">
              <a:solidFill>
                <a:srgbClr val="AC3B30"/>
              </a:solidFill>
            </a:endParaRP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 dirty="0">
                <a:solidFill>
                  <a:srgbClr val="606060"/>
                </a:solidFill>
              </a:rPr>
              <a:t>Revised Standards and Guidelines for Quality Assurance in the European Higher education  Area (ESG)</a:t>
            </a: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 dirty="0">
                <a:solidFill>
                  <a:srgbClr val="606060"/>
                </a:solidFill>
              </a:rPr>
              <a:t>European Approach to Quality Assurance of Joint programmes</a:t>
            </a: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 dirty="0">
                <a:solidFill>
                  <a:srgbClr val="606060"/>
                </a:solidFill>
              </a:rPr>
              <a:t>Revised ECTS User’s Guide and make it official  EHEA document</a:t>
            </a: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 dirty="0">
                <a:solidFill>
                  <a:srgbClr val="606060"/>
                </a:solidFill>
              </a:rPr>
              <a:t>Guidelines </a:t>
            </a:r>
            <a:r>
              <a:rPr sz="2822" dirty="0" smtClean="0">
                <a:solidFill>
                  <a:srgbClr val="606060"/>
                </a:solidFill>
              </a:rPr>
              <a:t>for</a:t>
            </a:r>
            <a:r>
              <a:rPr lang="en-US" sz="2822" dirty="0" smtClean="0">
                <a:solidFill>
                  <a:srgbClr val="606060"/>
                </a:solidFill>
              </a:rPr>
              <a:t> </a:t>
            </a:r>
            <a:r>
              <a:rPr sz="2822" dirty="0" smtClean="0">
                <a:solidFill>
                  <a:srgbClr val="606060"/>
                </a:solidFill>
              </a:rPr>
              <a:t>staff </a:t>
            </a:r>
            <a:r>
              <a:rPr sz="2822" dirty="0">
                <a:solidFill>
                  <a:srgbClr val="606060"/>
                </a:solidFill>
              </a:rPr>
              <a:t>mobility</a:t>
            </a: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2822" dirty="0" smtClean="0">
                <a:solidFill>
                  <a:srgbClr val="606060"/>
                </a:solidFill>
              </a:rPr>
              <a:t>Guideline</a:t>
            </a:r>
            <a:r>
              <a:rPr lang="en-US" sz="2822" dirty="0" smtClean="0">
                <a:solidFill>
                  <a:srgbClr val="606060"/>
                </a:solidFill>
              </a:rPr>
              <a:t>s</a:t>
            </a:r>
            <a:r>
              <a:rPr sz="2822" dirty="0" smtClean="0">
                <a:solidFill>
                  <a:srgbClr val="606060"/>
                </a:solidFill>
              </a:rPr>
              <a:t> </a:t>
            </a:r>
            <a:r>
              <a:rPr sz="2822" dirty="0">
                <a:solidFill>
                  <a:srgbClr val="606060"/>
                </a:solidFill>
              </a:rPr>
              <a:t>for </a:t>
            </a:r>
            <a:r>
              <a:rPr sz="2822" dirty="0" smtClean="0">
                <a:solidFill>
                  <a:srgbClr val="606060"/>
                </a:solidFill>
              </a:rPr>
              <a:t>the p</a:t>
            </a:r>
            <a:r>
              <a:rPr lang="en-US" sz="2822" dirty="0" smtClean="0">
                <a:solidFill>
                  <a:srgbClr val="606060"/>
                </a:solidFill>
              </a:rPr>
              <a:t>ortability</a:t>
            </a:r>
            <a:r>
              <a:rPr sz="2822" dirty="0" smtClean="0">
                <a:solidFill>
                  <a:srgbClr val="606060"/>
                </a:solidFill>
              </a:rPr>
              <a:t> of </a:t>
            </a:r>
            <a:r>
              <a:rPr sz="2822" dirty="0">
                <a:solidFill>
                  <a:srgbClr val="606060"/>
                </a:solidFill>
              </a:rPr>
              <a:t>grants and </a:t>
            </a:r>
            <a:r>
              <a:rPr sz="2822" dirty="0" smtClean="0">
                <a:solidFill>
                  <a:srgbClr val="606060"/>
                </a:solidFill>
              </a:rPr>
              <a:t>loans</a:t>
            </a:r>
            <a:r>
              <a:rPr lang="en-US" sz="2822" dirty="0" smtClean="0">
                <a:solidFill>
                  <a:srgbClr val="606060"/>
                </a:solidFill>
              </a:rPr>
              <a:t>.</a:t>
            </a:r>
          </a:p>
          <a:p>
            <a:pPr marL="0" lvl="0" indent="0" defTabSz="484886">
              <a:spcBef>
                <a:spcPts val="34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822" dirty="0" smtClean="0">
                <a:solidFill>
                  <a:srgbClr val="606060"/>
                </a:solidFill>
              </a:rPr>
              <a:t> There will be a series of  commitments and  decisions based on  the key recommendations  that the working groups have developed during the last three years of their work. </a:t>
            </a:r>
          </a:p>
          <a:p>
            <a:pPr marL="347852" lvl="0" indent="-347852" defTabSz="484886">
              <a:spcBef>
                <a:spcPts val="34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endParaRPr sz="2822" dirty="0">
              <a:solidFill>
                <a:srgbClr val="60606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1270000" y="2254583"/>
            <a:ext cx="10464800" cy="4711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120000"/>
              </a:lnSpc>
            </a:lvl1pPr>
          </a:lstStyle>
          <a:p>
            <a:pPr eaLnBrk="1" hangingPunct="1"/>
            <a:r>
              <a:rPr lang="en-US" sz="3200" b="1" dirty="0"/>
              <a:t>See you in Yerevan  on </a:t>
            </a:r>
          </a:p>
          <a:p>
            <a:pPr eaLnBrk="1" hangingPunct="1"/>
            <a:r>
              <a:rPr lang="en-US" sz="3200" b="1" dirty="0"/>
              <a:t>14-15 May 2015</a:t>
            </a:r>
          </a:p>
          <a:p>
            <a:pPr eaLnBrk="1" hangingPunct="1"/>
            <a:r>
              <a:rPr lang="en-US" sz="3200" b="1" dirty="0"/>
              <a:t>Thank you </a:t>
            </a:r>
            <a:r>
              <a:rPr lang="en-US" sz="3200" b="1" dirty="0" smtClean="0"/>
              <a:t>!</a:t>
            </a:r>
          </a:p>
          <a:p>
            <a:pPr eaLnBrk="1" hangingPunct="1"/>
            <a:endParaRPr lang="en-US" sz="3200" b="1" dirty="0"/>
          </a:p>
          <a:p>
            <a:pPr eaLnBrk="1" hangingPunct="1"/>
            <a:endParaRPr lang="en-US" sz="3200" b="1" dirty="0" smtClean="0"/>
          </a:p>
          <a:p>
            <a:pPr eaLnBrk="1" hangingPunct="1"/>
            <a:r>
              <a:rPr lang="en-US" sz="3200" dirty="0"/>
              <a:t>Bologna Secretariat</a:t>
            </a:r>
            <a:br>
              <a:rPr lang="en-US" sz="3200" dirty="0"/>
            </a:br>
            <a:r>
              <a:rPr lang="en-US" sz="3200" dirty="0"/>
              <a:t>E-mail: </a:t>
            </a:r>
            <a:r>
              <a:rPr lang="en-US" sz="3200" dirty="0" err="1"/>
              <a:t>secretariat@ehea.info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www.ehea.info</a:t>
            </a:r>
            <a:endParaRPr lang="en-US" sz="3200" b="1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0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570</Words>
  <Application>Microsoft Macintosh PowerPoint</Application>
  <PresentationFormat>Custom</PresentationFormat>
  <Paragraphs>52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New_Template3</vt:lpstr>
      <vt:lpstr>Ahead of 2015 Bologna Ministerial Conference:  A new agenda for the EHEA</vt:lpstr>
      <vt:lpstr>Bologna: 15 years of stunning journey</vt:lpstr>
      <vt:lpstr>Space of dialogue</vt:lpstr>
      <vt:lpstr>Future of HE in Europe </vt:lpstr>
      <vt:lpstr>Priorities for 2015-2018 and beyond</vt:lpstr>
      <vt:lpstr>  Ways to achieve the  goals</vt:lpstr>
      <vt:lpstr>Yerevan Ministerial Summit 14-15 May 2015</vt:lpstr>
      <vt:lpstr>Key documents to be adopted by the Ministers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Ahead of 2015 Bologna Ministerial Conference:  A new agenda for the EHEA</dc:title>
  <cp:lastModifiedBy>BFUG Secretariat 1</cp:lastModifiedBy>
  <cp:revision>12</cp:revision>
  <dcterms:modified xsi:type="dcterms:W3CDTF">2015-03-03T08:12:15Z</dcterms:modified>
</cp:coreProperties>
</file>