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11"/>
  </p:notesMasterIdLst>
  <p:sldIdLst>
    <p:sldId id="256" r:id="rId2"/>
    <p:sldId id="289" r:id="rId3"/>
    <p:sldId id="295" r:id="rId4"/>
    <p:sldId id="280" r:id="rId5"/>
    <p:sldId id="292" r:id="rId6"/>
    <p:sldId id="293" r:id="rId7"/>
    <p:sldId id="294" r:id="rId8"/>
    <p:sldId id="275" r:id="rId9"/>
    <p:sldId id="290" r:id="rId10"/>
  </p:sldIdLst>
  <p:sldSz cx="9144000" cy="6858000" type="screen4x3"/>
  <p:notesSz cx="6811963" cy="9945688"/>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FEF3E2"/>
    <a:srgbClr val="E2F9C7"/>
    <a:srgbClr val="D5EFEC"/>
    <a:srgbClr val="993300"/>
    <a:srgbClr val="C35800"/>
    <a:srgbClr val="CC0000"/>
    <a:srgbClr val="A50021"/>
    <a:srgbClr val="FFFFFF"/>
    <a:srgbClr val="A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104" autoAdjust="0"/>
    <p:restoredTop sz="94676" autoAdjust="0"/>
  </p:normalViewPr>
  <p:slideViewPr>
    <p:cSldViewPr>
      <p:cViewPr varScale="1">
        <p:scale>
          <a:sx n="91" d="100"/>
          <a:sy n="91" d="100"/>
        </p:scale>
        <p:origin x="-1164" y="-108"/>
      </p:cViewPr>
      <p:guideLst>
        <p:guide orient="horz" pos="2160"/>
        <p:guide pos="2880"/>
      </p:guideLst>
    </p:cSldViewPr>
  </p:slideViewPr>
  <p:outlineViewPr>
    <p:cViewPr>
      <p:scale>
        <a:sx n="33" d="100"/>
        <a:sy n="33" d="100"/>
      </p:scale>
      <p:origin x="0" y="16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1851" cy="49728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8536" y="0"/>
            <a:ext cx="2951851" cy="497284"/>
          </a:xfrm>
          <a:prstGeom prst="rect">
            <a:avLst/>
          </a:prstGeom>
        </p:spPr>
        <p:txBody>
          <a:bodyPr vert="horz" lIns="91440" tIns="45720" rIns="91440" bIns="45720" rtlCol="0"/>
          <a:lstStyle>
            <a:lvl1pPr algn="r">
              <a:defRPr sz="1200"/>
            </a:lvl1pPr>
          </a:lstStyle>
          <a:p>
            <a:fld id="{F3792911-E7FD-4975-931A-76FEE57735F0}" type="datetimeFigureOut">
              <a:rPr lang="ru-RU" smtClean="0"/>
              <a:pPr/>
              <a:t>16.11.2013</a:t>
            </a:fld>
            <a:endParaRPr lang="ru-RU"/>
          </a:p>
        </p:txBody>
      </p:sp>
      <p:sp>
        <p:nvSpPr>
          <p:cNvPr id="4" name="Образ слайда 3"/>
          <p:cNvSpPr>
            <a:spLocks noGrp="1" noRot="1" noChangeAspect="1"/>
          </p:cNvSpPr>
          <p:nvPr>
            <p:ph type="sldImg" idx="2"/>
          </p:nvPr>
        </p:nvSpPr>
        <p:spPr>
          <a:xfrm>
            <a:off x="920750" y="746125"/>
            <a:ext cx="4970463" cy="372903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1197" y="4724202"/>
            <a:ext cx="5449570" cy="447556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6678"/>
            <a:ext cx="2951851" cy="49728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8536" y="9446678"/>
            <a:ext cx="2951851" cy="497284"/>
          </a:xfrm>
          <a:prstGeom prst="rect">
            <a:avLst/>
          </a:prstGeom>
        </p:spPr>
        <p:txBody>
          <a:bodyPr vert="horz" lIns="91440" tIns="45720" rIns="91440" bIns="45720" rtlCol="0" anchor="b"/>
          <a:lstStyle>
            <a:lvl1pPr algn="r">
              <a:defRPr sz="1200"/>
            </a:lvl1pPr>
          </a:lstStyle>
          <a:p>
            <a:fld id="{4AD811AA-1B0B-4E02-976E-11FB23A51F26}" type="slidenum">
              <a:rPr lang="ru-RU" smtClean="0"/>
              <a:pPr/>
              <a:t>‹#›</a:t>
            </a:fld>
            <a:endParaRPr lang="ru-RU"/>
          </a:p>
        </p:txBody>
      </p:sp>
    </p:spTree>
    <p:extLst>
      <p:ext uri="{BB962C8B-B14F-4D97-AF65-F5344CB8AC3E}">
        <p14:creationId xmlns:p14="http://schemas.microsoft.com/office/powerpoint/2010/main" xmlns="" val="97282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ru-RU" smtClean="0"/>
              <a:t>Образец заголовка</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EAF463A-BC7C-46EE-9F1E-7F377CCA4891}" type="datetimeFigureOut">
              <a:rPr lang="en-US" smtClean="0"/>
              <a:pPr/>
              <a:t>11/16/2013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A483448D-3A78-4528-A469-B745A65DA480}" type="slidenum">
              <a:rPr lang="en-US" smtClean="0"/>
              <a:pPr/>
              <a:t>‹#›</a:t>
            </a:fld>
            <a:endParaRPr lang="en-US"/>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ru-RU" smtClean="0"/>
              <a:t>Образец заголовка</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EAF463A-BC7C-46EE-9F1E-7F377CCA4891}" type="datetimeFigureOut">
              <a:rPr lang="en-US" smtClean="0"/>
              <a:pPr/>
              <a:t>11/16/2013</a:t>
            </a:fld>
            <a:endParaRPr lang="en-US"/>
          </a:p>
        </p:txBody>
      </p:sp>
      <p:sp>
        <p:nvSpPr>
          <p:cNvPr id="10" name="Slide Number Placeholder 9"/>
          <p:cNvSpPr>
            <a:spLocks noGrp="1"/>
          </p:cNvSpPr>
          <p:nvPr>
            <p:ph type="sldNum" sz="quarter" idx="11"/>
          </p:nvPr>
        </p:nvSpPr>
        <p:spPr/>
        <p:txBody>
          <a:bodyPr/>
          <a:lstStyle/>
          <a:p>
            <a:fld id="{A483448D-3A78-4528-A469-B745A65DA480}" type="slidenum">
              <a:rPr lang="en-US" smtClean="0"/>
              <a:pP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ru-RU" smtClean="0"/>
              <a:t>Образец заголовка</a:t>
            </a:r>
            <a:endParaRPr lang="en-US" dirty="0"/>
          </a:p>
        </p:txBody>
      </p:sp>
      <p:sp>
        <p:nvSpPr>
          <p:cNvPr id="19" name="Date Placeholder 18"/>
          <p:cNvSpPr>
            <a:spLocks noGrp="1"/>
          </p:cNvSpPr>
          <p:nvPr>
            <p:ph type="dt" sz="half" idx="10"/>
          </p:nvPr>
        </p:nvSpPr>
        <p:spPr/>
        <p:txBody>
          <a:bodyPr/>
          <a:lstStyle/>
          <a:p>
            <a:fld id="{7EAF463A-BC7C-46EE-9F1E-7F377CCA4891}" type="datetimeFigureOut">
              <a:rPr lang="en-US" smtClean="0"/>
              <a:pPr/>
              <a:t>11/16/2013</a:t>
            </a:fld>
            <a:endParaRPr lang="en-US"/>
          </a:p>
        </p:txBody>
      </p:sp>
      <p:sp>
        <p:nvSpPr>
          <p:cNvPr id="20" name="Slide Number Placeholder 19"/>
          <p:cNvSpPr>
            <a:spLocks noGrp="1"/>
          </p:cNvSpPr>
          <p:nvPr>
            <p:ph type="sldNum" sz="quarter" idx="11"/>
          </p:nvPr>
        </p:nvSpPr>
        <p:spPr/>
        <p:txBody>
          <a:bodyPr/>
          <a:lstStyle/>
          <a:p>
            <a:fld id="{A483448D-3A78-4528-A469-B745A65DA480}" type="slidenum">
              <a:rPr lang="en-US" smtClean="0"/>
              <a:pPr/>
              <a:t>‹#›</a:t>
            </a:fld>
            <a:endParaRPr lang="en-US"/>
          </a:p>
        </p:txBody>
      </p:sp>
      <p:sp>
        <p:nvSpPr>
          <p:cNvPr id="21" name="Footer Placeholder 2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7EAF463A-BC7C-46EE-9F1E-7F377CCA4891}" type="datetimeFigureOut">
              <a:rPr lang="en-US" smtClean="0"/>
              <a:pPr/>
              <a:t>11/16/2013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
        <p:nvSpPr>
          <p:cNvPr id="9" name="Content Placeholder 8"/>
          <p:cNvSpPr>
            <a:spLocks noGrp="1"/>
          </p:cNvSpPr>
          <p:nvPr>
            <p:ph sz="quarter" idx="13"/>
          </p:nvPr>
        </p:nvSpPr>
        <p:spPr>
          <a:xfrm>
            <a:off x="1216152" y="841248"/>
            <a:ext cx="3730752" cy="43891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7EAF463A-BC7C-46EE-9F1E-7F377CCA4891}" type="datetimeFigureOut">
              <a:rPr lang="en-US" smtClean="0"/>
              <a:pPr/>
              <a:t>11/16/2013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
        <p:nvSpPr>
          <p:cNvPr id="11" name="Content Placeholder 10"/>
          <p:cNvSpPr>
            <a:spLocks noGrp="1"/>
          </p:cNvSpPr>
          <p:nvPr>
            <p:ph sz="quarter" idx="13"/>
          </p:nvPr>
        </p:nvSpPr>
        <p:spPr>
          <a:xfrm>
            <a:off x="1216152" y="1380744"/>
            <a:ext cx="3730752" cy="38404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EAF463A-BC7C-46EE-9F1E-7F377CCA4891}" type="datetimeFigureOut">
              <a:rPr lang="en-US" smtClean="0"/>
              <a:pPr/>
              <a:t>11/16/2013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EAF463A-BC7C-46EE-9F1E-7F377CCA4891}" type="datetimeFigureOut">
              <a:rPr lang="en-US" smtClean="0"/>
              <a:pPr/>
              <a:t>11/16/2013</a:t>
            </a:fld>
            <a:endParaRPr lang="en-US"/>
          </a:p>
        </p:txBody>
      </p:sp>
      <p:sp>
        <p:nvSpPr>
          <p:cNvPr id="6" name="Slide Number Placeholder 5"/>
          <p:cNvSpPr>
            <a:spLocks noGrp="1"/>
          </p:cNvSpPr>
          <p:nvPr>
            <p:ph type="sldNum" sz="quarter" idx="11"/>
          </p:nvPr>
        </p:nvSpPr>
        <p:spPr/>
        <p:txBody>
          <a:bodyPr/>
          <a:lstStyle/>
          <a:p>
            <a:fld id="{A483448D-3A78-4528-A469-B745A65DA480}" type="slidenum">
              <a:rPr lang="en-US" smtClean="0"/>
              <a:pPr/>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Content Placeholder 13"/>
          <p:cNvSpPr>
            <a:spLocks noGrp="1"/>
          </p:cNvSpPr>
          <p:nvPr>
            <p:ph sz="quarter" idx="13"/>
          </p:nvPr>
        </p:nvSpPr>
        <p:spPr>
          <a:xfrm>
            <a:off x="914400" y="381000"/>
            <a:ext cx="4800600" cy="5943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9" name="Date Placeholder 8"/>
          <p:cNvSpPr>
            <a:spLocks noGrp="1"/>
          </p:cNvSpPr>
          <p:nvPr>
            <p:ph type="dt" sz="half" idx="14"/>
          </p:nvPr>
        </p:nvSpPr>
        <p:spPr/>
        <p:txBody>
          <a:bodyPr/>
          <a:lstStyle/>
          <a:p>
            <a:fld id="{7EAF463A-BC7C-46EE-9F1E-7F377CCA4891}" type="datetimeFigureOut">
              <a:rPr lang="en-US" smtClean="0"/>
              <a:pPr/>
              <a:t>11/16/2013</a:t>
            </a:fld>
            <a:endParaRPr lang="en-US"/>
          </a:p>
        </p:txBody>
      </p:sp>
      <p:sp>
        <p:nvSpPr>
          <p:cNvPr id="10" name="Slide Number Placeholder 9"/>
          <p:cNvSpPr>
            <a:spLocks noGrp="1"/>
          </p:cNvSpPr>
          <p:nvPr>
            <p:ph type="sldNum" sz="quarter" idx="15"/>
          </p:nvPr>
        </p:nvSpPr>
        <p:spPr/>
        <p:txBody>
          <a:bodyPr/>
          <a:lstStyle/>
          <a:p>
            <a:fld id="{A483448D-3A78-4528-A469-B745A65DA480}" type="slidenum">
              <a:rPr lang="en-US" smtClean="0"/>
              <a:pPr/>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AF463A-BC7C-46EE-9F1E-7F377CCA4891}" type="datetimeFigureOut">
              <a:rPr lang="en-US" smtClean="0"/>
              <a:pPr/>
              <a:t>11/16/2013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A483448D-3A78-4528-A469-B745A65DA480}" type="slidenum">
              <a:rPr lang="en-US" smtClean="0"/>
              <a:pPr/>
              <a:t>‹#›</a:t>
            </a:fld>
            <a:endParaRPr lang="en-US"/>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7EAF463A-BC7C-46EE-9F1E-7F377CCA4891}" type="datetimeFigureOut">
              <a:rPr lang="en-US" smtClean="0"/>
              <a:pPr/>
              <a:t>11/16/2013</a:t>
            </a:fld>
            <a:endParaRPr lang="en-US"/>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228600" y="3124200"/>
            <a:ext cx="8888186" cy="1447800"/>
          </a:xfrm>
          <a:solidFill>
            <a:schemeClr val="bg1">
              <a:lumMod val="95000"/>
            </a:schemeClr>
          </a:solidFill>
        </p:spPr>
        <p:txBody>
          <a:bodyPr>
            <a:noAutofit/>
          </a:bodyPr>
          <a:lstStyle/>
          <a:p>
            <a:pPr marL="0" indent="0" algn="ctr">
              <a:buNone/>
            </a:pPr>
            <a:r>
              <a:rPr lang="en-US" sz="3600" b="1" dirty="0" smtClean="0">
                <a:solidFill>
                  <a:schemeClr val="accent6">
                    <a:lumMod val="75000"/>
                  </a:schemeClr>
                </a:solidFill>
                <a:latin typeface="Century Gothic" pitchFamily="34" charset="0"/>
              </a:rPr>
              <a:t>«Bologna Structural Reforms: History, Problems and Perspectives»</a:t>
            </a:r>
          </a:p>
        </p:txBody>
      </p:sp>
      <p:pic>
        <p:nvPicPr>
          <p:cNvPr id="4" name="Picture 8"/>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Lst>
          </a:blip>
          <a:srcRect/>
          <a:stretch>
            <a:fillRect/>
          </a:stretch>
        </p:blipFill>
        <p:spPr bwMode="auto">
          <a:xfrm>
            <a:off x="7041414" y="139360"/>
            <a:ext cx="1513114" cy="1570475"/>
          </a:xfrm>
          <a:prstGeom prst="rect">
            <a:avLst/>
          </a:prstGeom>
          <a:noFill/>
          <a:ln w="9525">
            <a:noFill/>
            <a:miter lim="800000"/>
            <a:headEnd/>
            <a:tailEnd/>
          </a:ln>
        </p:spPr>
      </p:pic>
      <p:pic>
        <p:nvPicPr>
          <p:cNvPr id="8" name="Picture 2" descr="Логотип МОН"/>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57800" y="271266"/>
            <a:ext cx="1187493" cy="1195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Прямоугольник 8"/>
          <p:cNvSpPr/>
          <p:nvPr/>
        </p:nvSpPr>
        <p:spPr>
          <a:xfrm>
            <a:off x="228600" y="2055167"/>
            <a:ext cx="8928000" cy="461665"/>
          </a:xfrm>
          <a:prstGeom prst="rect">
            <a:avLst/>
          </a:prstGeom>
          <a:solidFill>
            <a:schemeClr val="bg1">
              <a:lumMod val="85000"/>
            </a:schemeClr>
          </a:solidFill>
        </p:spPr>
        <p:txBody>
          <a:bodyPr wrap="square">
            <a:spAutoFit/>
          </a:bodyPr>
          <a:lstStyle/>
          <a:p>
            <a:pPr algn="ctr"/>
            <a:r>
              <a:rPr lang="en-US" sz="2400" b="1" dirty="0" smtClean="0">
                <a:latin typeface="Century Gothic" pitchFamily="34" charset="0"/>
              </a:rPr>
              <a:t>INTERNATIONAL CONFERENCE</a:t>
            </a:r>
            <a:endParaRPr lang="ru-RU" sz="2400" b="1" dirty="0">
              <a:latin typeface="Century Gothic" pitchFamily="34" charset="0"/>
            </a:endParaRPr>
          </a:p>
        </p:txBody>
      </p:sp>
      <p:sp>
        <p:nvSpPr>
          <p:cNvPr id="12" name="Прямоугольник 11"/>
          <p:cNvSpPr/>
          <p:nvPr/>
        </p:nvSpPr>
        <p:spPr>
          <a:xfrm>
            <a:off x="1611086" y="5665315"/>
            <a:ext cx="6096000" cy="769441"/>
          </a:xfrm>
          <a:prstGeom prst="rect">
            <a:avLst/>
          </a:prstGeom>
          <a:noFill/>
        </p:spPr>
        <p:txBody>
          <a:bodyPr wrap="square">
            <a:spAutoFit/>
          </a:bodyPr>
          <a:lstStyle/>
          <a:p>
            <a:pPr marL="274320" lvl="0" indent="-274320" algn="ctr">
              <a:spcBef>
                <a:spcPct val="20000"/>
              </a:spcBef>
              <a:buClr>
                <a:srgbClr val="AD0101"/>
              </a:buClr>
            </a:pPr>
            <a:r>
              <a:rPr lang="en-US" sz="2000" b="1" dirty="0" smtClean="0">
                <a:solidFill>
                  <a:schemeClr val="tx1">
                    <a:lumMod val="50000"/>
                  </a:schemeClr>
                </a:solidFill>
                <a:latin typeface="Century Gothic" pitchFamily="34" charset="0"/>
                <a:cs typeface="Arial" pitchFamily="34" charset="0"/>
              </a:rPr>
              <a:t>Astana</a:t>
            </a:r>
          </a:p>
          <a:p>
            <a:pPr marL="274320" lvl="0" indent="-274320" algn="ctr">
              <a:spcBef>
                <a:spcPct val="20000"/>
              </a:spcBef>
              <a:buClr>
                <a:srgbClr val="AD0101"/>
              </a:buClr>
            </a:pPr>
            <a:r>
              <a:rPr lang="en-US" sz="2000" b="1" dirty="0" smtClean="0">
                <a:solidFill>
                  <a:schemeClr val="tx1">
                    <a:lumMod val="50000"/>
                  </a:schemeClr>
                </a:solidFill>
                <a:latin typeface="Century Gothic" pitchFamily="34" charset="0"/>
                <a:cs typeface="Arial" pitchFamily="34" charset="0"/>
              </a:rPr>
              <a:t>February 13-14, 2014</a:t>
            </a:r>
            <a:endParaRPr lang="kk-KZ" sz="2000" b="1" dirty="0" smtClean="0">
              <a:solidFill>
                <a:schemeClr val="tx1">
                  <a:lumMod val="50000"/>
                </a:schemeClr>
              </a:solidFill>
              <a:latin typeface="Century Gothic" pitchFamily="34" charset="0"/>
              <a:cs typeface="Arial" pitchFamily="34" charset="0"/>
            </a:endParaRPr>
          </a:p>
        </p:txBody>
      </p:sp>
      <p:pic>
        <p:nvPicPr>
          <p:cNvPr id="11" name="Picture 3"/>
          <p:cNvPicPr>
            <a:picLocks noChangeAspect="1" noChangeArrowheads="1"/>
          </p:cNvPicPr>
          <p:nvPr/>
        </p:nvPicPr>
        <p:blipFill>
          <a:blip r:embed="rId5" cstate="print"/>
          <a:srcRect/>
          <a:stretch>
            <a:fillRect/>
          </a:stretch>
        </p:blipFill>
        <p:spPr bwMode="auto">
          <a:xfrm>
            <a:off x="1088031" y="261635"/>
            <a:ext cx="1046110" cy="1205126"/>
          </a:xfrm>
          <a:prstGeom prst="rect">
            <a:avLst/>
          </a:prstGeom>
          <a:noFill/>
          <a:ln w="9525">
            <a:noFill/>
            <a:miter lim="800000"/>
            <a:headEnd/>
            <a:tailEnd/>
          </a:ln>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79477" y="196929"/>
            <a:ext cx="1066800" cy="13441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Прямая соединительная линия 57"/>
          <p:cNvCxnSpPr/>
          <p:nvPr/>
        </p:nvCxnSpPr>
        <p:spPr>
          <a:xfrm>
            <a:off x="533400" y="6096000"/>
            <a:ext cx="7623000"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2" name="Таблица 1"/>
          <p:cNvGraphicFramePr>
            <a:graphicFrameLocks noGrp="1"/>
          </p:cNvGraphicFramePr>
          <p:nvPr>
            <p:extLst>
              <p:ext uri="{D42A27DB-BD31-4B8C-83A1-F6EECF244321}">
                <p14:modId xmlns:p14="http://schemas.microsoft.com/office/powerpoint/2010/main" xmlns="" val="337493605"/>
              </p:ext>
            </p:extLst>
          </p:nvPr>
        </p:nvGraphicFramePr>
        <p:xfrm>
          <a:off x="381000" y="381000"/>
          <a:ext cx="8610600" cy="984758"/>
        </p:xfrm>
        <a:graphic>
          <a:graphicData uri="http://schemas.openxmlformats.org/drawingml/2006/table">
            <a:tbl>
              <a:tblPr firstRow="1" firstCol="1" bandRow="1" bandCol="1">
                <a:tableStyleId>{5C22544A-7EE6-4342-B048-85BDC9FD1C3A}</a:tableStyleId>
              </a:tblPr>
              <a:tblGrid>
                <a:gridCol w="2514600"/>
                <a:gridCol w="6096000"/>
              </a:tblGrid>
              <a:tr h="971491">
                <a:tc>
                  <a:txBody>
                    <a:bodyPr/>
                    <a:lstStyle/>
                    <a:p>
                      <a:pPr algn="ctr">
                        <a:lnSpc>
                          <a:spcPct val="115000"/>
                        </a:lnSpc>
                        <a:spcAft>
                          <a:spcPts val="0"/>
                        </a:spcAft>
                        <a:tabLst>
                          <a:tab pos="215265" algn="l"/>
                        </a:tabLst>
                      </a:pPr>
                      <a:r>
                        <a:rPr lang="en-US" sz="2400" u="none" dirty="0" smtClean="0">
                          <a:solidFill>
                            <a:schemeClr val="bg1"/>
                          </a:solidFill>
                          <a:effectLst/>
                          <a:latin typeface="Century Gothic" pitchFamily="34" charset="0"/>
                          <a:cs typeface="Times New Roman" pitchFamily="18" charset="0"/>
                        </a:rPr>
                        <a:t>Organizer</a:t>
                      </a:r>
                      <a:endParaRPr lang="ru-RU" sz="2400" u="none" dirty="0">
                        <a:solidFill>
                          <a:schemeClr val="bg1"/>
                        </a:solidFill>
                        <a:effectLst/>
                        <a:latin typeface="Century Gothic" pitchFamily="34" charset="0"/>
                        <a:ea typeface="Calibri"/>
                        <a:cs typeface="Times New Roman" pitchFamily="18" charset="0"/>
                      </a:endParaRPr>
                    </a:p>
                  </a:txBody>
                  <a:tcPr marL="68580" marR="68580" marT="71755" marB="71755" anchor="ctr">
                    <a:solidFill>
                      <a:schemeClr val="accent1">
                        <a:lumMod val="75000"/>
                      </a:schemeClr>
                    </a:solidFill>
                  </a:tcPr>
                </a:tc>
                <a:tc>
                  <a:txBody>
                    <a:bodyPr/>
                    <a:lstStyle/>
                    <a:p>
                      <a:pPr marL="0" indent="0" algn="ctr">
                        <a:lnSpc>
                          <a:spcPct val="115000"/>
                        </a:lnSpc>
                        <a:spcAft>
                          <a:spcPts val="0"/>
                        </a:spcAft>
                        <a:buFont typeface="Arial" pitchFamily="34" charset="0"/>
                        <a:buNone/>
                        <a:tabLst>
                          <a:tab pos="215265" algn="l"/>
                        </a:tabLst>
                      </a:pPr>
                      <a:r>
                        <a:rPr lang="en-US" sz="2400" b="1" dirty="0" smtClean="0">
                          <a:solidFill>
                            <a:schemeClr val="tx1"/>
                          </a:solidFill>
                          <a:effectLst/>
                          <a:latin typeface="Century Gothic" pitchFamily="34" charset="0"/>
                          <a:cs typeface="Times New Roman" pitchFamily="18" charset="0"/>
                        </a:rPr>
                        <a:t>Ministry of Education and Science of the Republic of Kazakhstan</a:t>
                      </a:r>
                    </a:p>
                  </a:txBody>
                  <a:tcPr marL="68580" marR="68580" marT="71755" marB="71755" anchor="ctr">
                    <a:solidFill>
                      <a:schemeClr val="bg1">
                        <a:lumMod val="95000"/>
                      </a:schemeClr>
                    </a:solidFill>
                  </a:tcPr>
                </a:tc>
              </a:tr>
            </a:tbl>
          </a:graphicData>
        </a:graphic>
      </p:graphicFrame>
      <p:graphicFrame>
        <p:nvGraphicFramePr>
          <p:cNvPr id="31" name="Таблица 30"/>
          <p:cNvGraphicFramePr>
            <a:graphicFrameLocks noGrp="1"/>
          </p:cNvGraphicFramePr>
          <p:nvPr>
            <p:extLst>
              <p:ext uri="{D42A27DB-BD31-4B8C-83A1-F6EECF244321}">
                <p14:modId xmlns:p14="http://schemas.microsoft.com/office/powerpoint/2010/main" xmlns="" val="3486929924"/>
              </p:ext>
            </p:extLst>
          </p:nvPr>
        </p:nvGraphicFramePr>
        <p:xfrm>
          <a:off x="457200" y="2209800"/>
          <a:ext cx="8077200" cy="3435350"/>
        </p:xfrm>
        <a:graphic>
          <a:graphicData uri="http://schemas.openxmlformats.org/drawingml/2006/table">
            <a:tbl>
              <a:tblPr firstRow="1" firstCol="1" bandRow="1" bandCol="1">
                <a:tableStyleId>{5C22544A-7EE6-4342-B048-85BDC9FD1C3A}</a:tableStyleId>
              </a:tblPr>
              <a:tblGrid>
                <a:gridCol w="2362200"/>
                <a:gridCol w="5715000"/>
              </a:tblGrid>
              <a:tr h="2830322">
                <a:tc>
                  <a:txBody>
                    <a:bodyPr/>
                    <a:lstStyle/>
                    <a:p>
                      <a:pPr algn="ctr">
                        <a:lnSpc>
                          <a:spcPct val="115000"/>
                        </a:lnSpc>
                        <a:spcAft>
                          <a:spcPts val="0"/>
                        </a:spcAft>
                        <a:tabLst>
                          <a:tab pos="215265" algn="l"/>
                        </a:tabLst>
                      </a:pPr>
                      <a:r>
                        <a:rPr lang="en-US" sz="2400" u="none" dirty="0" smtClean="0">
                          <a:solidFill>
                            <a:schemeClr val="bg1"/>
                          </a:solidFill>
                          <a:effectLst/>
                          <a:latin typeface="Century Gothic" pitchFamily="34" charset="0"/>
                          <a:cs typeface="Times New Roman" pitchFamily="18" charset="0"/>
                        </a:rPr>
                        <a:t>Target Audience</a:t>
                      </a:r>
                      <a:endParaRPr lang="ru-RU" sz="2400" u="none" dirty="0">
                        <a:solidFill>
                          <a:schemeClr val="bg1"/>
                        </a:solidFill>
                        <a:effectLst/>
                        <a:latin typeface="Century Gothic" pitchFamily="34" charset="0"/>
                        <a:ea typeface="Calibri"/>
                        <a:cs typeface="Times New Roman" pitchFamily="18" charset="0"/>
                      </a:endParaRPr>
                    </a:p>
                  </a:txBody>
                  <a:tcPr marL="68580" marR="68580" marT="71755" marB="71755" anchor="ctr">
                    <a:solidFill>
                      <a:schemeClr val="accent1">
                        <a:lumMod val="75000"/>
                      </a:schemeClr>
                    </a:solidFill>
                  </a:tcPr>
                </a:tc>
                <a:tc>
                  <a:txBody>
                    <a:bodyPr/>
                    <a:lstStyle/>
                    <a:p>
                      <a:pPr marL="285750" lvl="0" indent="-285750" algn="just">
                        <a:buFont typeface="Arial" pitchFamily="34" charset="0"/>
                        <a:buChar char="•"/>
                      </a:pPr>
                      <a:r>
                        <a:rPr lang="en-US" sz="2400" b="1" kern="1200" dirty="0" smtClean="0">
                          <a:solidFill>
                            <a:schemeClr val="tx2">
                              <a:lumMod val="75000"/>
                            </a:schemeClr>
                          </a:solidFill>
                          <a:effectLst/>
                          <a:latin typeface="Century Gothic" pitchFamily="34" charset="0"/>
                          <a:ea typeface="+mn-ea"/>
                          <a:cs typeface="+mn-cs"/>
                        </a:rPr>
                        <a:t>Heads of</a:t>
                      </a:r>
                      <a:r>
                        <a:rPr lang="en-US" sz="2400" b="1" kern="1200" baseline="0" dirty="0" smtClean="0">
                          <a:solidFill>
                            <a:schemeClr val="tx2">
                              <a:lumMod val="75000"/>
                            </a:schemeClr>
                          </a:solidFill>
                          <a:effectLst/>
                          <a:latin typeface="Century Gothic" pitchFamily="34" charset="0"/>
                          <a:ea typeface="+mn-ea"/>
                          <a:cs typeface="+mn-cs"/>
                        </a:rPr>
                        <a:t> </a:t>
                      </a:r>
                      <a:r>
                        <a:rPr lang="en-US" sz="2400" b="1" kern="1200" dirty="0" smtClean="0">
                          <a:solidFill>
                            <a:schemeClr val="tx2">
                              <a:lumMod val="75000"/>
                            </a:schemeClr>
                          </a:solidFill>
                          <a:effectLst/>
                          <a:latin typeface="Century Gothic" pitchFamily="34" charset="0"/>
                          <a:ea typeface="+mn-ea"/>
                          <a:cs typeface="+mn-cs"/>
                        </a:rPr>
                        <a:t>higher education institutions</a:t>
                      </a:r>
                    </a:p>
                    <a:p>
                      <a:pPr marL="285750" lvl="0" indent="-285750" algn="just">
                        <a:buFont typeface="Arial" pitchFamily="34" charset="0"/>
                        <a:buChar char="•"/>
                      </a:pPr>
                      <a:r>
                        <a:rPr lang="en-US" sz="2400" b="1" kern="1200" dirty="0" smtClean="0">
                          <a:solidFill>
                            <a:schemeClr val="accent6">
                              <a:lumMod val="50000"/>
                            </a:schemeClr>
                          </a:solidFill>
                          <a:effectLst/>
                          <a:latin typeface="Century Gothic" pitchFamily="34" charset="0"/>
                          <a:ea typeface="+mn-ea"/>
                          <a:cs typeface="+mn-cs"/>
                        </a:rPr>
                        <a:t>Scientists and teachers of higher education institutions</a:t>
                      </a:r>
                    </a:p>
                    <a:p>
                      <a:pPr marL="285750" lvl="0" indent="-285750" algn="just">
                        <a:buFont typeface="Arial" pitchFamily="34" charset="0"/>
                        <a:buChar char="•"/>
                      </a:pPr>
                      <a:r>
                        <a:rPr lang="en-US" sz="2400" b="1" kern="1200" dirty="0" smtClean="0">
                          <a:solidFill>
                            <a:schemeClr val="tx2">
                              <a:lumMod val="75000"/>
                            </a:schemeClr>
                          </a:solidFill>
                          <a:effectLst/>
                          <a:latin typeface="Century Gothic" pitchFamily="34" charset="0"/>
                          <a:ea typeface="+mn-ea"/>
                          <a:cs typeface="+mn-cs"/>
                        </a:rPr>
                        <a:t>Research institutions</a:t>
                      </a:r>
                    </a:p>
                    <a:p>
                      <a:pPr marL="285750" lvl="0" indent="-285750" algn="just">
                        <a:buFont typeface="Arial" pitchFamily="34" charset="0"/>
                        <a:buChar char="•"/>
                      </a:pPr>
                      <a:r>
                        <a:rPr lang="en-US" sz="2400" b="1" kern="1200" dirty="0" smtClean="0">
                          <a:solidFill>
                            <a:schemeClr val="accent6">
                              <a:lumMod val="50000"/>
                            </a:schemeClr>
                          </a:solidFill>
                          <a:effectLst/>
                          <a:latin typeface="Century Gothic" pitchFamily="34" charset="0"/>
                          <a:ea typeface="+mn-ea"/>
                          <a:cs typeface="+mn-cs"/>
                        </a:rPr>
                        <a:t>Employers</a:t>
                      </a:r>
                    </a:p>
                    <a:p>
                      <a:pPr marL="285750" marR="0" lvl="0" indent="-2857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2400" b="1" kern="1200" dirty="0" smtClean="0">
                          <a:solidFill>
                            <a:schemeClr val="tx2">
                              <a:lumMod val="75000"/>
                            </a:schemeClr>
                          </a:solidFill>
                          <a:effectLst/>
                          <a:latin typeface="Century Gothic" pitchFamily="34" charset="0"/>
                          <a:ea typeface="+mn-ea"/>
                          <a:cs typeface="+mn-cs"/>
                        </a:rPr>
                        <a:t>Associations and unions in the field of education</a:t>
                      </a:r>
                    </a:p>
                    <a:p>
                      <a:pPr marL="285750" lvl="0" indent="-285750" algn="just">
                        <a:buFont typeface="Arial" pitchFamily="34" charset="0"/>
                        <a:buChar char="•"/>
                      </a:pPr>
                      <a:r>
                        <a:rPr lang="en-US" sz="2400" b="1" kern="1200" dirty="0" smtClean="0">
                          <a:solidFill>
                            <a:schemeClr val="accent6">
                              <a:lumMod val="50000"/>
                            </a:schemeClr>
                          </a:solidFill>
                          <a:effectLst/>
                          <a:latin typeface="Century Gothic" pitchFamily="34" charset="0"/>
                          <a:ea typeface="+mn-ea"/>
                          <a:cs typeface="+mn-cs"/>
                        </a:rPr>
                        <a:t>Students</a:t>
                      </a:r>
                      <a:endParaRPr lang="ru-RU" sz="2400" b="1" kern="1200" dirty="0">
                        <a:solidFill>
                          <a:schemeClr val="accent6">
                            <a:lumMod val="50000"/>
                          </a:schemeClr>
                        </a:solidFill>
                        <a:effectLst/>
                        <a:latin typeface="Century Gothic" pitchFamily="34" charset="0"/>
                        <a:ea typeface="+mn-ea"/>
                        <a:cs typeface="+mn-cs"/>
                      </a:endParaRPr>
                    </a:p>
                  </a:txBody>
                  <a:tcPr marL="68580" marR="68580" marT="71755" marB="71755" anchor="ctr">
                    <a:solidFill>
                      <a:schemeClr val="bg1">
                        <a:lumMod val="95000"/>
                      </a:schemeClr>
                    </a:solidFill>
                  </a:tcPr>
                </a:tc>
              </a:tr>
            </a:tbl>
          </a:graphicData>
        </a:graphic>
      </p:graphicFrame>
    </p:spTree>
    <p:extLst>
      <p:ext uri="{BB962C8B-B14F-4D97-AF65-F5344CB8AC3E}">
        <p14:creationId xmlns:p14="http://schemas.microsoft.com/office/powerpoint/2010/main" xmlns="" val="4063404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Выгнутая вправо стрелка 4"/>
          <p:cNvSpPr/>
          <p:nvPr/>
        </p:nvSpPr>
        <p:spPr>
          <a:xfrm rot="185847">
            <a:off x="7687881" y="1941788"/>
            <a:ext cx="1347127" cy="3751301"/>
          </a:xfrm>
          <a:prstGeom prst="curvedLeftArrow">
            <a:avLst>
              <a:gd name="adj1" fmla="val 27983"/>
              <a:gd name="adj2" fmla="val 75814"/>
              <a:gd name="adj3" fmla="val 2746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2" name="Прямоугольник 21"/>
          <p:cNvSpPr/>
          <p:nvPr/>
        </p:nvSpPr>
        <p:spPr>
          <a:xfrm>
            <a:off x="324001" y="1824335"/>
            <a:ext cx="7524599" cy="523220"/>
          </a:xfrm>
          <a:prstGeom prst="rect">
            <a:avLst/>
          </a:prstGeom>
          <a:solidFill>
            <a:schemeClr val="accent1">
              <a:lumMod val="75000"/>
            </a:schemeClr>
          </a:solidFill>
        </p:spPr>
        <p:txBody>
          <a:bodyPr wrap="square">
            <a:spAutoFit/>
          </a:bodyPr>
          <a:lstStyle/>
          <a:p>
            <a:pPr lvl="0" algn="ctr"/>
            <a:r>
              <a:rPr lang="en-US" sz="2800" b="1" dirty="0" smtClean="0">
                <a:solidFill>
                  <a:schemeClr val="bg1"/>
                </a:solidFill>
                <a:latin typeface="Arial" pitchFamily="34" charset="0"/>
                <a:cs typeface="Arial" pitchFamily="34" charset="0"/>
              </a:rPr>
              <a:t>CONFERENCE OBJECTIVE</a:t>
            </a:r>
            <a:endParaRPr lang="ru-RU" sz="2800" b="1" dirty="0">
              <a:solidFill>
                <a:schemeClr val="bg1"/>
              </a:solidFill>
              <a:latin typeface="Arial" pitchFamily="34" charset="0"/>
              <a:cs typeface="Arial" pitchFamily="34" charset="0"/>
            </a:endParaRPr>
          </a:p>
        </p:txBody>
      </p:sp>
      <p:grpSp>
        <p:nvGrpSpPr>
          <p:cNvPr id="56" name="Группа 55"/>
          <p:cNvGrpSpPr/>
          <p:nvPr/>
        </p:nvGrpSpPr>
        <p:grpSpPr>
          <a:xfrm>
            <a:off x="533400" y="2651038"/>
            <a:ext cx="7828044" cy="3444962"/>
            <a:chOff x="304800" y="1600200"/>
            <a:chExt cx="7699200" cy="2942400"/>
          </a:xfrm>
          <a:solidFill>
            <a:schemeClr val="bg1">
              <a:lumMod val="95000"/>
            </a:schemeClr>
          </a:solidFill>
        </p:grpSpPr>
        <p:grpSp>
          <p:nvGrpSpPr>
            <p:cNvPr id="45" name="Группа 44"/>
            <p:cNvGrpSpPr/>
            <p:nvPr/>
          </p:nvGrpSpPr>
          <p:grpSpPr>
            <a:xfrm>
              <a:off x="304800" y="1600200"/>
              <a:ext cx="7699200" cy="1723200"/>
              <a:chOff x="304800" y="1600200"/>
              <a:chExt cx="7699200" cy="1723200"/>
            </a:xfrm>
            <a:grpFill/>
          </p:grpSpPr>
          <p:sp>
            <p:nvSpPr>
              <p:cNvPr id="34" name="Содержимое 2"/>
              <p:cNvSpPr txBox="1">
                <a:spLocks/>
              </p:cNvSpPr>
              <p:nvPr/>
            </p:nvSpPr>
            <p:spPr>
              <a:xfrm>
                <a:off x="304800" y="16002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36" name="Содержимое 2"/>
              <p:cNvSpPr txBox="1">
                <a:spLocks/>
              </p:cNvSpPr>
              <p:nvPr/>
            </p:nvSpPr>
            <p:spPr>
              <a:xfrm>
                <a:off x="457200" y="17526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37" name="Содержимое 2"/>
              <p:cNvSpPr txBox="1">
                <a:spLocks/>
              </p:cNvSpPr>
              <p:nvPr/>
            </p:nvSpPr>
            <p:spPr>
              <a:xfrm>
                <a:off x="609600" y="19050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38" name="Содержимое 2"/>
              <p:cNvSpPr txBox="1">
                <a:spLocks/>
              </p:cNvSpPr>
              <p:nvPr/>
            </p:nvSpPr>
            <p:spPr>
              <a:xfrm>
                <a:off x="762000" y="20574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39" name="Содержимое 2"/>
              <p:cNvSpPr txBox="1">
                <a:spLocks/>
              </p:cNvSpPr>
              <p:nvPr/>
            </p:nvSpPr>
            <p:spPr>
              <a:xfrm>
                <a:off x="914400" y="22098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40" name="Содержимое 2"/>
              <p:cNvSpPr txBox="1">
                <a:spLocks/>
              </p:cNvSpPr>
              <p:nvPr/>
            </p:nvSpPr>
            <p:spPr>
              <a:xfrm>
                <a:off x="1066800" y="23622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41" name="Содержимое 2"/>
              <p:cNvSpPr txBox="1">
                <a:spLocks/>
              </p:cNvSpPr>
              <p:nvPr/>
            </p:nvSpPr>
            <p:spPr>
              <a:xfrm>
                <a:off x="1219200" y="25146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42" name="Содержимое 2"/>
              <p:cNvSpPr txBox="1">
                <a:spLocks/>
              </p:cNvSpPr>
              <p:nvPr/>
            </p:nvSpPr>
            <p:spPr>
              <a:xfrm>
                <a:off x="1371600" y="26670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44" name="Содержимое 2"/>
              <p:cNvSpPr txBox="1">
                <a:spLocks/>
              </p:cNvSpPr>
              <p:nvPr/>
            </p:nvSpPr>
            <p:spPr>
              <a:xfrm>
                <a:off x="1524000" y="28194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grpSp>
        <p:grpSp>
          <p:nvGrpSpPr>
            <p:cNvPr id="46" name="Группа 45"/>
            <p:cNvGrpSpPr/>
            <p:nvPr/>
          </p:nvGrpSpPr>
          <p:grpSpPr>
            <a:xfrm flipV="1">
              <a:off x="304800" y="2819400"/>
              <a:ext cx="7699200" cy="1723200"/>
              <a:chOff x="304800" y="1600200"/>
              <a:chExt cx="7699200" cy="1723200"/>
            </a:xfrm>
            <a:grpFill/>
          </p:grpSpPr>
          <p:sp>
            <p:nvSpPr>
              <p:cNvPr id="47" name="Содержимое 2"/>
              <p:cNvSpPr txBox="1">
                <a:spLocks/>
              </p:cNvSpPr>
              <p:nvPr/>
            </p:nvSpPr>
            <p:spPr>
              <a:xfrm>
                <a:off x="304800" y="16002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48" name="Содержимое 2"/>
              <p:cNvSpPr txBox="1">
                <a:spLocks/>
              </p:cNvSpPr>
              <p:nvPr/>
            </p:nvSpPr>
            <p:spPr>
              <a:xfrm>
                <a:off x="457200" y="17526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49" name="Содержимое 2"/>
              <p:cNvSpPr txBox="1">
                <a:spLocks/>
              </p:cNvSpPr>
              <p:nvPr/>
            </p:nvSpPr>
            <p:spPr>
              <a:xfrm>
                <a:off x="609600" y="19050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50" name="Содержимое 2"/>
              <p:cNvSpPr txBox="1">
                <a:spLocks/>
              </p:cNvSpPr>
              <p:nvPr/>
            </p:nvSpPr>
            <p:spPr>
              <a:xfrm>
                <a:off x="762000" y="20574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51" name="Содержимое 2"/>
              <p:cNvSpPr txBox="1">
                <a:spLocks/>
              </p:cNvSpPr>
              <p:nvPr/>
            </p:nvSpPr>
            <p:spPr>
              <a:xfrm>
                <a:off x="914400" y="22098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52" name="Содержимое 2"/>
              <p:cNvSpPr txBox="1">
                <a:spLocks/>
              </p:cNvSpPr>
              <p:nvPr/>
            </p:nvSpPr>
            <p:spPr>
              <a:xfrm>
                <a:off x="1066800" y="23622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53" name="Содержимое 2"/>
              <p:cNvSpPr txBox="1">
                <a:spLocks/>
              </p:cNvSpPr>
              <p:nvPr/>
            </p:nvSpPr>
            <p:spPr>
              <a:xfrm>
                <a:off x="1219200" y="25146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54" name="Содержимое 2"/>
              <p:cNvSpPr txBox="1">
                <a:spLocks/>
              </p:cNvSpPr>
              <p:nvPr/>
            </p:nvSpPr>
            <p:spPr>
              <a:xfrm>
                <a:off x="1371600" y="26670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55" name="Содержимое 2"/>
              <p:cNvSpPr txBox="1">
                <a:spLocks/>
              </p:cNvSpPr>
              <p:nvPr/>
            </p:nvSpPr>
            <p:spPr>
              <a:xfrm>
                <a:off x="1524000" y="28194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grpSp>
      </p:grpSp>
      <p:cxnSp>
        <p:nvCxnSpPr>
          <p:cNvPr id="58" name="Прямая соединительная линия 57"/>
          <p:cNvCxnSpPr/>
          <p:nvPr/>
        </p:nvCxnSpPr>
        <p:spPr>
          <a:xfrm>
            <a:off x="533400" y="6629400"/>
            <a:ext cx="7623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524000" y="3155038"/>
            <a:ext cx="5489400" cy="1815882"/>
          </a:xfrm>
          <a:prstGeom prst="rect">
            <a:avLst/>
          </a:prstGeom>
        </p:spPr>
        <p:txBody>
          <a:bodyPr wrap="square">
            <a:spAutoFit/>
          </a:bodyPr>
          <a:lstStyle/>
          <a:p>
            <a:pPr algn="ctr"/>
            <a:r>
              <a:rPr lang="en-US" sz="2800" b="1" dirty="0" smtClean="0">
                <a:solidFill>
                  <a:schemeClr val="accent6">
                    <a:lumMod val="50000"/>
                  </a:schemeClr>
                </a:solidFill>
                <a:latin typeface="Century Gothic" pitchFamily="34" charset="0"/>
              </a:rPr>
              <a:t>to assess perspectives and share experience in promoting the Bologna process in the globalized world</a:t>
            </a:r>
            <a:endParaRPr lang="ru-RU" sz="2800" b="1" dirty="0">
              <a:solidFill>
                <a:schemeClr val="accent6">
                  <a:lumMod val="50000"/>
                </a:schemeClr>
              </a:solidFill>
              <a:latin typeface="Century Gothic" pitchFamily="34" charset="0"/>
            </a:endParaRPr>
          </a:p>
        </p:txBody>
      </p:sp>
      <p:sp>
        <p:nvSpPr>
          <p:cNvPr id="27" name="Скругленный прямоугольник 26"/>
          <p:cNvSpPr/>
          <p:nvPr/>
        </p:nvSpPr>
        <p:spPr>
          <a:xfrm>
            <a:off x="2057400" y="76200"/>
            <a:ext cx="6858000" cy="1447800"/>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smtClean="0">
                <a:solidFill>
                  <a:schemeClr val="accent6">
                    <a:lumMod val="75000"/>
                  </a:schemeClr>
                </a:solidFill>
                <a:latin typeface="Century Gothic" pitchFamily="34" charset="0"/>
              </a:rPr>
              <a:t>Bucharest </a:t>
            </a:r>
            <a:r>
              <a:rPr lang="en-US" sz="1600" b="1" dirty="0" err="1" smtClean="0">
                <a:solidFill>
                  <a:schemeClr val="accent6">
                    <a:lumMod val="75000"/>
                  </a:schemeClr>
                </a:solidFill>
                <a:latin typeface="Century Gothic" pitchFamily="34" charset="0"/>
              </a:rPr>
              <a:t>communique</a:t>
            </a:r>
            <a:r>
              <a:rPr lang="en-US" sz="1600" b="1" dirty="0" smtClean="0">
                <a:solidFill>
                  <a:schemeClr val="accent6">
                    <a:lumMod val="75000"/>
                  </a:schemeClr>
                </a:solidFill>
                <a:latin typeface="Century Gothic" pitchFamily="34" charset="0"/>
              </a:rPr>
              <a:t> (April 2012): </a:t>
            </a:r>
            <a:r>
              <a:rPr lang="ru-RU" sz="1600" b="1" dirty="0" smtClean="0">
                <a:solidFill>
                  <a:schemeClr val="tx1">
                    <a:lumMod val="75000"/>
                  </a:schemeClr>
                </a:solidFill>
                <a:latin typeface="Century Gothic" pitchFamily="34" charset="0"/>
              </a:rPr>
              <a:t>«</a:t>
            </a:r>
            <a:r>
              <a:rPr lang="en-US" sz="1600" b="1" dirty="0" smtClean="0">
                <a:solidFill>
                  <a:schemeClr val="tx1">
                    <a:lumMod val="75000"/>
                  </a:schemeClr>
                </a:solidFill>
                <a:latin typeface="Century Gothic" pitchFamily="34" charset="0"/>
              </a:rPr>
              <a:t>For 2012-2015, we will especially concentrate on fully supporting our higher education institutions and stakeholders in their efforts to deliver meaningful changes and to further the comprehensive implementation of all Bologna action lines</a:t>
            </a:r>
            <a:r>
              <a:rPr lang="ru-RU" sz="1600" b="1" dirty="0" smtClean="0">
                <a:solidFill>
                  <a:schemeClr val="tx1">
                    <a:lumMod val="75000"/>
                  </a:schemeClr>
                </a:solidFill>
                <a:latin typeface="Century Gothic" pitchFamily="34" charset="0"/>
              </a:rPr>
              <a:t>»</a:t>
            </a:r>
            <a:r>
              <a:rPr lang="en-US" sz="1600" b="1" dirty="0" smtClean="0">
                <a:solidFill>
                  <a:schemeClr val="tx1">
                    <a:lumMod val="75000"/>
                  </a:schemeClr>
                </a:solidFill>
                <a:latin typeface="Century Gothic" pitchFamily="34" charset="0"/>
              </a:rPr>
              <a:t>.</a:t>
            </a:r>
            <a:endParaRPr lang="ru-RU" sz="1600" dirty="0">
              <a:latin typeface="Century Gothic" pitchFamily="34" charset="0"/>
            </a:endParaRPr>
          </a:p>
        </p:txBody>
      </p:sp>
      <p:pic>
        <p:nvPicPr>
          <p:cNvPr id="2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5438" y="202369"/>
            <a:ext cx="1487566" cy="1016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86075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529864" y="914400"/>
            <a:ext cx="3798951" cy="461665"/>
          </a:xfrm>
          <a:prstGeom prst="rect">
            <a:avLst/>
          </a:prstGeom>
          <a:solidFill>
            <a:schemeClr val="bg1">
              <a:lumMod val="95000"/>
            </a:schemeClr>
          </a:solidFill>
          <a:ln>
            <a:solidFill>
              <a:schemeClr val="accent1">
                <a:lumMod val="20000"/>
                <a:lumOff val="80000"/>
              </a:schemeClr>
            </a:solidFill>
          </a:ln>
        </p:spPr>
        <p:txBody>
          <a:bodyPr wrap="square">
            <a:spAutoFit/>
          </a:bodyPr>
          <a:lstStyle/>
          <a:p>
            <a:r>
              <a:rPr lang="en-US" sz="2400" b="1" i="1" dirty="0" smtClean="0">
                <a:solidFill>
                  <a:schemeClr val="accent6">
                    <a:lumMod val="75000"/>
                  </a:schemeClr>
                </a:solidFill>
                <a:latin typeface="Arial" pitchFamily="34" charset="0"/>
                <a:cs typeface="Arial" pitchFamily="34" charset="0"/>
              </a:rPr>
              <a:t>Plenary Session </a:t>
            </a:r>
            <a:endParaRPr lang="ru-RU" sz="2400" dirty="0">
              <a:solidFill>
                <a:schemeClr val="accent6">
                  <a:lumMod val="75000"/>
                </a:schemeClr>
              </a:solidFill>
              <a:latin typeface="Arial" pitchFamily="34" charset="0"/>
              <a:cs typeface="Arial" pitchFamily="34" charset="0"/>
            </a:endParaRPr>
          </a:p>
        </p:txBody>
      </p:sp>
      <p:grpSp>
        <p:nvGrpSpPr>
          <p:cNvPr id="3" name="Группа 2"/>
          <p:cNvGrpSpPr/>
          <p:nvPr/>
        </p:nvGrpSpPr>
        <p:grpSpPr>
          <a:xfrm>
            <a:off x="529864" y="2549993"/>
            <a:ext cx="8370952" cy="3487271"/>
            <a:chOff x="580312" y="3228093"/>
            <a:chExt cx="8370952" cy="2560494"/>
          </a:xfrm>
        </p:grpSpPr>
        <p:sp>
          <p:nvSpPr>
            <p:cNvPr id="12" name="Прямоугольник 11"/>
            <p:cNvSpPr/>
            <p:nvPr/>
          </p:nvSpPr>
          <p:spPr>
            <a:xfrm>
              <a:off x="762001" y="3501013"/>
              <a:ext cx="72000" cy="1993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580312" y="3228093"/>
              <a:ext cx="8370952" cy="338973"/>
            </a:xfrm>
            <a:prstGeom prst="rect">
              <a:avLst/>
            </a:prstGeom>
            <a:solidFill>
              <a:schemeClr val="bg1">
                <a:lumMod val="95000"/>
              </a:schemeClr>
            </a:solidFill>
            <a:ln>
              <a:solidFill>
                <a:schemeClr val="accent1">
                  <a:lumMod val="20000"/>
                  <a:lumOff val="80000"/>
                </a:schemeClr>
              </a:solidFill>
            </a:ln>
          </p:spPr>
          <p:txBody>
            <a:bodyPr wrap="square">
              <a:spAutoFit/>
            </a:bodyPr>
            <a:lstStyle/>
            <a:p>
              <a:pPr lvl="0"/>
              <a:r>
                <a:rPr lang="en-US" sz="2400" b="1" i="1" dirty="0" smtClean="0">
                  <a:solidFill>
                    <a:schemeClr val="accent6">
                      <a:lumMod val="75000"/>
                    </a:schemeClr>
                  </a:solidFill>
                  <a:latin typeface="Arial" pitchFamily="34" charset="0"/>
                  <a:cs typeface="Arial" pitchFamily="34" charset="0"/>
                </a:rPr>
                <a:t>TOPIC SESSIONS</a:t>
              </a:r>
            </a:p>
          </p:txBody>
        </p:sp>
        <p:sp>
          <p:nvSpPr>
            <p:cNvPr id="11" name="Прямоугольник 10"/>
            <p:cNvSpPr/>
            <p:nvPr/>
          </p:nvSpPr>
          <p:spPr>
            <a:xfrm>
              <a:off x="1347745" y="3791057"/>
              <a:ext cx="7339055" cy="519758"/>
            </a:xfrm>
            <a:prstGeom prst="rect">
              <a:avLst/>
            </a:prstGeom>
            <a:gradFill flip="none" rotWithShape="1">
              <a:gsLst>
                <a:gs pos="0">
                  <a:schemeClr val="bg1">
                    <a:lumMod val="85000"/>
                  </a:schemeClr>
                </a:gs>
                <a:gs pos="14000">
                  <a:schemeClr val="bg1">
                    <a:lumMod val="95000"/>
                  </a:schemeClr>
                </a:gs>
                <a:gs pos="100000">
                  <a:schemeClr val="bg1"/>
                </a:gs>
              </a:gsLst>
              <a:lin ang="10800000" scaled="1"/>
              <a:tileRect/>
            </a:gradFill>
            <a:ln w="28575">
              <a:noFill/>
            </a:ln>
          </p:spPr>
          <p:txBody>
            <a:bodyPr wrap="square">
              <a:spAutoFit/>
            </a:bodyPr>
            <a:lstStyle/>
            <a:p>
              <a:pPr algn="just"/>
              <a:r>
                <a:rPr lang="en-US" sz="2000" b="1" dirty="0" smtClean="0">
                  <a:solidFill>
                    <a:prstClr val="black"/>
                  </a:solidFill>
                  <a:latin typeface="Arial" pitchFamily="34" charset="0"/>
                  <a:cs typeface="Arial" pitchFamily="34" charset="0"/>
                </a:rPr>
                <a:t>Qualifications frameworks as a format of integrating education and labor markets</a:t>
              </a:r>
              <a:endParaRPr lang="ru-RU" sz="2000" b="1" dirty="0">
                <a:solidFill>
                  <a:prstClr val="black"/>
                </a:solidFill>
                <a:latin typeface="Arial" pitchFamily="34" charset="0"/>
                <a:cs typeface="Arial" pitchFamily="34" charset="0"/>
              </a:endParaRPr>
            </a:p>
          </p:txBody>
        </p:sp>
        <p:sp>
          <p:nvSpPr>
            <p:cNvPr id="13" name="Стрелка вправо 12"/>
            <p:cNvSpPr/>
            <p:nvPr/>
          </p:nvSpPr>
          <p:spPr>
            <a:xfrm>
              <a:off x="798000" y="3997147"/>
              <a:ext cx="565091" cy="180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p:cNvSpPr/>
            <p:nvPr/>
          </p:nvSpPr>
          <p:spPr>
            <a:xfrm>
              <a:off x="779501" y="4743013"/>
              <a:ext cx="849545" cy="180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право 14"/>
            <p:cNvSpPr/>
            <p:nvPr/>
          </p:nvSpPr>
          <p:spPr>
            <a:xfrm>
              <a:off x="816429" y="5371961"/>
              <a:ext cx="1093326" cy="180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1629046" y="4482995"/>
              <a:ext cx="7057754" cy="588654"/>
            </a:xfrm>
            <a:prstGeom prst="rect">
              <a:avLst/>
            </a:prstGeom>
            <a:gradFill flip="none" rotWithShape="1">
              <a:gsLst>
                <a:gs pos="0">
                  <a:schemeClr val="bg1">
                    <a:lumMod val="85000"/>
                  </a:schemeClr>
                </a:gs>
                <a:gs pos="14000">
                  <a:schemeClr val="bg1">
                    <a:lumMod val="95000"/>
                  </a:schemeClr>
                </a:gs>
                <a:gs pos="100000">
                  <a:schemeClr val="bg1"/>
                </a:gs>
              </a:gsLst>
              <a:lin ang="10800000" scaled="1"/>
              <a:tileRect/>
            </a:gradFill>
            <a:ln w="28575">
              <a:noFill/>
            </a:ln>
          </p:spPr>
          <p:txBody>
            <a:bodyPr wrap="square">
              <a:spAutoFit/>
            </a:bodyPr>
            <a:lstStyle/>
            <a:p>
              <a:endParaRPr lang="ru-RU" sz="2000" b="1" dirty="0">
                <a:latin typeface="Arial" pitchFamily="34" charset="0"/>
                <a:cs typeface="Arial" pitchFamily="34" charset="0"/>
              </a:endParaRPr>
            </a:p>
          </p:txBody>
        </p:sp>
        <p:sp>
          <p:nvSpPr>
            <p:cNvPr id="27" name="Прямоугольник 26"/>
            <p:cNvSpPr/>
            <p:nvPr/>
          </p:nvSpPr>
          <p:spPr>
            <a:xfrm>
              <a:off x="1952887" y="5199933"/>
              <a:ext cx="6733913" cy="588654"/>
            </a:xfrm>
            <a:prstGeom prst="rect">
              <a:avLst/>
            </a:prstGeom>
            <a:gradFill flip="none" rotWithShape="1">
              <a:gsLst>
                <a:gs pos="0">
                  <a:schemeClr val="bg1">
                    <a:lumMod val="85000"/>
                  </a:schemeClr>
                </a:gs>
                <a:gs pos="14000">
                  <a:schemeClr val="bg1">
                    <a:lumMod val="95000"/>
                  </a:schemeClr>
                </a:gs>
                <a:gs pos="100000">
                  <a:schemeClr val="bg1"/>
                </a:gs>
              </a:gsLst>
              <a:lin ang="10800000" scaled="1"/>
              <a:tileRect/>
            </a:gradFill>
            <a:ln w="28575">
              <a:noFill/>
            </a:ln>
          </p:spPr>
          <p:txBody>
            <a:bodyPr wrap="square">
              <a:spAutoFit/>
            </a:bodyPr>
            <a:lstStyle/>
            <a:p>
              <a:endParaRPr lang="ru-RU" sz="2000" b="1" dirty="0">
                <a:latin typeface="Arial" pitchFamily="34" charset="0"/>
                <a:cs typeface="Arial" pitchFamily="34" charset="0"/>
              </a:endParaRPr>
            </a:p>
          </p:txBody>
        </p:sp>
      </p:grpSp>
      <p:sp>
        <p:nvSpPr>
          <p:cNvPr id="16" name="Заголовок 1"/>
          <p:cNvSpPr txBox="1">
            <a:spLocks/>
          </p:cNvSpPr>
          <p:nvPr/>
        </p:nvSpPr>
        <p:spPr>
          <a:xfrm>
            <a:off x="304800" y="152400"/>
            <a:ext cx="8821081" cy="533400"/>
          </a:xfrm>
          <a:prstGeom prst="rect">
            <a:avLst/>
          </a:prstGeom>
          <a:solidFill>
            <a:schemeClr val="accent1">
              <a:lumMod val="75000"/>
            </a:schemeClr>
          </a:solidFill>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smtClean="0">
                <a:solidFill>
                  <a:schemeClr val="bg1"/>
                </a:solidFill>
                <a:latin typeface="Arial" pitchFamily="34" charset="0"/>
                <a:cs typeface="Arial" pitchFamily="34" charset="0"/>
              </a:rPr>
              <a:t>CONFERENCE PROGRAM</a:t>
            </a:r>
            <a:endParaRPr lang="ru-RU" sz="2800" b="1" dirty="0">
              <a:solidFill>
                <a:schemeClr val="bg1"/>
              </a:solidFill>
              <a:latin typeface="Arial" pitchFamily="34" charset="0"/>
              <a:cs typeface="Arial" pitchFamily="34" charset="0"/>
            </a:endParaRPr>
          </a:p>
        </p:txBody>
      </p:sp>
      <p:sp>
        <p:nvSpPr>
          <p:cNvPr id="17" name="Прямоугольник 16"/>
          <p:cNvSpPr/>
          <p:nvPr/>
        </p:nvSpPr>
        <p:spPr>
          <a:xfrm>
            <a:off x="529864" y="1522274"/>
            <a:ext cx="8156938" cy="830997"/>
          </a:xfrm>
          <a:prstGeom prst="rect">
            <a:avLst/>
          </a:prstGeom>
          <a:gradFill flip="none" rotWithShape="1">
            <a:gsLst>
              <a:gs pos="0">
                <a:schemeClr val="bg1">
                  <a:lumMod val="95000"/>
                </a:schemeClr>
              </a:gs>
              <a:gs pos="100000">
                <a:schemeClr val="bg1"/>
              </a:gs>
            </a:gsLst>
            <a:lin ang="10800000" scaled="1"/>
            <a:tileRect/>
          </a:gradFill>
          <a:ln w="28575">
            <a:noFill/>
          </a:ln>
        </p:spPr>
        <p:txBody>
          <a:bodyPr wrap="square">
            <a:spAutoFit/>
          </a:bodyPr>
          <a:lstStyle/>
          <a:p>
            <a:pPr algn="ctr"/>
            <a:r>
              <a:rPr lang="en-US" sz="2400" dirty="0" smtClean="0">
                <a:solidFill>
                  <a:schemeClr val="tx1">
                    <a:lumMod val="50000"/>
                  </a:schemeClr>
                </a:solidFill>
                <a:latin typeface="Century Gothic" pitchFamily="34" charset="0"/>
              </a:rPr>
              <a:t>February 14: plenary presentation of the main solutions on each of topic of the conference</a:t>
            </a:r>
            <a:endParaRPr lang="ru-RU" sz="2400" dirty="0">
              <a:solidFill>
                <a:schemeClr val="tx1">
                  <a:lumMod val="50000"/>
                </a:schemeClr>
              </a:solidFill>
              <a:latin typeface="Century Gothic" pitchFamily="34" charset="0"/>
            </a:endParaRPr>
          </a:p>
        </p:txBody>
      </p:sp>
      <p:sp>
        <p:nvSpPr>
          <p:cNvPr id="2" name="Стрелка углом вверх 1"/>
          <p:cNvSpPr/>
          <p:nvPr/>
        </p:nvSpPr>
        <p:spPr>
          <a:xfrm flipV="1">
            <a:off x="4114800" y="1066800"/>
            <a:ext cx="720000" cy="468000"/>
          </a:xfrm>
          <a:prstGeom prst="bentUpArrow">
            <a:avLst>
              <a:gd name="adj1" fmla="val 15696"/>
              <a:gd name="adj2" fmla="val 25000"/>
              <a:gd name="adj3" fmla="val 25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1658779" y="4258927"/>
            <a:ext cx="6983525" cy="1015663"/>
          </a:xfrm>
          <a:prstGeom prst="rect">
            <a:avLst/>
          </a:prstGeom>
        </p:spPr>
        <p:txBody>
          <a:bodyPr wrap="square">
            <a:spAutoFit/>
          </a:bodyPr>
          <a:lstStyle/>
          <a:p>
            <a:pPr algn="just"/>
            <a:r>
              <a:rPr lang="en-US" sz="2000" b="1" dirty="0" smtClean="0">
                <a:solidFill>
                  <a:schemeClr val="tx1">
                    <a:lumMod val="50000"/>
                  </a:schemeClr>
                </a:solidFill>
                <a:latin typeface="Arial" pitchFamily="34" charset="0"/>
                <a:ea typeface="Arial Unicode MS" pitchFamily="34" charset="-128"/>
                <a:cs typeface="Arial" pitchFamily="34" charset="0"/>
              </a:rPr>
              <a:t>Learning Outcomes in the Context of the Bologna Process</a:t>
            </a:r>
          </a:p>
          <a:p>
            <a:pPr algn="just"/>
            <a:r>
              <a:rPr lang="en-US" sz="2000" b="1" dirty="0" smtClean="0">
                <a:solidFill>
                  <a:schemeClr val="tx1">
                    <a:lumMod val="50000"/>
                  </a:schemeClr>
                </a:solidFill>
                <a:latin typeface="Arial" pitchFamily="34" charset="0"/>
                <a:ea typeface="Arial Unicode MS" pitchFamily="34" charset="-128"/>
                <a:cs typeface="Arial" pitchFamily="34" charset="0"/>
              </a:rPr>
              <a:t> </a:t>
            </a:r>
          </a:p>
        </p:txBody>
      </p:sp>
      <p:sp>
        <p:nvSpPr>
          <p:cNvPr id="24" name="Прямоугольник 23"/>
          <p:cNvSpPr/>
          <p:nvPr/>
        </p:nvSpPr>
        <p:spPr>
          <a:xfrm>
            <a:off x="1853292" y="5238473"/>
            <a:ext cx="6980998" cy="1015663"/>
          </a:xfrm>
          <a:prstGeom prst="rect">
            <a:avLst/>
          </a:prstGeom>
        </p:spPr>
        <p:txBody>
          <a:bodyPr wrap="square">
            <a:spAutoFit/>
          </a:bodyPr>
          <a:lstStyle/>
          <a:p>
            <a:pPr algn="just"/>
            <a:r>
              <a:rPr lang="en-US" sz="2000" b="1" dirty="0" smtClean="0">
                <a:solidFill>
                  <a:prstClr val="black"/>
                </a:solidFill>
                <a:latin typeface="Arial" pitchFamily="34" charset="0"/>
                <a:cs typeface="Arial" pitchFamily="34" charset="0"/>
              </a:rPr>
              <a:t>The quality assurance system as a factor in building confidence in the EHEA</a:t>
            </a:r>
          </a:p>
          <a:p>
            <a:pPr algn="just"/>
            <a:r>
              <a:rPr lang="en-US" sz="2000" b="1" dirty="0" smtClean="0">
                <a:solidFill>
                  <a:prstClr val="black"/>
                </a:solidFill>
                <a:latin typeface="Arial" pitchFamily="34" charset="0"/>
                <a:cs typeface="Arial" pitchFamily="34" charset="0"/>
              </a:rPr>
              <a:t> </a:t>
            </a:r>
          </a:p>
        </p:txBody>
      </p:sp>
    </p:spTree>
    <p:extLst>
      <p:ext uri="{BB962C8B-B14F-4D97-AF65-F5344CB8AC3E}">
        <p14:creationId xmlns:p14="http://schemas.microsoft.com/office/powerpoint/2010/main" xmlns="" val="2266577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ашивка 2"/>
          <p:cNvSpPr/>
          <p:nvPr/>
        </p:nvSpPr>
        <p:spPr>
          <a:xfrm>
            <a:off x="581549" y="4191000"/>
            <a:ext cx="1628251" cy="1143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4" name="Прямоугольник 3"/>
          <p:cNvSpPr/>
          <p:nvPr/>
        </p:nvSpPr>
        <p:spPr>
          <a:xfrm>
            <a:off x="247801" y="228600"/>
            <a:ext cx="8667599" cy="461665"/>
          </a:xfrm>
          <a:prstGeom prst="rect">
            <a:avLst/>
          </a:prstGeom>
          <a:solidFill>
            <a:schemeClr val="accent1">
              <a:lumMod val="75000"/>
            </a:schemeClr>
          </a:solidFill>
        </p:spPr>
        <p:txBody>
          <a:bodyPr wrap="square">
            <a:spAutoFit/>
          </a:bodyPr>
          <a:lstStyle/>
          <a:p>
            <a:pPr lvl="0" algn="ctr"/>
            <a:r>
              <a:rPr lang="en-US" sz="2400" b="1" dirty="0" smtClean="0">
                <a:solidFill>
                  <a:schemeClr val="bg1"/>
                </a:solidFill>
                <a:latin typeface="Arial" pitchFamily="34" charset="0"/>
                <a:cs typeface="Arial" pitchFamily="34" charset="0"/>
              </a:rPr>
              <a:t>THEMATIC SESSION I</a:t>
            </a:r>
            <a:endParaRPr lang="ru-RU" sz="2400" b="1" dirty="0">
              <a:solidFill>
                <a:schemeClr val="bg1"/>
              </a:solidFill>
              <a:latin typeface="Arial" pitchFamily="34" charset="0"/>
              <a:cs typeface="Arial" pitchFamily="34" charset="0"/>
            </a:endParaRPr>
          </a:p>
        </p:txBody>
      </p:sp>
      <p:grpSp>
        <p:nvGrpSpPr>
          <p:cNvPr id="5" name="Группа 4"/>
          <p:cNvGrpSpPr/>
          <p:nvPr/>
        </p:nvGrpSpPr>
        <p:grpSpPr>
          <a:xfrm>
            <a:off x="228601" y="737085"/>
            <a:ext cx="8915399" cy="1325737"/>
            <a:chOff x="304800" y="1600200"/>
            <a:chExt cx="7699200" cy="2942400"/>
          </a:xfrm>
          <a:solidFill>
            <a:schemeClr val="bg1">
              <a:lumMod val="95000"/>
            </a:schemeClr>
          </a:solidFill>
        </p:grpSpPr>
        <p:grpSp>
          <p:nvGrpSpPr>
            <p:cNvPr id="6" name="Группа 5"/>
            <p:cNvGrpSpPr/>
            <p:nvPr/>
          </p:nvGrpSpPr>
          <p:grpSpPr>
            <a:xfrm>
              <a:off x="304800" y="1600200"/>
              <a:ext cx="7699200" cy="1723200"/>
              <a:chOff x="304800" y="1600200"/>
              <a:chExt cx="7699200" cy="1723200"/>
            </a:xfrm>
            <a:grpFill/>
          </p:grpSpPr>
          <p:sp>
            <p:nvSpPr>
              <p:cNvPr id="17" name="Содержимое 2"/>
              <p:cNvSpPr txBox="1">
                <a:spLocks/>
              </p:cNvSpPr>
              <p:nvPr/>
            </p:nvSpPr>
            <p:spPr>
              <a:xfrm>
                <a:off x="304800" y="16002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18" name="Содержимое 2"/>
              <p:cNvSpPr txBox="1">
                <a:spLocks/>
              </p:cNvSpPr>
              <p:nvPr/>
            </p:nvSpPr>
            <p:spPr>
              <a:xfrm>
                <a:off x="457200" y="17526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19" name="Содержимое 2"/>
              <p:cNvSpPr txBox="1">
                <a:spLocks/>
              </p:cNvSpPr>
              <p:nvPr/>
            </p:nvSpPr>
            <p:spPr>
              <a:xfrm>
                <a:off x="609600" y="19050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20" name="Содержимое 2"/>
              <p:cNvSpPr txBox="1">
                <a:spLocks/>
              </p:cNvSpPr>
              <p:nvPr/>
            </p:nvSpPr>
            <p:spPr>
              <a:xfrm>
                <a:off x="762000" y="20574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21" name="Содержимое 2"/>
              <p:cNvSpPr txBox="1">
                <a:spLocks/>
              </p:cNvSpPr>
              <p:nvPr/>
            </p:nvSpPr>
            <p:spPr>
              <a:xfrm>
                <a:off x="914400" y="22098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22" name="Содержимое 2"/>
              <p:cNvSpPr txBox="1">
                <a:spLocks/>
              </p:cNvSpPr>
              <p:nvPr/>
            </p:nvSpPr>
            <p:spPr>
              <a:xfrm>
                <a:off x="1066800" y="23622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23" name="Содержимое 2"/>
              <p:cNvSpPr txBox="1">
                <a:spLocks/>
              </p:cNvSpPr>
              <p:nvPr/>
            </p:nvSpPr>
            <p:spPr>
              <a:xfrm>
                <a:off x="1219200" y="25146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24" name="Содержимое 2"/>
              <p:cNvSpPr txBox="1">
                <a:spLocks/>
              </p:cNvSpPr>
              <p:nvPr/>
            </p:nvSpPr>
            <p:spPr>
              <a:xfrm>
                <a:off x="1371600" y="26670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25" name="Содержимое 2"/>
              <p:cNvSpPr txBox="1">
                <a:spLocks/>
              </p:cNvSpPr>
              <p:nvPr/>
            </p:nvSpPr>
            <p:spPr>
              <a:xfrm>
                <a:off x="1524000" y="28194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grpSp>
        <p:grpSp>
          <p:nvGrpSpPr>
            <p:cNvPr id="7" name="Группа 6"/>
            <p:cNvGrpSpPr/>
            <p:nvPr/>
          </p:nvGrpSpPr>
          <p:grpSpPr>
            <a:xfrm flipV="1">
              <a:off x="304800" y="2819400"/>
              <a:ext cx="7699200" cy="1723200"/>
              <a:chOff x="304800" y="1600200"/>
              <a:chExt cx="7699200" cy="1723200"/>
            </a:xfrm>
            <a:grpFill/>
          </p:grpSpPr>
          <p:sp>
            <p:nvSpPr>
              <p:cNvPr id="8" name="Содержимое 2"/>
              <p:cNvSpPr txBox="1">
                <a:spLocks/>
              </p:cNvSpPr>
              <p:nvPr/>
            </p:nvSpPr>
            <p:spPr>
              <a:xfrm>
                <a:off x="304800" y="16002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9" name="Содержимое 2"/>
              <p:cNvSpPr txBox="1">
                <a:spLocks/>
              </p:cNvSpPr>
              <p:nvPr/>
            </p:nvSpPr>
            <p:spPr>
              <a:xfrm>
                <a:off x="457200" y="17526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10" name="Содержимое 2"/>
              <p:cNvSpPr txBox="1">
                <a:spLocks/>
              </p:cNvSpPr>
              <p:nvPr/>
            </p:nvSpPr>
            <p:spPr>
              <a:xfrm>
                <a:off x="609600" y="19050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11" name="Содержимое 2"/>
              <p:cNvSpPr txBox="1">
                <a:spLocks/>
              </p:cNvSpPr>
              <p:nvPr/>
            </p:nvSpPr>
            <p:spPr>
              <a:xfrm>
                <a:off x="762000" y="20574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12" name="Содержимое 2"/>
              <p:cNvSpPr txBox="1">
                <a:spLocks/>
              </p:cNvSpPr>
              <p:nvPr/>
            </p:nvSpPr>
            <p:spPr>
              <a:xfrm>
                <a:off x="914400" y="22098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13" name="Содержимое 2"/>
              <p:cNvSpPr txBox="1">
                <a:spLocks/>
              </p:cNvSpPr>
              <p:nvPr/>
            </p:nvSpPr>
            <p:spPr>
              <a:xfrm>
                <a:off x="1066800" y="23622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14" name="Содержимое 2"/>
              <p:cNvSpPr txBox="1">
                <a:spLocks/>
              </p:cNvSpPr>
              <p:nvPr/>
            </p:nvSpPr>
            <p:spPr>
              <a:xfrm>
                <a:off x="1219200" y="25146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15" name="Содержимое 2"/>
              <p:cNvSpPr txBox="1">
                <a:spLocks/>
              </p:cNvSpPr>
              <p:nvPr/>
            </p:nvSpPr>
            <p:spPr>
              <a:xfrm>
                <a:off x="1371600" y="26670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16" name="Содержимое 2"/>
              <p:cNvSpPr txBox="1">
                <a:spLocks/>
              </p:cNvSpPr>
              <p:nvPr/>
            </p:nvSpPr>
            <p:spPr>
              <a:xfrm>
                <a:off x="1524000" y="28194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grpSp>
      </p:grpSp>
      <p:sp>
        <p:nvSpPr>
          <p:cNvPr id="26" name="TextBox 25"/>
          <p:cNvSpPr txBox="1"/>
          <p:nvPr/>
        </p:nvSpPr>
        <p:spPr>
          <a:xfrm>
            <a:off x="990264" y="756024"/>
            <a:ext cx="7556827" cy="830997"/>
          </a:xfrm>
          <a:prstGeom prst="rect">
            <a:avLst/>
          </a:prstGeom>
          <a:noFill/>
        </p:spPr>
        <p:txBody>
          <a:bodyPr wrap="square" rtlCol="0">
            <a:spAutoFit/>
          </a:bodyPr>
          <a:lstStyle/>
          <a:p>
            <a:pPr algn="ctr"/>
            <a:r>
              <a:rPr lang="en-US" sz="2400" b="1" dirty="0" smtClean="0">
                <a:solidFill>
                  <a:schemeClr val="accent6">
                    <a:lumMod val="75000"/>
                  </a:schemeClr>
                </a:solidFill>
                <a:latin typeface="Century Gothic" pitchFamily="34" charset="0"/>
              </a:rPr>
              <a:t>Qualifications frameworks as a format of integrating education and labor markets</a:t>
            </a:r>
            <a:endParaRPr lang="ru-RU" dirty="0"/>
          </a:p>
        </p:txBody>
      </p:sp>
      <p:sp>
        <p:nvSpPr>
          <p:cNvPr id="28" name="TextBox 27"/>
          <p:cNvSpPr txBox="1"/>
          <p:nvPr/>
        </p:nvSpPr>
        <p:spPr>
          <a:xfrm>
            <a:off x="341798" y="1600200"/>
            <a:ext cx="8510325" cy="1631216"/>
          </a:xfrm>
          <a:prstGeom prst="rect">
            <a:avLst/>
          </a:prstGeom>
          <a:noFill/>
        </p:spPr>
        <p:txBody>
          <a:bodyPr wrap="square" rtlCol="0">
            <a:spAutoFit/>
          </a:bodyPr>
          <a:lstStyle/>
          <a:p>
            <a:pPr algn="just"/>
            <a:r>
              <a:rPr lang="en-US" sz="2000" b="1" i="1" dirty="0" smtClean="0">
                <a:solidFill>
                  <a:schemeClr val="tx1">
                    <a:lumMod val="50000"/>
                  </a:schemeClr>
                </a:solidFill>
                <a:latin typeface="Century Gothic" pitchFamily="34" charset="0"/>
              </a:rPr>
              <a:t>Bucharest </a:t>
            </a:r>
            <a:r>
              <a:rPr lang="en-US" sz="2000" b="1" i="1" dirty="0" err="1" smtClean="0">
                <a:solidFill>
                  <a:schemeClr val="tx1">
                    <a:lumMod val="50000"/>
                  </a:schemeClr>
                </a:solidFill>
                <a:latin typeface="Century Gothic" pitchFamily="34" charset="0"/>
              </a:rPr>
              <a:t>communique</a:t>
            </a:r>
            <a:r>
              <a:rPr lang="en-US" sz="2000" b="1" i="1" dirty="0" smtClean="0">
                <a:solidFill>
                  <a:schemeClr val="tx1">
                    <a:lumMod val="50000"/>
                  </a:schemeClr>
                </a:solidFill>
                <a:latin typeface="Century Gothic" pitchFamily="34" charset="0"/>
              </a:rPr>
              <a:t>: </a:t>
            </a:r>
          </a:p>
          <a:p>
            <a:pPr algn="just"/>
            <a:endParaRPr lang="en-US" sz="2000" b="1" i="1" dirty="0" smtClean="0">
              <a:solidFill>
                <a:schemeClr val="tx1">
                  <a:lumMod val="50000"/>
                </a:schemeClr>
              </a:solidFill>
              <a:latin typeface="Century Gothic" pitchFamily="34" charset="0"/>
            </a:endParaRPr>
          </a:p>
          <a:p>
            <a:pPr algn="just"/>
            <a:r>
              <a:rPr lang="ru-RU" sz="2000" b="1" i="1" dirty="0" smtClean="0">
                <a:solidFill>
                  <a:schemeClr val="tx1">
                    <a:lumMod val="50000"/>
                  </a:schemeClr>
                </a:solidFill>
              </a:rPr>
              <a:t>«</a:t>
            </a:r>
            <a:r>
              <a:rPr lang="en-US" sz="2000" b="1" i="1" dirty="0" smtClean="0">
                <a:solidFill>
                  <a:schemeClr val="tx1">
                    <a:lumMod val="50000"/>
                  </a:schemeClr>
                </a:solidFill>
              </a:rPr>
              <a:t>A common understanding of the levels of our qualifications frameworks is essential to recognition for both academic and professional purposes</a:t>
            </a:r>
            <a:r>
              <a:rPr lang="ru-RU" sz="2000" b="1" i="1" dirty="0" smtClean="0">
                <a:solidFill>
                  <a:schemeClr val="tx1">
                    <a:lumMod val="50000"/>
                  </a:schemeClr>
                </a:solidFill>
              </a:rPr>
              <a:t>»</a:t>
            </a:r>
            <a:r>
              <a:rPr lang="kk-KZ" sz="2000" b="1" i="1" dirty="0" smtClean="0">
                <a:solidFill>
                  <a:schemeClr val="tx1">
                    <a:lumMod val="50000"/>
                  </a:schemeClr>
                </a:solidFill>
              </a:rPr>
              <a:t>.</a:t>
            </a:r>
            <a:endParaRPr lang="ru-RU" sz="2000" b="1" i="1" dirty="0" smtClean="0">
              <a:solidFill>
                <a:schemeClr val="tx1">
                  <a:lumMod val="50000"/>
                </a:schemeClr>
              </a:solidFill>
            </a:endParaRPr>
          </a:p>
          <a:p>
            <a:endParaRPr lang="ru-RU" sz="2000" dirty="0">
              <a:latin typeface="Century Gothic" pitchFamily="34" charset="0"/>
            </a:endParaRPr>
          </a:p>
        </p:txBody>
      </p:sp>
      <p:graphicFrame>
        <p:nvGraphicFramePr>
          <p:cNvPr id="30" name="Таблица 29"/>
          <p:cNvGraphicFramePr>
            <a:graphicFrameLocks noGrp="1"/>
          </p:cNvGraphicFramePr>
          <p:nvPr>
            <p:extLst>
              <p:ext uri="{D42A27DB-BD31-4B8C-83A1-F6EECF244321}">
                <p14:modId xmlns:p14="http://schemas.microsoft.com/office/powerpoint/2010/main" xmlns="" val="95566241"/>
              </p:ext>
            </p:extLst>
          </p:nvPr>
        </p:nvGraphicFramePr>
        <p:xfrm>
          <a:off x="2286000" y="3404478"/>
          <a:ext cx="6605326" cy="2759024"/>
        </p:xfrm>
        <a:graphic>
          <a:graphicData uri="http://schemas.openxmlformats.org/drawingml/2006/table">
            <a:tbl>
              <a:tblPr firstRow="1" bandRow="1">
                <a:tableStyleId>{5C22544A-7EE6-4342-B048-85BDC9FD1C3A}</a:tableStyleId>
              </a:tblPr>
              <a:tblGrid>
                <a:gridCol w="6605326"/>
              </a:tblGrid>
              <a:tr h="631382">
                <a:tc>
                  <a:txBody>
                    <a:bodyPr/>
                    <a:lstStyle/>
                    <a:p>
                      <a:pPr marL="342900" marR="0" lvl="0" indent="-342900"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800" b="1" dirty="0" smtClean="0">
                          <a:solidFill>
                            <a:schemeClr val="tx1">
                              <a:lumMod val="50000"/>
                            </a:schemeClr>
                          </a:solidFill>
                          <a:latin typeface="Century Gothic" pitchFamily="34" charset="0"/>
                        </a:rPr>
                        <a:t>international experience in implementing national qualifications frameworks</a:t>
                      </a:r>
                      <a:endParaRPr lang="ru-RU" sz="1800" b="1" dirty="0" smtClean="0">
                        <a:solidFill>
                          <a:schemeClr val="tx1">
                            <a:lumMod val="50000"/>
                          </a:schemeClr>
                        </a:solidFill>
                        <a:latin typeface="Century Gothic" pitchFamily="34" charset="0"/>
                      </a:endParaRPr>
                    </a:p>
                  </a:txBody>
                  <a:tcPr anchor="ctr">
                    <a:solidFill>
                      <a:schemeClr val="bg1">
                        <a:lumMod val="95000"/>
                      </a:schemeClr>
                    </a:solidFill>
                  </a:tcPr>
                </a:tc>
              </a:tr>
              <a:tr h="847482">
                <a:tc>
                  <a:txBody>
                    <a:bodyPr/>
                    <a:lstStyle/>
                    <a:p>
                      <a:pPr marL="342900" marR="0" indent="-342900"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800" b="1" kern="1200" dirty="0" smtClean="0">
                          <a:solidFill>
                            <a:schemeClr val="tx1">
                              <a:lumMod val="50000"/>
                            </a:schemeClr>
                          </a:solidFill>
                          <a:effectLst/>
                          <a:latin typeface="Century Gothic" pitchFamily="34" charset="0"/>
                          <a:ea typeface="+mn-ea"/>
                          <a:cs typeface="+mn-cs"/>
                        </a:rPr>
                        <a:t>strengthening the link between higher education and the global economy</a:t>
                      </a:r>
                      <a:endParaRPr lang="ru-RU" sz="1800" b="1" dirty="0" smtClean="0">
                        <a:solidFill>
                          <a:schemeClr val="tx1">
                            <a:lumMod val="50000"/>
                          </a:schemeClr>
                        </a:solidFill>
                        <a:latin typeface="Century Gothic" pitchFamily="34" charset="0"/>
                      </a:endParaRPr>
                    </a:p>
                  </a:txBody>
                  <a:tcPr anchor="ctr"/>
                </a:tc>
              </a:tr>
              <a:tr h="631382">
                <a:tc>
                  <a:txBody>
                    <a:bodyPr/>
                    <a:lstStyle/>
                    <a:p>
                      <a:pPr marL="342900" marR="0" indent="-342900"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800" b="1" kern="1200" dirty="0" smtClean="0">
                          <a:solidFill>
                            <a:schemeClr val="tx1">
                              <a:lumMod val="50000"/>
                            </a:schemeClr>
                          </a:solidFill>
                          <a:effectLst/>
                          <a:latin typeface="Century Gothic" pitchFamily="34" charset="0"/>
                          <a:ea typeface="+mn-ea"/>
                          <a:cs typeface="+mn-cs"/>
                        </a:rPr>
                        <a:t>participation</a:t>
                      </a:r>
                      <a:r>
                        <a:rPr lang="en-US" sz="1800" b="1" kern="1200" baseline="0" dirty="0" smtClean="0">
                          <a:solidFill>
                            <a:schemeClr val="tx1">
                              <a:lumMod val="50000"/>
                            </a:schemeClr>
                          </a:solidFill>
                          <a:effectLst/>
                          <a:latin typeface="Century Gothic" pitchFamily="34" charset="0"/>
                          <a:ea typeface="+mn-ea"/>
                          <a:cs typeface="+mn-cs"/>
                        </a:rPr>
                        <a:t> </a:t>
                      </a:r>
                      <a:r>
                        <a:rPr lang="en-US" sz="1800" b="1" kern="1200" dirty="0" smtClean="0">
                          <a:solidFill>
                            <a:schemeClr val="tx1">
                              <a:lumMod val="50000"/>
                            </a:schemeClr>
                          </a:solidFill>
                          <a:effectLst/>
                          <a:latin typeface="Century Gothic" pitchFamily="34" charset="0"/>
                          <a:ea typeface="+mn-ea"/>
                          <a:cs typeface="+mn-cs"/>
                        </a:rPr>
                        <a:t>of labor market subjects in shaping educational programs</a:t>
                      </a:r>
                      <a:endParaRPr lang="ru-RU" sz="1800" b="1" dirty="0" smtClean="0">
                        <a:solidFill>
                          <a:schemeClr val="tx1">
                            <a:lumMod val="50000"/>
                          </a:schemeClr>
                        </a:solidFill>
                        <a:latin typeface="Century Gothic" pitchFamily="34" charset="0"/>
                      </a:endParaRPr>
                    </a:p>
                  </a:txBody>
                  <a:tcPr anchor="ctr">
                    <a:solidFill>
                      <a:schemeClr val="bg1">
                        <a:lumMod val="95000"/>
                      </a:schemeClr>
                    </a:solidFill>
                  </a:tcPr>
                </a:tc>
              </a:tr>
              <a:tr h="631382">
                <a:tc>
                  <a:txBody>
                    <a:bodyPr/>
                    <a:lstStyle/>
                    <a:p>
                      <a:pPr marL="342900" marR="0" indent="-342900"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800" b="1" kern="1200" dirty="0" smtClean="0">
                          <a:solidFill>
                            <a:schemeClr val="tx1">
                              <a:lumMod val="50000"/>
                            </a:schemeClr>
                          </a:solidFill>
                          <a:effectLst/>
                          <a:latin typeface="Century Gothic" pitchFamily="34" charset="0"/>
                          <a:ea typeface="+mn-ea"/>
                          <a:cs typeface="+mn-cs"/>
                        </a:rPr>
                        <a:t>promotion of long term employment of graduates</a:t>
                      </a:r>
                      <a:endParaRPr lang="ru-RU" sz="1800" b="1" dirty="0" smtClean="0">
                        <a:solidFill>
                          <a:schemeClr val="tx1">
                            <a:lumMod val="50000"/>
                          </a:schemeClr>
                        </a:solidFill>
                        <a:latin typeface="Century Gothic" pitchFamily="34" charset="0"/>
                      </a:endParaRPr>
                    </a:p>
                  </a:txBody>
                  <a:tcPr anchor="ctr"/>
                </a:tc>
              </a:tr>
            </a:tbl>
          </a:graphicData>
        </a:graphic>
      </p:graphicFrame>
      <p:sp>
        <p:nvSpPr>
          <p:cNvPr id="2" name="Прямоугольник 1"/>
          <p:cNvSpPr/>
          <p:nvPr/>
        </p:nvSpPr>
        <p:spPr>
          <a:xfrm>
            <a:off x="405075" y="3429000"/>
            <a:ext cx="1804725" cy="2743200"/>
          </a:xfrm>
          <a:prstGeom prst="rect">
            <a:avLst/>
          </a:prstGeom>
          <a:solidFill>
            <a:schemeClr val="bg1">
              <a:lumMod val="85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smtClean="0">
                <a:solidFill>
                  <a:schemeClr val="bg2">
                    <a:lumMod val="10000"/>
                  </a:schemeClr>
                </a:solidFill>
                <a:latin typeface="Century Gothic" pitchFamily="34" charset="0"/>
              </a:rPr>
              <a:t>discussed questions:</a:t>
            </a:r>
            <a:endParaRPr lang="ru-RU" dirty="0"/>
          </a:p>
        </p:txBody>
      </p:sp>
    </p:spTree>
    <p:extLst>
      <p:ext uri="{BB962C8B-B14F-4D97-AF65-F5344CB8AC3E}">
        <p14:creationId xmlns:p14="http://schemas.microsoft.com/office/powerpoint/2010/main" xmlns="" val="505640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7801" y="228600"/>
            <a:ext cx="8667599" cy="461665"/>
          </a:xfrm>
          <a:prstGeom prst="rect">
            <a:avLst/>
          </a:prstGeom>
          <a:solidFill>
            <a:schemeClr val="accent1">
              <a:lumMod val="75000"/>
            </a:schemeClr>
          </a:solidFill>
        </p:spPr>
        <p:txBody>
          <a:bodyPr wrap="square">
            <a:spAutoFit/>
          </a:bodyPr>
          <a:lstStyle/>
          <a:p>
            <a:pPr lvl="0" algn="ctr"/>
            <a:r>
              <a:rPr lang="en-US" sz="2400" b="1" dirty="0" smtClean="0">
                <a:solidFill>
                  <a:schemeClr val="bg1"/>
                </a:solidFill>
                <a:latin typeface="Arial" pitchFamily="34" charset="0"/>
                <a:cs typeface="Arial" pitchFamily="34" charset="0"/>
              </a:rPr>
              <a:t>THEMATIC SESSION  II</a:t>
            </a:r>
            <a:endParaRPr lang="ru-RU" sz="2400" b="1" dirty="0">
              <a:solidFill>
                <a:schemeClr val="bg1"/>
              </a:solidFill>
              <a:latin typeface="Arial" pitchFamily="34" charset="0"/>
              <a:cs typeface="Arial" pitchFamily="34" charset="0"/>
            </a:endParaRPr>
          </a:p>
        </p:txBody>
      </p:sp>
      <p:grpSp>
        <p:nvGrpSpPr>
          <p:cNvPr id="5" name="Группа 4"/>
          <p:cNvGrpSpPr/>
          <p:nvPr/>
        </p:nvGrpSpPr>
        <p:grpSpPr>
          <a:xfrm>
            <a:off x="228601" y="737086"/>
            <a:ext cx="8915399" cy="800869"/>
            <a:chOff x="304800" y="1600200"/>
            <a:chExt cx="7699200" cy="2942400"/>
          </a:xfrm>
          <a:solidFill>
            <a:schemeClr val="bg1">
              <a:lumMod val="95000"/>
            </a:schemeClr>
          </a:solidFill>
        </p:grpSpPr>
        <p:grpSp>
          <p:nvGrpSpPr>
            <p:cNvPr id="6" name="Группа 5"/>
            <p:cNvGrpSpPr/>
            <p:nvPr/>
          </p:nvGrpSpPr>
          <p:grpSpPr>
            <a:xfrm>
              <a:off x="304800" y="1600200"/>
              <a:ext cx="7699200" cy="1723200"/>
              <a:chOff x="304800" y="1600200"/>
              <a:chExt cx="7699200" cy="1723200"/>
            </a:xfrm>
            <a:grpFill/>
          </p:grpSpPr>
          <p:sp>
            <p:nvSpPr>
              <p:cNvPr id="17" name="Содержимое 2"/>
              <p:cNvSpPr txBox="1">
                <a:spLocks/>
              </p:cNvSpPr>
              <p:nvPr/>
            </p:nvSpPr>
            <p:spPr>
              <a:xfrm>
                <a:off x="304800" y="16002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18" name="Содержимое 2"/>
              <p:cNvSpPr txBox="1">
                <a:spLocks/>
              </p:cNvSpPr>
              <p:nvPr/>
            </p:nvSpPr>
            <p:spPr>
              <a:xfrm>
                <a:off x="457200" y="17526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19" name="Содержимое 2"/>
              <p:cNvSpPr txBox="1">
                <a:spLocks/>
              </p:cNvSpPr>
              <p:nvPr/>
            </p:nvSpPr>
            <p:spPr>
              <a:xfrm>
                <a:off x="609600" y="19050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20" name="Содержимое 2"/>
              <p:cNvSpPr txBox="1">
                <a:spLocks/>
              </p:cNvSpPr>
              <p:nvPr/>
            </p:nvSpPr>
            <p:spPr>
              <a:xfrm>
                <a:off x="762000" y="20574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21" name="Содержимое 2"/>
              <p:cNvSpPr txBox="1">
                <a:spLocks/>
              </p:cNvSpPr>
              <p:nvPr/>
            </p:nvSpPr>
            <p:spPr>
              <a:xfrm>
                <a:off x="914400" y="22098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22" name="Содержимое 2"/>
              <p:cNvSpPr txBox="1">
                <a:spLocks/>
              </p:cNvSpPr>
              <p:nvPr/>
            </p:nvSpPr>
            <p:spPr>
              <a:xfrm>
                <a:off x="1066800" y="23622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23" name="Содержимое 2"/>
              <p:cNvSpPr txBox="1">
                <a:spLocks/>
              </p:cNvSpPr>
              <p:nvPr/>
            </p:nvSpPr>
            <p:spPr>
              <a:xfrm>
                <a:off x="1219200" y="25146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24" name="Содержимое 2"/>
              <p:cNvSpPr txBox="1">
                <a:spLocks/>
              </p:cNvSpPr>
              <p:nvPr/>
            </p:nvSpPr>
            <p:spPr>
              <a:xfrm>
                <a:off x="1371600" y="26670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25" name="Содержимое 2"/>
              <p:cNvSpPr txBox="1">
                <a:spLocks/>
              </p:cNvSpPr>
              <p:nvPr/>
            </p:nvSpPr>
            <p:spPr>
              <a:xfrm>
                <a:off x="1524000" y="28194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grpSp>
        <p:grpSp>
          <p:nvGrpSpPr>
            <p:cNvPr id="7" name="Группа 6"/>
            <p:cNvGrpSpPr/>
            <p:nvPr/>
          </p:nvGrpSpPr>
          <p:grpSpPr>
            <a:xfrm flipV="1">
              <a:off x="304800" y="2819400"/>
              <a:ext cx="7699200" cy="1723200"/>
              <a:chOff x="304800" y="1600200"/>
              <a:chExt cx="7699200" cy="1723200"/>
            </a:xfrm>
            <a:grpFill/>
          </p:grpSpPr>
          <p:sp>
            <p:nvSpPr>
              <p:cNvPr id="8" name="Содержимое 2"/>
              <p:cNvSpPr txBox="1">
                <a:spLocks/>
              </p:cNvSpPr>
              <p:nvPr/>
            </p:nvSpPr>
            <p:spPr>
              <a:xfrm>
                <a:off x="304800" y="16002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9" name="Содержимое 2"/>
              <p:cNvSpPr txBox="1">
                <a:spLocks/>
              </p:cNvSpPr>
              <p:nvPr/>
            </p:nvSpPr>
            <p:spPr>
              <a:xfrm>
                <a:off x="457200" y="17526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10" name="Содержимое 2"/>
              <p:cNvSpPr txBox="1">
                <a:spLocks/>
              </p:cNvSpPr>
              <p:nvPr/>
            </p:nvSpPr>
            <p:spPr>
              <a:xfrm>
                <a:off x="609600" y="19050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11" name="Содержимое 2"/>
              <p:cNvSpPr txBox="1">
                <a:spLocks/>
              </p:cNvSpPr>
              <p:nvPr/>
            </p:nvSpPr>
            <p:spPr>
              <a:xfrm>
                <a:off x="762000" y="20574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12" name="Содержимое 2"/>
              <p:cNvSpPr txBox="1">
                <a:spLocks/>
              </p:cNvSpPr>
              <p:nvPr/>
            </p:nvSpPr>
            <p:spPr>
              <a:xfrm>
                <a:off x="914400" y="22098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13" name="Содержимое 2"/>
              <p:cNvSpPr txBox="1">
                <a:spLocks/>
              </p:cNvSpPr>
              <p:nvPr/>
            </p:nvSpPr>
            <p:spPr>
              <a:xfrm>
                <a:off x="1066800" y="23622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14" name="Содержимое 2"/>
              <p:cNvSpPr txBox="1">
                <a:spLocks/>
              </p:cNvSpPr>
              <p:nvPr/>
            </p:nvSpPr>
            <p:spPr>
              <a:xfrm>
                <a:off x="1219200" y="25146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15" name="Содержимое 2"/>
              <p:cNvSpPr txBox="1">
                <a:spLocks/>
              </p:cNvSpPr>
              <p:nvPr/>
            </p:nvSpPr>
            <p:spPr>
              <a:xfrm>
                <a:off x="1371600" y="26670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16" name="Содержимое 2"/>
              <p:cNvSpPr txBox="1">
                <a:spLocks/>
              </p:cNvSpPr>
              <p:nvPr/>
            </p:nvSpPr>
            <p:spPr>
              <a:xfrm>
                <a:off x="1524000" y="28194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grpSp>
      </p:grpSp>
      <p:sp>
        <p:nvSpPr>
          <p:cNvPr id="26" name="TextBox 25"/>
          <p:cNvSpPr txBox="1"/>
          <p:nvPr/>
        </p:nvSpPr>
        <p:spPr>
          <a:xfrm>
            <a:off x="934496" y="769203"/>
            <a:ext cx="8209504" cy="1200329"/>
          </a:xfrm>
          <a:prstGeom prst="rect">
            <a:avLst/>
          </a:prstGeom>
          <a:noFill/>
        </p:spPr>
        <p:txBody>
          <a:bodyPr wrap="square" rtlCol="0">
            <a:spAutoFit/>
          </a:bodyPr>
          <a:lstStyle/>
          <a:p>
            <a:pPr algn="ctr"/>
            <a:r>
              <a:rPr lang="en-US" sz="2400" b="1" dirty="0" smtClean="0">
                <a:solidFill>
                  <a:schemeClr val="accent6">
                    <a:lumMod val="75000"/>
                  </a:schemeClr>
                </a:solidFill>
                <a:latin typeface="Century Gothic" pitchFamily="34" charset="0"/>
              </a:rPr>
              <a:t>Learning Outcomes in the Context of the Bologna Process</a:t>
            </a:r>
          </a:p>
          <a:p>
            <a:pPr algn="ctr"/>
            <a:r>
              <a:rPr lang="en-US" sz="2400" b="1" dirty="0" smtClean="0">
                <a:solidFill>
                  <a:schemeClr val="accent6">
                    <a:lumMod val="75000"/>
                  </a:schemeClr>
                </a:solidFill>
                <a:latin typeface="Century Gothic" pitchFamily="34" charset="0"/>
              </a:rPr>
              <a:t> </a:t>
            </a:r>
          </a:p>
        </p:txBody>
      </p:sp>
      <p:sp>
        <p:nvSpPr>
          <p:cNvPr id="28" name="TextBox 27"/>
          <p:cNvSpPr txBox="1"/>
          <p:nvPr/>
        </p:nvSpPr>
        <p:spPr>
          <a:xfrm>
            <a:off x="405076" y="1555495"/>
            <a:ext cx="8662724" cy="2246769"/>
          </a:xfrm>
          <a:prstGeom prst="rect">
            <a:avLst/>
          </a:prstGeom>
          <a:noFill/>
        </p:spPr>
        <p:txBody>
          <a:bodyPr wrap="square" rtlCol="0">
            <a:spAutoFit/>
          </a:bodyPr>
          <a:lstStyle/>
          <a:p>
            <a:pPr algn="just"/>
            <a:r>
              <a:rPr lang="en-US" sz="2000" b="1" i="1" dirty="0" smtClean="0">
                <a:solidFill>
                  <a:schemeClr val="tx1">
                    <a:lumMod val="50000"/>
                  </a:schemeClr>
                </a:solidFill>
                <a:latin typeface="Century Gothic" pitchFamily="34" charset="0"/>
              </a:rPr>
              <a:t>Bucharest </a:t>
            </a:r>
            <a:r>
              <a:rPr lang="en-US" sz="2000" b="1" i="1" dirty="0" err="1" smtClean="0">
                <a:solidFill>
                  <a:schemeClr val="tx1">
                    <a:lumMod val="50000"/>
                  </a:schemeClr>
                </a:solidFill>
                <a:latin typeface="Century Gothic" pitchFamily="34" charset="0"/>
              </a:rPr>
              <a:t>communique</a:t>
            </a:r>
            <a:r>
              <a:rPr lang="en-US" sz="2000" b="1" i="1" dirty="0" smtClean="0">
                <a:solidFill>
                  <a:schemeClr val="tx1">
                    <a:lumMod val="50000"/>
                  </a:schemeClr>
                </a:solidFill>
                <a:latin typeface="Century Gothic" pitchFamily="34" charset="0"/>
              </a:rPr>
              <a:t>:</a:t>
            </a:r>
          </a:p>
          <a:p>
            <a:pPr algn="just"/>
            <a:endParaRPr lang="en-US" sz="2000" b="1" i="1" dirty="0" smtClean="0">
              <a:solidFill>
                <a:schemeClr val="tx1">
                  <a:lumMod val="50000"/>
                </a:schemeClr>
              </a:solidFill>
              <a:latin typeface="Century Gothic" pitchFamily="34" charset="0"/>
            </a:endParaRPr>
          </a:p>
          <a:p>
            <a:pPr algn="just"/>
            <a:r>
              <a:rPr lang="ru-RU" sz="2000" b="1" i="1" dirty="0" smtClean="0">
                <a:solidFill>
                  <a:schemeClr val="tx1">
                    <a:lumMod val="50000"/>
                  </a:schemeClr>
                </a:solidFill>
              </a:rPr>
              <a:t>«</a:t>
            </a:r>
            <a:r>
              <a:rPr lang="en-US" sz="2000" b="1" i="1" dirty="0" smtClean="0">
                <a:solidFill>
                  <a:schemeClr val="tx1">
                    <a:lumMod val="50000"/>
                  </a:schemeClr>
                </a:solidFill>
              </a:rPr>
              <a:t>To consolidate the EHEA, meaningful implementation of learning outcomes is needed. The development, understanding and practical use of learning outcomes is crucial to the success of ECTS, the Diploma Supplement, recognition, qualifications frameworks and quality assurance</a:t>
            </a:r>
            <a:r>
              <a:rPr lang="ru-RU" sz="2000" b="1" i="1" dirty="0" smtClean="0">
                <a:solidFill>
                  <a:schemeClr val="tx1">
                    <a:lumMod val="50000"/>
                  </a:schemeClr>
                </a:solidFill>
              </a:rPr>
              <a:t>» </a:t>
            </a:r>
            <a:endParaRPr lang="ru-RU" sz="2000" b="1" i="1" dirty="0">
              <a:solidFill>
                <a:schemeClr val="tx1">
                  <a:lumMod val="50000"/>
                </a:schemeClr>
              </a:solidFill>
            </a:endParaRPr>
          </a:p>
          <a:p>
            <a:endParaRPr lang="ru-RU" sz="2000" b="1" i="1" dirty="0">
              <a:solidFill>
                <a:schemeClr val="tx1">
                  <a:lumMod val="75000"/>
                </a:schemeClr>
              </a:solidFill>
              <a:latin typeface="Century Gothic" pitchFamily="34" charset="0"/>
            </a:endParaRPr>
          </a:p>
        </p:txBody>
      </p:sp>
      <p:graphicFrame>
        <p:nvGraphicFramePr>
          <p:cNvPr id="29" name="Таблица 28"/>
          <p:cNvGraphicFramePr>
            <a:graphicFrameLocks noGrp="1"/>
          </p:cNvGraphicFramePr>
          <p:nvPr>
            <p:extLst>
              <p:ext uri="{D42A27DB-BD31-4B8C-83A1-F6EECF244321}">
                <p14:modId xmlns:p14="http://schemas.microsoft.com/office/powerpoint/2010/main" xmlns="" val="2341374530"/>
              </p:ext>
            </p:extLst>
          </p:nvPr>
        </p:nvGraphicFramePr>
        <p:xfrm>
          <a:off x="2209800" y="3790124"/>
          <a:ext cx="6790383" cy="2880199"/>
        </p:xfrm>
        <a:graphic>
          <a:graphicData uri="http://schemas.openxmlformats.org/drawingml/2006/table">
            <a:tbl>
              <a:tblPr firstRow="1" bandRow="1">
                <a:tableStyleId>{5C22544A-7EE6-4342-B048-85BDC9FD1C3A}</a:tableStyleId>
              </a:tblPr>
              <a:tblGrid>
                <a:gridCol w="6790383"/>
              </a:tblGrid>
              <a:tr h="902708">
                <a:tc>
                  <a:txBody>
                    <a:bodyPr/>
                    <a:lstStyle/>
                    <a:p>
                      <a:pPr marL="342900" marR="0" lvl="0" indent="-342900"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800" b="1" kern="1200" dirty="0" smtClean="0">
                          <a:solidFill>
                            <a:schemeClr val="tx1">
                              <a:lumMod val="50000"/>
                            </a:schemeClr>
                          </a:solidFill>
                          <a:effectLst/>
                          <a:latin typeface="Century Gothic" pitchFamily="34" charset="0"/>
                          <a:ea typeface="+mn-ea"/>
                          <a:cs typeface="+mn-cs"/>
                        </a:rPr>
                        <a:t>learning outcomes: structural element of transparent systems of higher education and training </a:t>
                      </a:r>
                      <a:endParaRPr lang="ru-RU" sz="1800" b="1" dirty="0" smtClean="0">
                        <a:solidFill>
                          <a:schemeClr val="tx1">
                            <a:lumMod val="50000"/>
                          </a:schemeClr>
                        </a:solidFill>
                        <a:latin typeface="Century Gothic" pitchFamily="34" charset="0"/>
                      </a:endParaRPr>
                    </a:p>
                  </a:txBody>
                  <a:tcPr anchor="ctr">
                    <a:solidFill>
                      <a:schemeClr val="bg1">
                        <a:lumMod val="95000"/>
                      </a:schemeClr>
                    </a:solidFill>
                  </a:tcPr>
                </a:tc>
              </a:tr>
              <a:tr h="705515">
                <a:tc>
                  <a:txBody>
                    <a:bodyPr/>
                    <a:lstStyle/>
                    <a:p>
                      <a:pPr marL="342900" marR="0" indent="-342900"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800" b="1" kern="1200" dirty="0" smtClean="0">
                          <a:solidFill>
                            <a:schemeClr val="tx1">
                              <a:lumMod val="50000"/>
                            </a:schemeClr>
                          </a:solidFill>
                          <a:effectLst/>
                          <a:latin typeface="Century Gothic" pitchFamily="34" charset="0"/>
                          <a:ea typeface="+mn-ea"/>
                          <a:cs typeface="+mn-cs"/>
                        </a:rPr>
                        <a:t>new paradigm of the results-oriented education </a:t>
                      </a:r>
                      <a:endParaRPr lang="ru-RU" sz="1800" b="1" dirty="0" smtClean="0">
                        <a:solidFill>
                          <a:schemeClr val="tx1">
                            <a:lumMod val="50000"/>
                          </a:schemeClr>
                        </a:solidFill>
                        <a:latin typeface="Century Gothic" pitchFamily="34" charset="0"/>
                      </a:endParaRPr>
                    </a:p>
                  </a:txBody>
                  <a:tcPr anchor="ctr"/>
                </a:tc>
              </a:tr>
              <a:tr h="527219">
                <a:tc>
                  <a:txBody>
                    <a:bodyPr/>
                    <a:lstStyle/>
                    <a:p>
                      <a:pPr marL="342900" marR="0" indent="-342900"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800" b="1" dirty="0" smtClean="0">
                          <a:solidFill>
                            <a:schemeClr val="tx1">
                              <a:lumMod val="50000"/>
                            </a:schemeClr>
                          </a:solidFill>
                          <a:latin typeface="Century Gothic" pitchFamily="34" charset="0"/>
                        </a:rPr>
                        <a:t>system of monitoring and evaluation of learning outcomes</a:t>
                      </a:r>
                      <a:endParaRPr lang="ru-RU" sz="1800" b="1" dirty="0" smtClean="0">
                        <a:solidFill>
                          <a:schemeClr val="tx1">
                            <a:lumMod val="50000"/>
                          </a:schemeClr>
                        </a:solidFill>
                        <a:latin typeface="Century Gothic" pitchFamily="34" charset="0"/>
                      </a:endParaRPr>
                    </a:p>
                  </a:txBody>
                  <a:tcPr anchor="ctr">
                    <a:solidFill>
                      <a:schemeClr val="bg1">
                        <a:lumMod val="95000"/>
                      </a:schemeClr>
                    </a:solidFill>
                  </a:tcPr>
                </a:tc>
              </a:tr>
              <a:tr h="631896">
                <a:tc>
                  <a:txBody>
                    <a:bodyPr/>
                    <a:lstStyle/>
                    <a:p>
                      <a:pPr marL="342900" marR="0" indent="-342900"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800" b="1" dirty="0" smtClean="0">
                          <a:solidFill>
                            <a:schemeClr val="tx1">
                              <a:lumMod val="50000"/>
                            </a:schemeClr>
                          </a:solidFill>
                          <a:latin typeface="Century Gothic" pitchFamily="34" charset="0"/>
                        </a:rPr>
                        <a:t>learning outcomes of the international experience</a:t>
                      </a:r>
                      <a:endParaRPr lang="ru-RU" sz="1800" b="1" dirty="0" smtClean="0">
                        <a:solidFill>
                          <a:schemeClr val="tx1">
                            <a:lumMod val="50000"/>
                          </a:schemeClr>
                        </a:solidFill>
                        <a:latin typeface="Century Gothic" pitchFamily="34" charset="0"/>
                      </a:endParaRPr>
                    </a:p>
                  </a:txBody>
                  <a:tcPr anchor="ctr"/>
                </a:tc>
              </a:tr>
            </a:tbl>
          </a:graphicData>
        </a:graphic>
      </p:graphicFrame>
      <p:sp>
        <p:nvSpPr>
          <p:cNvPr id="27" name="Прямоугольник 26"/>
          <p:cNvSpPr/>
          <p:nvPr/>
        </p:nvSpPr>
        <p:spPr>
          <a:xfrm>
            <a:off x="313742" y="3810000"/>
            <a:ext cx="1743658" cy="2743200"/>
          </a:xfrm>
          <a:prstGeom prst="rect">
            <a:avLst/>
          </a:prstGeom>
          <a:solidFill>
            <a:schemeClr val="bg1">
              <a:lumMod val="85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smtClean="0">
                <a:solidFill>
                  <a:schemeClr val="bg2">
                    <a:lumMod val="10000"/>
                  </a:schemeClr>
                </a:solidFill>
                <a:latin typeface="Century Gothic" pitchFamily="34" charset="0"/>
              </a:rPr>
              <a:t>discussed questions:</a:t>
            </a:r>
          </a:p>
          <a:p>
            <a:pPr algn="ctr"/>
            <a:endParaRPr lang="ru-RU" dirty="0"/>
          </a:p>
        </p:txBody>
      </p:sp>
    </p:spTree>
    <p:extLst>
      <p:ext uri="{BB962C8B-B14F-4D97-AF65-F5344CB8AC3E}">
        <p14:creationId xmlns:p14="http://schemas.microsoft.com/office/powerpoint/2010/main" xmlns="" val="2439894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7801" y="228600"/>
            <a:ext cx="8667599" cy="461665"/>
          </a:xfrm>
          <a:prstGeom prst="rect">
            <a:avLst/>
          </a:prstGeom>
          <a:solidFill>
            <a:schemeClr val="accent1">
              <a:lumMod val="75000"/>
            </a:schemeClr>
          </a:solidFill>
        </p:spPr>
        <p:txBody>
          <a:bodyPr wrap="square">
            <a:spAutoFit/>
          </a:bodyPr>
          <a:lstStyle/>
          <a:p>
            <a:pPr lvl="0" algn="ctr"/>
            <a:r>
              <a:rPr lang="en-US" sz="2400" b="1" dirty="0" smtClean="0">
                <a:solidFill>
                  <a:schemeClr val="bg1"/>
                </a:solidFill>
                <a:latin typeface="Arial" pitchFamily="34" charset="0"/>
                <a:cs typeface="Arial" pitchFamily="34" charset="0"/>
              </a:rPr>
              <a:t>THEMATIC SESSION</a:t>
            </a:r>
            <a:r>
              <a:rPr lang="ru-RU" sz="2400" b="1" dirty="0" smtClean="0">
                <a:solidFill>
                  <a:schemeClr val="bg1"/>
                </a:solidFill>
                <a:latin typeface="Arial" pitchFamily="34" charset="0"/>
                <a:cs typeface="Arial" pitchFamily="34" charset="0"/>
              </a:rPr>
              <a:t> </a:t>
            </a:r>
            <a:r>
              <a:rPr lang="en-US" sz="2400" b="1" dirty="0" smtClean="0">
                <a:solidFill>
                  <a:schemeClr val="bg1"/>
                </a:solidFill>
                <a:latin typeface="Arial" pitchFamily="34" charset="0"/>
                <a:cs typeface="Arial" pitchFamily="34" charset="0"/>
              </a:rPr>
              <a:t>III</a:t>
            </a:r>
            <a:endParaRPr lang="ru-RU" sz="2400" b="1" dirty="0">
              <a:solidFill>
                <a:schemeClr val="bg1"/>
              </a:solidFill>
              <a:latin typeface="Arial" pitchFamily="34" charset="0"/>
              <a:cs typeface="Arial" pitchFamily="34" charset="0"/>
            </a:endParaRPr>
          </a:p>
        </p:txBody>
      </p:sp>
      <p:grpSp>
        <p:nvGrpSpPr>
          <p:cNvPr id="5" name="Группа 4"/>
          <p:cNvGrpSpPr/>
          <p:nvPr/>
        </p:nvGrpSpPr>
        <p:grpSpPr>
          <a:xfrm>
            <a:off x="228601" y="737087"/>
            <a:ext cx="8915399" cy="1030344"/>
            <a:chOff x="304800" y="1600200"/>
            <a:chExt cx="7699200" cy="2942400"/>
          </a:xfrm>
          <a:solidFill>
            <a:schemeClr val="bg1">
              <a:lumMod val="95000"/>
            </a:schemeClr>
          </a:solidFill>
        </p:grpSpPr>
        <p:grpSp>
          <p:nvGrpSpPr>
            <p:cNvPr id="6" name="Группа 5"/>
            <p:cNvGrpSpPr/>
            <p:nvPr/>
          </p:nvGrpSpPr>
          <p:grpSpPr>
            <a:xfrm>
              <a:off x="304800" y="1600200"/>
              <a:ext cx="7699200" cy="1723200"/>
              <a:chOff x="304800" y="1600200"/>
              <a:chExt cx="7699200" cy="1723200"/>
            </a:xfrm>
            <a:grpFill/>
          </p:grpSpPr>
          <p:sp>
            <p:nvSpPr>
              <p:cNvPr id="17" name="Содержимое 2"/>
              <p:cNvSpPr txBox="1">
                <a:spLocks/>
              </p:cNvSpPr>
              <p:nvPr/>
            </p:nvSpPr>
            <p:spPr>
              <a:xfrm>
                <a:off x="304800" y="16002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18" name="Содержимое 2"/>
              <p:cNvSpPr txBox="1">
                <a:spLocks/>
              </p:cNvSpPr>
              <p:nvPr/>
            </p:nvSpPr>
            <p:spPr>
              <a:xfrm>
                <a:off x="457200" y="17526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19" name="Содержимое 2"/>
              <p:cNvSpPr txBox="1">
                <a:spLocks/>
              </p:cNvSpPr>
              <p:nvPr/>
            </p:nvSpPr>
            <p:spPr>
              <a:xfrm>
                <a:off x="609600" y="19050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20" name="Содержимое 2"/>
              <p:cNvSpPr txBox="1">
                <a:spLocks/>
              </p:cNvSpPr>
              <p:nvPr/>
            </p:nvSpPr>
            <p:spPr>
              <a:xfrm>
                <a:off x="762000" y="20574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21" name="Содержимое 2"/>
              <p:cNvSpPr txBox="1">
                <a:spLocks/>
              </p:cNvSpPr>
              <p:nvPr/>
            </p:nvSpPr>
            <p:spPr>
              <a:xfrm>
                <a:off x="914400" y="22098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22" name="Содержимое 2"/>
              <p:cNvSpPr txBox="1">
                <a:spLocks/>
              </p:cNvSpPr>
              <p:nvPr/>
            </p:nvSpPr>
            <p:spPr>
              <a:xfrm>
                <a:off x="1066800" y="23622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23" name="Содержимое 2"/>
              <p:cNvSpPr txBox="1">
                <a:spLocks/>
              </p:cNvSpPr>
              <p:nvPr/>
            </p:nvSpPr>
            <p:spPr>
              <a:xfrm>
                <a:off x="1219200" y="25146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24" name="Содержимое 2"/>
              <p:cNvSpPr txBox="1">
                <a:spLocks/>
              </p:cNvSpPr>
              <p:nvPr/>
            </p:nvSpPr>
            <p:spPr>
              <a:xfrm>
                <a:off x="1371600" y="26670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25" name="Содержимое 2"/>
              <p:cNvSpPr txBox="1">
                <a:spLocks/>
              </p:cNvSpPr>
              <p:nvPr/>
            </p:nvSpPr>
            <p:spPr>
              <a:xfrm>
                <a:off x="1524000" y="28194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grpSp>
        <p:grpSp>
          <p:nvGrpSpPr>
            <p:cNvPr id="7" name="Группа 6"/>
            <p:cNvGrpSpPr/>
            <p:nvPr/>
          </p:nvGrpSpPr>
          <p:grpSpPr>
            <a:xfrm flipV="1">
              <a:off x="304800" y="2819400"/>
              <a:ext cx="7699200" cy="1723200"/>
              <a:chOff x="304800" y="1600200"/>
              <a:chExt cx="7699200" cy="1723200"/>
            </a:xfrm>
            <a:grpFill/>
          </p:grpSpPr>
          <p:sp>
            <p:nvSpPr>
              <p:cNvPr id="8" name="Содержимое 2"/>
              <p:cNvSpPr txBox="1">
                <a:spLocks/>
              </p:cNvSpPr>
              <p:nvPr/>
            </p:nvSpPr>
            <p:spPr>
              <a:xfrm>
                <a:off x="304800" y="16002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9" name="Содержимое 2"/>
              <p:cNvSpPr txBox="1">
                <a:spLocks/>
              </p:cNvSpPr>
              <p:nvPr/>
            </p:nvSpPr>
            <p:spPr>
              <a:xfrm>
                <a:off x="457200" y="17526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10" name="Содержимое 2"/>
              <p:cNvSpPr txBox="1">
                <a:spLocks/>
              </p:cNvSpPr>
              <p:nvPr/>
            </p:nvSpPr>
            <p:spPr>
              <a:xfrm>
                <a:off x="609600" y="19050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11" name="Содержимое 2"/>
              <p:cNvSpPr txBox="1">
                <a:spLocks/>
              </p:cNvSpPr>
              <p:nvPr/>
            </p:nvSpPr>
            <p:spPr>
              <a:xfrm>
                <a:off x="762000" y="20574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12" name="Содержимое 2"/>
              <p:cNvSpPr txBox="1">
                <a:spLocks/>
              </p:cNvSpPr>
              <p:nvPr/>
            </p:nvSpPr>
            <p:spPr>
              <a:xfrm>
                <a:off x="914400" y="22098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13" name="Содержимое 2"/>
              <p:cNvSpPr txBox="1">
                <a:spLocks/>
              </p:cNvSpPr>
              <p:nvPr/>
            </p:nvSpPr>
            <p:spPr>
              <a:xfrm>
                <a:off x="1066800" y="23622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14" name="Содержимое 2"/>
              <p:cNvSpPr txBox="1">
                <a:spLocks/>
              </p:cNvSpPr>
              <p:nvPr/>
            </p:nvSpPr>
            <p:spPr>
              <a:xfrm>
                <a:off x="1219200" y="25146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15" name="Содержимое 2"/>
              <p:cNvSpPr txBox="1">
                <a:spLocks/>
              </p:cNvSpPr>
              <p:nvPr/>
            </p:nvSpPr>
            <p:spPr>
              <a:xfrm>
                <a:off x="1371600" y="26670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sp>
            <p:nvSpPr>
              <p:cNvPr id="16" name="Содержимое 2"/>
              <p:cNvSpPr txBox="1">
                <a:spLocks/>
              </p:cNvSpPr>
              <p:nvPr/>
            </p:nvSpPr>
            <p:spPr>
              <a:xfrm>
                <a:off x="1524000" y="2819400"/>
                <a:ext cx="6480000" cy="504000"/>
              </a:xfrm>
              <a:prstGeom prst="rect">
                <a:avLst/>
              </a:prstGeom>
              <a:grp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spcBef>
                    <a:spcPts val="0"/>
                  </a:spcBef>
                  <a:buFont typeface="Arial" pitchFamily="34" charset="0"/>
                  <a:buNone/>
                </a:pPr>
                <a:endParaRPr lang="kk-KZ" sz="2400" b="1" dirty="0" smtClean="0">
                  <a:solidFill>
                    <a:schemeClr val="tx1"/>
                  </a:solidFill>
                  <a:latin typeface="Arial" pitchFamily="34" charset="0"/>
                  <a:cs typeface="Arial" pitchFamily="34" charset="0"/>
                </a:endParaRPr>
              </a:p>
            </p:txBody>
          </p:sp>
        </p:grpSp>
      </p:grpSp>
      <p:sp>
        <p:nvSpPr>
          <p:cNvPr id="26" name="TextBox 25"/>
          <p:cNvSpPr txBox="1"/>
          <p:nvPr/>
        </p:nvSpPr>
        <p:spPr>
          <a:xfrm>
            <a:off x="1110970" y="825100"/>
            <a:ext cx="7556827" cy="830997"/>
          </a:xfrm>
          <a:prstGeom prst="rect">
            <a:avLst/>
          </a:prstGeom>
          <a:noFill/>
        </p:spPr>
        <p:txBody>
          <a:bodyPr wrap="square" rtlCol="0">
            <a:spAutoFit/>
          </a:bodyPr>
          <a:lstStyle/>
          <a:p>
            <a:pPr algn="ctr"/>
            <a:r>
              <a:rPr lang="en-US" sz="2400" b="1" dirty="0" smtClean="0">
                <a:solidFill>
                  <a:schemeClr val="accent6">
                    <a:lumMod val="75000"/>
                  </a:schemeClr>
                </a:solidFill>
                <a:latin typeface="Century Gothic" pitchFamily="34" charset="0"/>
              </a:rPr>
              <a:t>The quality assurance system as a factor in building confidence in the EHEA</a:t>
            </a:r>
          </a:p>
        </p:txBody>
      </p:sp>
      <p:sp>
        <p:nvSpPr>
          <p:cNvPr id="28" name="TextBox 27"/>
          <p:cNvSpPr txBox="1"/>
          <p:nvPr/>
        </p:nvSpPr>
        <p:spPr>
          <a:xfrm>
            <a:off x="581549" y="1600200"/>
            <a:ext cx="8209504" cy="1631216"/>
          </a:xfrm>
          <a:prstGeom prst="rect">
            <a:avLst/>
          </a:prstGeom>
          <a:noFill/>
        </p:spPr>
        <p:txBody>
          <a:bodyPr wrap="square" rtlCol="0">
            <a:spAutoFit/>
          </a:bodyPr>
          <a:lstStyle/>
          <a:p>
            <a:pPr algn="just"/>
            <a:r>
              <a:rPr lang="en-US" sz="2000" b="1" i="1" dirty="0" smtClean="0">
                <a:solidFill>
                  <a:schemeClr val="tx1">
                    <a:lumMod val="50000"/>
                  </a:schemeClr>
                </a:solidFill>
                <a:latin typeface="Century Gothic" pitchFamily="34" charset="0"/>
              </a:rPr>
              <a:t>Bucharest </a:t>
            </a:r>
            <a:r>
              <a:rPr lang="en-US" sz="2000" b="1" i="1" dirty="0" err="1" smtClean="0">
                <a:solidFill>
                  <a:schemeClr val="tx1">
                    <a:lumMod val="50000"/>
                  </a:schemeClr>
                </a:solidFill>
                <a:latin typeface="Century Gothic" pitchFamily="34" charset="0"/>
              </a:rPr>
              <a:t>communique</a:t>
            </a:r>
            <a:r>
              <a:rPr lang="en-US" sz="2000" b="1" i="1" dirty="0" smtClean="0">
                <a:solidFill>
                  <a:schemeClr val="tx1">
                    <a:lumMod val="50000"/>
                  </a:schemeClr>
                </a:solidFill>
                <a:latin typeface="Century Gothic" pitchFamily="34" charset="0"/>
              </a:rPr>
              <a:t>:</a:t>
            </a:r>
          </a:p>
          <a:p>
            <a:pPr algn="just"/>
            <a:endParaRPr lang="en-US" sz="2000" b="1" i="1" dirty="0" smtClean="0">
              <a:solidFill>
                <a:schemeClr val="tx1">
                  <a:lumMod val="50000"/>
                </a:schemeClr>
              </a:solidFill>
              <a:latin typeface="Century Gothic" pitchFamily="34" charset="0"/>
            </a:endParaRPr>
          </a:p>
          <a:p>
            <a:pPr algn="just"/>
            <a:r>
              <a:rPr lang="ru-RU" sz="2000" b="1" i="1" dirty="0" smtClean="0">
                <a:solidFill>
                  <a:schemeClr val="tx1">
                    <a:lumMod val="50000"/>
                  </a:schemeClr>
                </a:solidFill>
              </a:rPr>
              <a:t>«</a:t>
            </a:r>
            <a:r>
              <a:rPr lang="en-US" sz="2000" b="1" i="1" dirty="0" smtClean="0">
                <a:solidFill>
                  <a:schemeClr val="tx1">
                    <a:lumMod val="50000"/>
                  </a:schemeClr>
                </a:solidFill>
              </a:rPr>
              <a:t>Quality assurance is essential for building trust and to reinforce the attractiveness of the EHEA’s offerings, including in the provision of cross-border education</a:t>
            </a:r>
            <a:r>
              <a:rPr lang="ru-RU" sz="2000" b="1" i="1" dirty="0" smtClean="0">
                <a:solidFill>
                  <a:schemeClr val="tx1">
                    <a:lumMod val="50000"/>
                  </a:schemeClr>
                </a:solidFill>
              </a:rPr>
              <a:t>».</a:t>
            </a:r>
            <a:endParaRPr lang="ru-RU" sz="2000" dirty="0">
              <a:solidFill>
                <a:schemeClr val="tx1">
                  <a:lumMod val="50000"/>
                </a:schemeClr>
              </a:solidFill>
              <a:latin typeface="Century Gothic" pitchFamily="34" charset="0"/>
            </a:endParaRPr>
          </a:p>
        </p:txBody>
      </p:sp>
      <p:graphicFrame>
        <p:nvGraphicFramePr>
          <p:cNvPr id="27" name="Таблица 26"/>
          <p:cNvGraphicFramePr>
            <a:graphicFrameLocks noGrp="1"/>
          </p:cNvGraphicFramePr>
          <p:nvPr>
            <p:extLst>
              <p:ext uri="{D42A27DB-BD31-4B8C-83A1-F6EECF244321}">
                <p14:modId xmlns:p14="http://schemas.microsoft.com/office/powerpoint/2010/main" xmlns="" val="743342019"/>
              </p:ext>
            </p:extLst>
          </p:nvPr>
        </p:nvGraphicFramePr>
        <p:xfrm>
          <a:off x="2286000" y="3596640"/>
          <a:ext cx="6477000" cy="3049655"/>
        </p:xfrm>
        <a:graphic>
          <a:graphicData uri="http://schemas.openxmlformats.org/drawingml/2006/table">
            <a:tbl>
              <a:tblPr firstRow="1" bandRow="1">
                <a:tableStyleId>{5C22544A-7EE6-4342-B048-85BDC9FD1C3A}</a:tableStyleId>
              </a:tblPr>
              <a:tblGrid>
                <a:gridCol w="6477000"/>
              </a:tblGrid>
              <a:tr h="625638">
                <a:tc>
                  <a:txBody>
                    <a:bodyPr/>
                    <a:lstStyle/>
                    <a:p>
                      <a:pPr marL="342900" marR="0" lvl="0" indent="-342900"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800" b="1" kern="1200" dirty="0" smtClean="0">
                          <a:solidFill>
                            <a:schemeClr val="tx1">
                              <a:lumMod val="50000"/>
                            </a:schemeClr>
                          </a:solidFill>
                          <a:effectLst/>
                          <a:latin typeface="Century Gothic" pitchFamily="34" charset="0"/>
                          <a:ea typeface="+mn-ea"/>
                          <a:cs typeface="+mn-cs"/>
                        </a:rPr>
                        <a:t>modernization of the national quality assurance models</a:t>
                      </a:r>
                    </a:p>
                  </a:txBody>
                  <a:tcPr anchor="ctr">
                    <a:solidFill>
                      <a:schemeClr val="bg1">
                        <a:lumMod val="95000"/>
                      </a:schemeClr>
                    </a:solidFill>
                  </a:tcPr>
                </a:tc>
              </a:tr>
              <a:tr h="855095">
                <a:tc>
                  <a:txBody>
                    <a:bodyPr/>
                    <a:lstStyle/>
                    <a:p>
                      <a:pPr marL="342900" marR="0" indent="-342900"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800" b="1" kern="1200" dirty="0" smtClean="0">
                          <a:solidFill>
                            <a:schemeClr val="tx1">
                              <a:lumMod val="50000"/>
                            </a:schemeClr>
                          </a:solidFill>
                          <a:effectLst/>
                          <a:latin typeface="Century Gothic" pitchFamily="34" charset="0"/>
                          <a:ea typeface="+mn-ea"/>
                          <a:cs typeface="+mn-cs"/>
                        </a:rPr>
                        <a:t>building confidence in the qualifications obtained by the recognition of non-formal learning</a:t>
                      </a:r>
                      <a:endParaRPr lang="ru-RU" sz="1800" b="1" kern="1200" dirty="0" smtClean="0">
                        <a:solidFill>
                          <a:schemeClr val="tx1">
                            <a:lumMod val="50000"/>
                          </a:schemeClr>
                        </a:solidFill>
                        <a:effectLst/>
                        <a:latin typeface="Century Gothic" pitchFamily="34" charset="0"/>
                        <a:ea typeface="+mn-ea"/>
                        <a:cs typeface="+mn-cs"/>
                      </a:endParaRPr>
                    </a:p>
                  </a:txBody>
                  <a:tcPr anchor="ctr"/>
                </a:tc>
              </a:tr>
              <a:tr h="625638">
                <a:tc>
                  <a:txBody>
                    <a:bodyPr/>
                    <a:lstStyle/>
                    <a:p>
                      <a:pPr marL="342900" marR="0" indent="-342900"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800" b="1" kern="1200" dirty="0" smtClean="0">
                          <a:solidFill>
                            <a:schemeClr val="tx1">
                              <a:lumMod val="50000"/>
                            </a:schemeClr>
                          </a:solidFill>
                          <a:effectLst/>
                          <a:latin typeface="Century Gothic" pitchFamily="34" charset="0"/>
                          <a:ea typeface="+mn-ea"/>
                          <a:cs typeface="+mn-cs"/>
                        </a:rPr>
                        <a:t>expansion of participation in a quality assurance procedures</a:t>
                      </a:r>
                      <a:r>
                        <a:rPr lang="en-US" sz="1800" b="1" kern="1200" baseline="0" dirty="0" smtClean="0">
                          <a:solidFill>
                            <a:schemeClr val="tx1">
                              <a:lumMod val="50000"/>
                            </a:schemeClr>
                          </a:solidFill>
                          <a:effectLst/>
                          <a:latin typeface="Century Gothic" pitchFamily="34" charset="0"/>
                          <a:ea typeface="+mn-ea"/>
                          <a:cs typeface="+mn-cs"/>
                        </a:rPr>
                        <a:t> </a:t>
                      </a:r>
                      <a:r>
                        <a:rPr lang="en-US" sz="1800" b="1" kern="1200" dirty="0" smtClean="0">
                          <a:solidFill>
                            <a:schemeClr val="tx1">
                              <a:lumMod val="50000"/>
                            </a:schemeClr>
                          </a:solidFill>
                          <a:effectLst/>
                          <a:latin typeface="Century Gothic" pitchFamily="34" charset="0"/>
                          <a:ea typeface="+mn-ea"/>
                          <a:cs typeface="+mn-cs"/>
                        </a:rPr>
                        <a:t>of all stakeholders of the higher education</a:t>
                      </a:r>
                      <a:endParaRPr lang="ru-RU" sz="1800" b="1" kern="1200" dirty="0" smtClean="0">
                        <a:solidFill>
                          <a:schemeClr val="tx1">
                            <a:lumMod val="50000"/>
                          </a:schemeClr>
                        </a:solidFill>
                        <a:effectLst/>
                        <a:latin typeface="Century Gothic" pitchFamily="34" charset="0"/>
                        <a:ea typeface="+mn-ea"/>
                        <a:cs typeface="+mn-cs"/>
                      </a:endParaRPr>
                    </a:p>
                  </a:txBody>
                  <a:tcPr anchor="ctr">
                    <a:solidFill>
                      <a:schemeClr val="bg1">
                        <a:lumMod val="95000"/>
                      </a:schemeClr>
                    </a:solidFill>
                  </a:tcPr>
                </a:tc>
              </a:tr>
              <a:tr h="625638">
                <a:tc>
                  <a:txBody>
                    <a:bodyPr/>
                    <a:lstStyle/>
                    <a:p>
                      <a:pPr marL="342900" marR="0" indent="-342900"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800" b="1" dirty="0" smtClean="0">
                          <a:solidFill>
                            <a:schemeClr val="tx1">
                              <a:lumMod val="50000"/>
                            </a:schemeClr>
                          </a:solidFill>
                          <a:latin typeface="Century Gothic" pitchFamily="34" charset="0"/>
                        </a:rPr>
                        <a:t>international experience of quality assurance of higher education</a:t>
                      </a:r>
                      <a:endParaRPr lang="ru-RU" sz="1800" b="1" kern="1200" dirty="0" smtClean="0">
                        <a:solidFill>
                          <a:schemeClr val="tx1">
                            <a:lumMod val="50000"/>
                          </a:schemeClr>
                        </a:solidFill>
                        <a:effectLst/>
                        <a:latin typeface="Century Gothic" pitchFamily="34" charset="0"/>
                        <a:ea typeface="+mn-ea"/>
                        <a:cs typeface="+mn-cs"/>
                      </a:endParaRPr>
                    </a:p>
                  </a:txBody>
                  <a:tcPr anchor="ctr"/>
                </a:tc>
              </a:tr>
            </a:tbl>
          </a:graphicData>
        </a:graphic>
      </p:graphicFrame>
      <p:sp>
        <p:nvSpPr>
          <p:cNvPr id="29" name="Прямоугольник 28"/>
          <p:cNvSpPr/>
          <p:nvPr/>
        </p:nvSpPr>
        <p:spPr>
          <a:xfrm>
            <a:off x="405075" y="3657600"/>
            <a:ext cx="1728525" cy="3048000"/>
          </a:xfrm>
          <a:prstGeom prst="rect">
            <a:avLst/>
          </a:prstGeom>
          <a:solidFill>
            <a:schemeClr val="bg1">
              <a:lumMod val="85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smtClean="0">
                <a:solidFill>
                  <a:schemeClr val="bg2">
                    <a:lumMod val="10000"/>
                  </a:schemeClr>
                </a:solidFill>
                <a:latin typeface="Century Gothic" pitchFamily="34" charset="0"/>
              </a:rPr>
              <a:t>discussed questions:</a:t>
            </a:r>
          </a:p>
        </p:txBody>
      </p:sp>
    </p:spTree>
    <p:extLst>
      <p:ext uri="{BB962C8B-B14F-4D97-AF65-F5344CB8AC3E}">
        <p14:creationId xmlns:p14="http://schemas.microsoft.com/office/powerpoint/2010/main" xmlns="" val="3941504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304800" y="152400"/>
            <a:ext cx="8821081" cy="533400"/>
          </a:xfrm>
          <a:prstGeom prst="rect">
            <a:avLst/>
          </a:prstGeom>
          <a:solidFill>
            <a:srgbClr val="AC0000"/>
          </a:solidFill>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smtClean="0">
                <a:solidFill>
                  <a:schemeClr val="bg1"/>
                </a:solidFill>
                <a:latin typeface="Arial" pitchFamily="34" charset="0"/>
                <a:cs typeface="Arial" pitchFamily="34" charset="0"/>
              </a:rPr>
              <a:t>CONFERENCE RESULTS</a:t>
            </a:r>
            <a:endParaRPr lang="ru-RU" sz="2800" b="1" dirty="0">
              <a:solidFill>
                <a:schemeClr val="bg1"/>
              </a:solidFill>
              <a:latin typeface="Arial" pitchFamily="34" charset="0"/>
              <a:cs typeface="Arial" pitchFamily="34" charset="0"/>
            </a:endParaRPr>
          </a:p>
        </p:txBody>
      </p:sp>
      <p:sp>
        <p:nvSpPr>
          <p:cNvPr id="24" name="Прямоугольник 23"/>
          <p:cNvSpPr/>
          <p:nvPr/>
        </p:nvSpPr>
        <p:spPr>
          <a:xfrm>
            <a:off x="316302" y="1219200"/>
            <a:ext cx="8675298" cy="1569660"/>
          </a:xfrm>
          <a:prstGeom prst="rect">
            <a:avLst/>
          </a:prstGeom>
          <a:solidFill>
            <a:schemeClr val="bg1">
              <a:lumMod val="95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342900" lvl="0" indent="-342900" algn="just">
              <a:buClr>
                <a:schemeClr val="accent1">
                  <a:lumMod val="75000"/>
                </a:schemeClr>
              </a:buClr>
              <a:buFont typeface="Wingdings" pitchFamily="2" charset="2"/>
              <a:buChar char="Ø"/>
            </a:pPr>
            <a:r>
              <a:rPr lang="en-US" sz="2400" b="1" dirty="0" smtClean="0">
                <a:solidFill>
                  <a:schemeClr val="accent6">
                    <a:lumMod val="50000"/>
                  </a:schemeClr>
                </a:solidFill>
                <a:latin typeface="Century Gothic" pitchFamily="34" charset="0"/>
              </a:rPr>
              <a:t>Discussion of issues will contribute to the recommendations of the conference, which will be used to support further cooperation on the implementation of the Bologna structural reforms</a:t>
            </a:r>
          </a:p>
        </p:txBody>
      </p:sp>
      <p:sp>
        <p:nvSpPr>
          <p:cNvPr id="26" name="Прямоугольник 25"/>
          <p:cNvSpPr/>
          <p:nvPr/>
        </p:nvSpPr>
        <p:spPr>
          <a:xfrm>
            <a:off x="316302" y="3699656"/>
            <a:ext cx="8675298" cy="1938992"/>
          </a:xfrm>
          <a:prstGeom prst="rect">
            <a:avLst/>
          </a:prstGeom>
          <a:solidFill>
            <a:schemeClr val="bg1">
              <a:lumMod val="95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342900" lvl="0" indent="-342900" algn="just">
              <a:buClr>
                <a:schemeClr val="accent1">
                  <a:lumMod val="75000"/>
                </a:schemeClr>
              </a:buClr>
              <a:buFont typeface="Wingdings" pitchFamily="2" charset="2"/>
              <a:buChar char="Ø"/>
            </a:pPr>
            <a:r>
              <a:rPr lang="en-US" sz="2400" b="1" dirty="0" smtClean="0">
                <a:solidFill>
                  <a:schemeClr val="accent6">
                    <a:lumMod val="50000"/>
                  </a:schemeClr>
                </a:solidFill>
                <a:latin typeface="Century Gothic" pitchFamily="34" charset="0"/>
              </a:rPr>
              <a:t>The conference will conclude with the adoption of the document summarizing responses to issues, constructive suggestions for the promotion of the Bologna process at national and European levels.</a:t>
            </a:r>
          </a:p>
          <a:p>
            <a:pPr marL="342900" lvl="0" indent="-342900" algn="just">
              <a:buClr>
                <a:schemeClr val="accent1">
                  <a:lumMod val="75000"/>
                </a:schemeClr>
              </a:buClr>
            </a:pPr>
            <a:endParaRPr lang="en-US" sz="2400" b="1" dirty="0" smtClean="0">
              <a:solidFill>
                <a:schemeClr val="accent6">
                  <a:lumMod val="50000"/>
                </a:schemeClr>
              </a:solidFill>
              <a:latin typeface="Century Gothic"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356632" y="1295400"/>
            <a:ext cx="6934200" cy="2895600"/>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accent6">
                    <a:lumMod val="75000"/>
                  </a:schemeClr>
                </a:solidFill>
                <a:latin typeface="Century Gothic" pitchFamily="34" charset="0"/>
              </a:rPr>
              <a:t>Thank you for your attention</a:t>
            </a:r>
            <a:r>
              <a:rPr lang="ru-RU" sz="3200" b="1" dirty="0" smtClean="0">
                <a:solidFill>
                  <a:schemeClr val="accent6">
                    <a:lumMod val="75000"/>
                  </a:schemeClr>
                </a:solidFill>
                <a:latin typeface="Century Gothic" pitchFamily="34" charset="0"/>
              </a:rPr>
              <a:t>!</a:t>
            </a:r>
            <a:endParaRPr lang="ru-RU" sz="3200" dirty="0">
              <a:latin typeface="Century Gothic" pitchFamily="34" charset="0"/>
            </a:endParaRPr>
          </a:p>
        </p:txBody>
      </p:sp>
      <p:pic>
        <p:nvPicPr>
          <p:cNvPr id="1026" name="Picture 2" descr="C:\Users\Юлия\Desktop\EHEA.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5963" y="4465184"/>
            <a:ext cx="7475537" cy="19145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549208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Thermal">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Термический</Template>
  <TotalTime>2059</TotalTime>
  <Words>497</Words>
  <Application>Microsoft Office PowerPoint</Application>
  <PresentationFormat>Экран (4:3)</PresentationFormat>
  <Paragraphs>60</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Thermal</vt:lpstr>
      <vt:lpstr>Слайд 1</vt:lpstr>
      <vt:lpstr>Слайд 2</vt:lpstr>
      <vt:lpstr>Слайд 3</vt:lpstr>
      <vt:lpstr>Слайд 4</vt:lpstr>
      <vt:lpstr>Слайд 5</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Kris</dc:creator>
  <cp:lastModifiedBy>APELSIN</cp:lastModifiedBy>
  <cp:revision>214</cp:revision>
  <cp:lastPrinted>2013-05-14T10:59:31Z</cp:lastPrinted>
  <dcterms:created xsi:type="dcterms:W3CDTF">2013-01-14T10:38:21Z</dcterms:created>
  <dcterms:modified xsi:type="dcterms:W3CDTF">2013-11-16T09:40:32Z</dcterms:modified>
</cp:coreProperties>
</file>