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tif" ContentType="image/tif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7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3" r:id="rId10"/>
    <p:sldId id="277" r:id="rId11"/>
    <p:sldId id="278" r:id="rId12"/>
    <p:sldId id="281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FF9900"/>
    <a:srgbClr val="0033FF"/>
    <a:srgbClr val="F7C943"/>
    <a:srgbClr val="FF0000"/>
    <a:srgbClr val="000000"/>
    <a:srgbClr val="009EC7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8" autoAdjust="0"/>
    <p:restoredTop sz="93773" autoAdjust="0"/>
  </p:normalViewPr>
  <p:slideViewPr>
    <p:cSldViewPr>
      <p:cViewPr>
        <p:scale>
          <a:sx n="87" d="100"/>
          <a:sy n="87" d="100"/>
        </p:scale>
        <p:origin x="-265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914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63" cy="4647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69" y="2"/>
            <a:ext cx="3038063" cy="4647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93127D-083C-4163-9D2E-5DF1E371ED49}" type="datetimeFigureOut">
              <a:rPr lang="en-US"/>
              <a:pPr>
                <a:defRPr/>
              </a:pPr>
              <a:t>2/22/2013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61"/>
            <a:ext cx="3038063" cy="464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69" y="8830161"/>
            <a:ext cx="3038063" cy="464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729196-3818-47A4-951A-023BE8E63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0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063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69" y="2"/>
            <a:ext cx="3038063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7C5B9A-10E2-4246-AB93-5F7CF03D3389}" type="datetimeFigureOut">
              <a:rPr lang="en-GB"/>
              <a:pPr>
                <a:defRPr/>
              </a:pPr>
              <a:t>22/02/2013</a:t>
            </a:fld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14513" y="715963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563670"/>
            <a:ext cx="5608987" cy="503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61"/>
            <a:ext cx="3038063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69" y="8830161"/>
            <a:ext cx="3038063" cy="4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FF32A5C-79BE-495A-80FF-BE2AC7D06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5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agency_cover.jpg"/>
          <p:cNvPicPr>
            <a:picLocks noChangeAspect="1"/>
          </p:cNvPicPr>
          <p:nvPr userDrawn="1"/>
        </p:nvPicPr>
        <p:blipFill rotWithShape="1">
          <a:blip r:embed="rId2" cstate="print"/>
          <a:srcRect t="9333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9938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/>
              <a:pPr/>
              <a:t>22/02/2013</a:t>
            </a:fld>
            <a:endParaRPr lang="en-GB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7523" y="2155828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337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7998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769" y="184151"/>
            <a:ext cx="2157046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631" y="184151"/>
            <a:ext cx="6330462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575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399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3823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1397000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061" y="1397000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5514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4664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4450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1380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75165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22/02/2013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9454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agency_inn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846" y="1968500"/>
            <a:ext cx="872196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66" y="6467475"/>
            <a:ext cx="172915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/>
              <a:pPr/>
              <a:t>22/02/2013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2831" y="6467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847" y="1193801"/>
            <a:ext cx="8745414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51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1628775"/>
            <a:ext cx="6443663" cy="2794000"/>
          </a:xfrm>
        </p:spPr>
        <p:txBody>
          <a:bodyPr>
            <a:normAutofit fontScale="90000"/>
          </a:bodyPr>
          <a:lstStyle/>
          <a:p>
            <a:pPr marL="358775" algn="l"/>
            <a:r>
              <a:rPr lang="en-US" sz="4000" b="1" dirty="0" smtClean="0">
                <a:solidFill>
                  <a:schemeClr val="tx2"/>
                </a:solidFill>
              </a:rPr>
              <a:t>ECTS in European higher education: the impact of Bologna</a:t>
            </a:r>
            <a:r>
              <a:rPr lang="en-GB" sz="4000" b="1" dirty="0" smtClean="0">
                <a:solidFill>
                  <a:schemeClr val="tx2"/>
                </a:solidFill>
              </a:rPr>
              <a:t/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rgbClr val="FFD624"/>
                </a:solidFill>
              </a:rPr>
              <a:t/>
            </a:r>
            <a:br>
              <a:rPr lang="en-GB" sz="4000" b="1" dirty="0" smtClean="0">
                <a:solidFill>
                  <a:srgbClr val="FFD624"/>
                </a:solidFill>
              </a:rPr>
            </a:br>
            <a:r>
              <a:rPr lang="en-GB" sz="3100" b="1" dirty="0" smtClean="0">
                <a:solidFill>
                  <a:schemeClr val="tx2"/>
                </a:solidFill>
              </a:rPr>
              <a:t>Brussels, 25 February 2013</a:t>
            </a:r>
          </a:p>
        </p:txBody>
      </p:sp>
      <p:sp>
        <p:nvSpPr>
          <p:cNvPr id="14338" name="Content Placeholder 3"/>
          <p:cNvSpPr>
            <a:spLocks noGrp="1"/>
          </p:cNvSpPr>
          <p:nvPr>
            <p:ph sz="half" idx="1"/>
          </p:nvPr>
        </p:nvSpPr>
        <p:spPr>
          <a:xfrm>
            <a:off x="2214563" y="5013325"/>
            <a:ext cx="4967287" cy="10795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b="1" dirty="0" smtClean="0">
                <a:solidFill>
                  <a:schemeClr val="tx2"/>
                </a:solidFill>
              </a:rPr>
              <a:t>David Crosier, EURYDICE </a:t>
            </a:r>
          </a:p>
          <a:p>
            <a:pPr marL="0" indent="0" eaLnBrk="1" hangingPunct="1">
              <a:buFont typeface="Arial" charset="0"/>
              <a:buNone/>
            </a:pPr>
            <a:endParaRPr lang="en-GB" b="1" dirty="0" smtClean="0">
              <a:solidFill>
                <a:schemeClr val="bg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781175" y="2133600"/>
            <a:ext cx="0" cy="36718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3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46088" y="274638"/>
            <a:ext cx="8229600" cy="706437"/>
          </a:xfrm>
        </p:spPr>
        <p:txBody>
          <a:bodyPr/>
          <a:lstStyle/>
          <a:p>
            <a:pPr eaLnBrk="1" hangingPunct="1"/>
            <a:r>
              <a:rPr lang="fr-BE" sz="2800" b="1" dirty="0" smtClean="0">
                <a:solidFill>
                  <a:schemeClr val="bg1"/>
                </a:solidFill>
              </a:rPr>
              <a:t>ESU BWSE 2012 </a:t>
            </a:r>
            <a:r>
              <a:rPr lang="fr-BE" sz="2800" dirty="0" smtClean="0"/>
              <a:t/>
            </a:r>
            <a:br>
              <a:rPr lang="fr-BE" sz="2800" dirty="0" smtClean="0"/>
            </a:b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1" y="1268760"/>
            <a:ext cx="7980684" cy="51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49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46088" y="116632"/>
            <a:ext cx="8229600" cy="864443"/>
          </a:xfrm>
        </p:spPr>
        <p:txBody>
          <a:bodyPr/>
          <a:lstStyle/>
          <a:p>
            <a:pPr eaLnBrk="1" hangingPunct="1"/>
            <a:r>
              <a:rPr lang="fr-BE" sz="2800" b="1" dirty="0">
                <a:solidFill>
                  <a:schemeClr val="bg1"/>
                </a:solidFill>
              </a:rPr>
              <a:t>ESU BWSE 2012 </a:t>
            </a:r>
            <a:r>
              <a:rPr lang="fr-BE" sz="2800" b="1" dirty="0" smtClean="0"/>
              <a:t/>
            </a:r>
            <a:br>
              <a:rPr lang="fr-BE" sz="2800" b="1" dirty="0" smtClean="0"/>
            </a:br>
            <a:endParaRPr lang="en-GB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328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66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Common conclusions </a:t>
            </a:r>
            <a:r>
              <a:rPr lang="fr-BE" dirty="0" err="1" smtClean="0"/>
              <a:t>from</a:t>
            </a:r>
            <a:r>
              <a:rPr lang="fr-BE" dirty="0" smtClean="0"/>
              <a:t> the reports: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Use of ECTS has </a:t>
            </a:r>
            <a:r>
              <a:rPr lang="fr-BE" sz="2400" dirty="0" err="1" smtClean="0"/>
              <a:t>developed</a:t>
            </a:r>
            <a:r>
              <a:rPr lang="fr-BE" sz="2400" dirty="0" smtClean="0"/>
              <a:t> to a point </a:t>
            </a:r>
            <a:r>
              <a:rPr lang="fr-BE" sz="2400" dirty="0" err="1" smtClean="0"/>
              <a:t>where</a:t>
            </a:r>
            <a:r>
              <a:rPr lang="fr-BE" sz="2400" dirty="0" smtClean="0"/>
              <a:t> </a:t>
            </a:r>
            <a:r>
              <a:rPr lang="fr-BE" sz="2400" dirty="0" err="1" smtClean="0"/>
              <a:t>it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unchallenged</a:t>
            </a:r>
            <a:r>
              <a:rPr lang="fr-BE" sz="2400" dirty="0" smtClean="0"/>
              <a:t> as the </a:t>
            </a:r>
            <a:r>
              <a:rPr lang="fr-BE" sz="2400" dirty="0" err="1" smtClean="0"/>
              <a:t>credit</a:t>
            </a:r>
            <a:r>
              <a:rPr lang="fr-BE" sz="2400" dirty="0" smtClean="0"/>
              <a:t> system for </a:t>
            </a:r>
            <a:r>
              <a:rPr lang="fr-BE" sz="2400" dirty="0" err="1" smtClean="0"/>
              <a:t>higher</a:t>
            </a:r>
            <a:r>
              <a:rPr lang="fr-BE" sz="2400" dirty="0" smtClean="0"/>
              <a:t> </a:t>
            </a:r>
            <a:r>
              <a:rPr lang="fr-BE" sz="2400" dirty="0" err="1" smtClean="0"/>
              <a:t>education</a:t>
            </a: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400" dirty="0" smtClean="0"/>
              <a:t>The </a:t>
            </a:r>
            <a:r>
              <a:rPr lang="fr-BE" sz="2400" dirty="0" err="1" smtClean="0"/>
              <a:t>intended</a:t>
            </a:r>
            <a:r>
              <a:rPr lang="fr-BE" sz="2400" dirty="0" smtClean="0"/>
              <a:t> </a:t>
            </a:r>
            <a:r>
              <a:rPr lang="fr-BE" sz="2400" dirty="0" err="1" smtClean="0"/>
              <a:t>purposes</a:t>
            </a:r>
            <a:r>
              <a:rPr lang="fr-BE" sz="2400" dirty="0" smtClean="0"/>
              <a:t> of the system are not </a:t>
            </a:r>
            <a:r>
              <a:rPr lang="fr-BE" sz="2400" dirty="0" err="1" smtClean="0"/>
              <a:t>fully</a:t>
            </a:r>
            <a:r>
              <a:rPr lang="fr-BE" sz="2400" dirty="0" smtClean="0"/>
              <a:t> </a:t>
            </a:r>
            <a:r>
              <a:rPr lang="fr-BE" sz="2400" dirty="0" err="1" smtClean="0"/>
              <a:t>addressed</a:t>
            </a:r>
            <a:r>
              <a:rPr lang="fr-BE" sz="2400" dirty="0" smtClean="0"/>
              <a:t> in national/</a:t>
            </a:r>
            <a:r>
              <a:rPr lang="fr-BE" sz="2400" dirty="0" err="1" smtClean="0"/>
              <a:t>institutional</a:t>
            </a:r>
            <a:r>
              <a:rPr lang="fr-BE" sz="2400" dirty="0" smtClean="0"/>
              <a:t> </a:t>
            </a:r>
            <a:r>
              <a:rPr lang="fr-BE" sz="2400" dirty="0" err="1" smtClean="0"/>
              <a:t>implementation</a:t>
            </a:r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Learning </a:t>
            </a:r>
            <a:r>
              <a:rPr lang="fr-BE" sz="2400" dirty="0" err="1" smtClean="0"/>
              <a:t>Outcomes</a:t>
            </a:r>
            <a:r>
              <a:rPr lang="fr-BE" sz="2400" dirty="0" smtClean="0"/>
              <a:t> are not </a:t>
            </a:r>
            <a:r>
              <a:rPr lang="fr-BE" sz="2400" dirty="0" err="1" smtClean="0"/>
              <a:t>yet</a:t>
            </a:r>
            <a:r>
              <a:rPr lang="fr-BE" sz="2400" dirty="0" smtClean="0"/>
              <a:t> </a:t>
            </a:r>
            <a:r>
              <a:rPr lang="fr-BE" sz="2400" dirty="0" err="1" smtClean="0"/>
              <a:t>widely</a:t>
            </a:r>
            <a:r>
              <a:rPr lang="fr-BE" sz="2400" dirty="0" smtClean="0"/>
              <a:t> </a:t>
            </a:r>
            <a:r>
              <a:rPr lang="fr-BE" sz="2400" dirty="0" err="1" smtClean="0"/>
              <a:t>understood</a:t>
            </a:r>
            <a:r>
              <a:rPr lang="fr-BE" sz="2400" dirty="0"/>
              <a:t> </a:t>
            </a:r>
            <a:r>
              <a:rPr lang="fr-BE" sz="2400" dirty="0" smtClean="0"/>
              <a:t>&amp; </a:t>
            </a:r>
            <a:r>
              <a:rPr lang="fr-BE" sz="2400" dirty="0" err="1" smtClean="0"/>
              <a:t>used</a:t>
            </a:r>
            <a:r>
              <a:rPr lang="fr-BE" sz="2400" dirty="0" smtClean="0"/>
              <a:t> in programme design, &amp; </a:t>
            </a:r>
            <a:r>
              <a:rPr lang="fr-BE" sz="2400" dirty="0" err="1" smtClean="0"/>
              <a:t>hence</a:t>
            </a:r>
            <a:r>
              <a:rPr lang="fr-BE" sz="2400" dirty="0" smtClean="0"/>
              <a:t> the </a:t>
            </a:r>
            <a:r>
              <a:rPr lang="fr-BE" sz="2400" dirty="0"/>
              <a:t>"</a:t>
            </a:r>
            <a:r>
              <a:rPr lang="fr-BE" sz="2400" dirty="0" err="1" smtClean="0"/>
              <a:t>ideal</a:t>
            </a:r>
            <a:r>
              <a:rPr lang="fr-BE" sz="2400" dirty="0" smtClean="0"/>
              <a:t> </a:t>
            </a:r>
            <a:r>
              <a:rPr lang="fr-BE" sz="2400" dirty="0" err="1" smtClean="0"/>
              <a:t>approach</a:t>
            </a:r>
            <a:r>
              <a:rPr lang="fr-BE" sz="2400" dirty="0" smtClean="0"/>
              <a:t>" of the 2009 User Guide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rarely</a:t>
            </a:r>
            <a:r>
              <a:rPr lang="fr-BE" sz="2400" dirty="0" smtClean="0"/>
              <a:t> </a:t>
            </a:r>
            <a:r>
              <a:rPr lang="fr-BE" sz="2400" dirty="0" err="1" smtClean="0"/>
              <a:t>found</a:t>
            </a:r>
            <a:r>
              <a:rPr lang="fr-BE" sz="2400" dirty="0" smtClean="0"/>
              <a:t> in reality 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67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66"/>
            <a:ext cx="90364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                     </a:t>
            </a:r>
            <a:r>
              <a:rPr lang="fr-BE" sz="2800" dirty="0" err="1" smtClean="0">
                <a:solidFill>
                  <a:schemeClr val="bg1"/>
                </a:solidFill>
                <a:latin typeface="+mj-lt"/>
              </a:rPr>
              <a:t>Presentation</a:t>
            </a:r>
            <a:r>
              <a:rPr lang="fr-BE" sz="2800" dirty="0" smtClean="0">
                <a:solidFill>
                  <a:schemeClr val="bg1"/>
                </a:solidFill>
                <a:latin typeface="+mj-lt"/>
              </a:rPr>
              <a:t>         </a:t>
            </a:r>
            <a:r>
              <a:rPr lang="fr-BE" sz="2800" dirty="0" err="1" smtClean="0">
                <a:solidFill>
                  <a:schemeClr val="bg1"/>
                </a:solidFill>
                <a:latin typeface="+mj-lt"/>
              </a:rPr>
              <a:t>Overview</a:t>
            </a:r>
            <a:endParaRPr lang="fr-BE" sz="2800" dirty="0" smtClean="0">
              <a:solidFill>
                <a:schemeClr val="bg1"/>
              </a:solidFill>
              <a:latin typeface="+mj-lt"/>
            </a:endParaRP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/>
              <a:t>       </a:t>
            </a:r>
            <a:r>
              <a:rPr lang="fr-BE" sz="2400" dirty="0" err="1" smtClean="0">
                <a:solidFill>
                  <a:schemeClr val="tx2"/>
                </a:solidFill>
              </a:rPr>
              <a:t>Comparison</a:t>
            </a:r>
            <a:r>
              <a:rPr lang="fr-BE" sz="2400" dirty="0" smtClean="0">
                <a:solidFill>
                  <a:schemeClr val="tx2"/>
                </a:solidFill>
              </a:rPr>
              <a:t> of </a:t>
            </a:r>
            <a:r>
              <a:rPr lang="fr-BE" sz="2400" dirty="0" err="1" smtClean="0">
                <a:solidFill>
                  <a:schemeClr val="tx2"/>
                </a:solidFill>
              </a:rPr>
              <a:t>European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mapping</a:t>
            </a:r>
            <a:r>
              <a:rPr lang="fr-BE" sz="2400" dirty="0" smtClean="0">
                <a:solidFill>
                  <a:schemeClr val="tx2"/>
                </a:solidFill>
              </a:rPr>
              <a:t> of ECTS 	</a:t>
            </a:r>
            <a:r>
              <a:rPr lang="fr-BE" sz="2400" dirty="0" err="1" smtClean="0">
                <a:solidFill>
                  <a:schemeClr val="tx2"/>
                </a:solidFill>
              </a:rPr>
              <a:t>implementation</a:t>
            </a:r>
            <a:r>
              <a:rPr lang="fr-BE" sz="2400" dirty="0" smtClean="0">
                <a:solidFill>
                  <a:schemeClr val="tx2"/>
                </a:solidFill>
              </a:rPr>
              <a:t> in </a:t>
            </a:r>
            <a:r>
              <a:rPr lang="fr-BE" sz="2400" dirty="0" err="1" smtClean="0">
                <a:solidFill>
                  <a:schemeClr val="tx2"/>
                </a:solidFill>
              </a:rPr>
              <a:t>Bologna</a:t>
            </a:r>
            <a:r>
              <a:rPr lang="fr-BE" sz="2400" dirty="0" smtClean="0">
                <a:solidFill>
                  <a:schemeClr val="tx2"/>
                </a:solidFill>
              </a:rPr>
              <a:t> official and </a:t>
            </a:r>
            <a:r>
              <a:rPr lang="fr-BE" sz="2400" dirty="0" err="1" smtClean="0">
                <a:solidFill>
                  <a:schemeClr val="tx2"/>
                </a:solidFill>
              </a:rPr>
              <a:t>stakeholder</a:t>
            </a:r>
            <a:r>
              <a:rPr lang="fr-BE" sz="2400" dirty="0" smtClean="0">
                <a:solidFill>
                  <a:schemeClr val="tx2"/>
                </a:solidFill>
              </a:rPr>
              <a:t> reports:</a:t>
            </a:r>
          </a:p>
          <a:p>
            <a:endParaRPr lang="fr-BE" sz="2400" dirty="0">
              <a:solidFill>
                <a:schemeClr val="tx2"/>
              </a:solidFill>
            </a:endParaRPr>
          </a:p>
          <a:p>
            <a:r>
              <a:rPr lang="fr-BE" sz="2400" dirty="0">
                <a:solidFill>
                  <a:schemeClr val="tx2"/>
                </a:solidFill>
              </a:rPr>
              <a:t>	</a:t>
            </a:r>
            <a:r>
              <a:rPr lang="fr-BE" sz="2400" dirty="0" smtClean="0">
                <a:solidFill>
                  <a:schemeClr val="tx2"/>
                </a:solidFill>
              </a:rPr>
              <a:t>	-	</a:t>
            </a:r>
            <a:r>
              <a:rPr lang="fr-BE" sz="2400" dirty="0" err="1" smtClean="0">
                <a:solidFill>
                  <a:schemeClr val="tx2"/>
                </a:solidFill>
              </a:rPr>
              <a:t>Bologna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Implementation</a:t>
            </a:r>
            <a:r>
              <a:rPr lang="fr-BE" sz="2400" dirty="0" smtClean="0">
                <a:solidFill>
                  <a:schemeClr val="tx2"/>
                </a:solidFill>
              </a:rPr>
              <a:t> Report 2012</a:t>
            </a:r>
          </a:p>
          <a:p>
            <a:endParaRPr lang="fr-BE" sz="2400" dirty="0">
              <a:solidFill>
                <a:schemeClr val="tx2"/>
              </a:solidFill>
            </a:endParaRPr>
          </a:p>
          <a:p>
            <a:r>
              <a:rPr lang="fr-BE" sz="2400" dirty="0" smtClean="0">
                <a:solidFill>
                  <a:schemeClr val="tx2"/>
                </a:solidFill>
              </a:rPr>
              <a:t>		-	EUA Trends 2010</a:t>
            </a:r>
          </a:p>
          <a:p>
            <a:endParaRPr lang="fr-BE" sz="2400" dirty="0">
              <a:solidFill>
                <a:schemeClr val="tx2"/>
              </a:solidFill>
            </a:endParaRPr>
          </a:p>
          <a:p>
            <a:r>
              <a:rPr lang="fr-BE" sz="2400" dirty="0" smtClean="0">
                <a:solidFill>
                  <a:schemeClr val="tx2"/>
                </a:solidFill>
              </a:rPr>
              <a:t>		-	ESU </a:t>
            </a:r>
            <a:r>
              <a:rPr lang="fr-BE" sz="2400" dirty="0" err="1" smtClean="0">
                <a:solidFill>
                  <a:schemeClr val="tx2"/>
                </a:solidFill>
              </a:rPr>
              <a:t>Bologna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with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Student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Eyes</a:t>
            </a:r>
            <a:r>
              <a:rPr lang="fr-BE" sz="2400" dirty="0" smtClean="0">
                <a:solidFill>
                  <a:schemeClr val="tx2"/>
                </a:solidFill>
              </a:rPr>
              <a:t> 2012</a:t>
            </a:r>
          </a:p>
          <a:p>
            <a:endParaRPr lang="fr-BE" sz="2400" dirty="0" smtClean="0">
              <a:solidFill>
                <a:schemeClr val="tx2"/>
              </a:solidFill>
            </a:endParaRPr>
          </a:p>
          <a:p>
            <a:endParaRPr lang="fr-BE" sz="24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000" dirty="0" smtClean="0"/>
              <a:t>	</a:t>
            </a:r>
            <a:r>
              <a:rPr lang="fr-BE" sz="2400" dirty="0" smtClean="0">
                <a:solidFill>
                  <a:schemeClr val="tx2"/>
                </a:solidFill>
              </a:rPr>
              <a:t>Common conclusions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864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6048672" cy="4536504"/>
          </a:xfrm>
        </p:spPr>
      </p:pic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46088" y="-459432"/>
            <a:ext cx="8229600" cy="1440507"/>
          </a:xfrm>
        </p:spPr>
        <p:txBody>
          <a:bodyPr/>
          <a:lstStyle/>
          <a:p>
            <a:pPr eaLnBrk="1" hangingPunct="1"/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sz="2800" b="1" dirty="0" err="1" smtClean="0">
                <a:solidFill>
                  <a:schemeClr val="bg1"/>
                </a:solidFill>
              </a:rPr>
              <a:t>Bologna</a:t>
            </a:r>
            <a:r>
              <a:rPr lang="fr-BE" sz="2800" b="1" dirty="0" smtClean="0">
                <a:solidFill>
                  <a:schemeClr val="bg1"/>
                </a:solidFill>
              </a:rPr>
              <a:t> </a:t>
            </a:r>
            <a:r>
              <a:rPr lang="fr-BE" sz="2800" b="1" dirty="0" err="1" smtClean="0">
                <a:solidFill>
                  <a:schemeClr val="bg1"/>
                </a:solidFill>
              </a:rPr>
              <a:t>Implementation</a:t>
            </a:r>
            <a:r>
              <a:rPr lang="fr-BE" sz="2800" b="1" dirty="0" smtClean="0">
                <a:solidFill>
                  <a:schemeClr val="bg1"/>
                </a:solidFill>
              </a:rPr>
              <a:t> Report</a:t>
            </a: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400" b="0" dirty="0">
                <a:solidFill>
                  <a:schemeClr val="tx2"/>
                </a:solidFill>
              </a:rPr>
              <a:t>P</a:t>
            </a:r>
            <a:r>
              <a:rPr lang="fr-BE" sz="2400" b="0" dirty="0" smtClean="0">
                <a:solidFill>
                  <a:schemeClr val="tx2"/>
                </a:solidFill>
              </a:rPr>
              <a:t>rogrammes </a:t>
            </a:r>
            <a:r>
              <a:rPr lang="fr-BE" sz="2400" b="0" dirty="0" err="1" smtClean="0">
                <a:solidFill>
                  <a:schemeClr val="tx2"/>
                </a:solidFill>
              </a:rPr>
              <a:t>using</a:t>
            </a:r>
            <a:r>
              <a:rPr lang="fr-BE" sz="2400" b="0" dirty="0" smtClean="0">
                <a:solidFill>
                  <a:schemeClr val="tx2"/>
                </a:solidFill>
              </a:rPr>
              <a:t> ECTS </a:t>
            </a:r>
            <a:br>
              <a:rPr lang="fr-BE" sz="2400" b="0" dirty="0" smtClean="0">
                <a:solidFill>
                  <a:schemeClr val="tx2"/>
                </a:solidFill>
              </a:rPr>
            </a:br>
            <a:r>
              <a:rPr lang="fr-BE" sz="2400" b="0" dirty="0" smtClean="0">
                <a:solidFill>
                  <a:schemeClr val="tx2"/>
                </a:solidFill>
              </a:rPr>
              <a:t>for accumulation and </a:t>
            </a:r>
            <a:r>
              <a:rPr lang="fr-BE" sz="2400" b="0" dirty="0" err="1" smtClean="0">
                <a:solidFill>
                  <a:schemeClr val="tx2"/>
                </a:solidFill>
              </a:rPr>
              <a:t>transfer</a:t>
            </a:r>
            <a:r>
              <a:rPr lang="fr-BE" sz="2400" b="0" dirty="0" smtClean="0">
                <a:solidFill>
                  <a:schemeClr val="tx2"/>
                </a:solidFill>
              </a:rPr>
              <a:t>, 2010/11</a:t>
            </a:r>
            <a:endParaRPr lang="en-GB" sz="2400" b="0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44129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10794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2276872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&lt; 50%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2852935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51 – 74%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3356992"/>
            <a:ext cx="1554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75 – 99%</a:t>
            </a:r>
            <a:endParaRPr lang="en-GB" sz="12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3861048"/>
            <a:ext cx="719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100%</a:t>
            </a:r>
            <a:endParaRPr lang="en-GB" sz="1200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507379"/>
            <a:ext cx="1626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Data not </a:t>
            </a:r>
            <a:r>
              <a:rPr lang="fr-BE" sz="1200" dirty="0" err="1" smtClean="0"/>
              <a:t>available</a:t>
            </a: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748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46088" y="274638"/>
            <a:ext cx="8229600" cy="706437"/>
          </a:xfrm>
        </p:spPr>
        <p:txBody>
          <a:bodyPr/>
          <a:lstStyle/>
          <a:p>
            <a:pPr eaLnBrk="1" hangingPunct="1"/>
            <a:r>
              <a:rPr lang="fr-BE" dirty="0">
                <a:solidFill>
                  <a:schemeClr val="bg1"/>
                </a:solidFill>
              </a:rPr>
              <a:t/>
            </a:r>
            <a:br>
              <a:rPr lang="fr-BE" dirty="0">
                <a:solidFill>
                  <a:schemeClr val="bg1"/>
                </a:solidFill>
              </a:rPr>
            </a:br>
            <a:r>
              <a:rPr lang="fr-BE" sz="2800" b="1" dirty="0" err="1" smtClean="0">
                <a:solidFill>
                  <a:schemeClr val="bg1"/>
                </a:solidFill>
              </a:rPr>
              <a:t>Bologna</a:t>
            </a:r>
            <a:r>
              <a:rPr lang="fr-BE" sz="2800" b="1" dirty="0" smtClean="0">
                <a:solidFill>
                  <a:schemeClr val="bg1"/>
                </a:solidFill>
              </a:rPr>
              <a:t> </a:t>
            </a:r>
            <a:r>
              <a:rPr lang="fr-BE" sz="2800" b="1" dirty="0" err="1">
                <a:solidFill>
                  <a:schemeClr val="bg1"/>
                </a:solidFill>
              </a:rPr>
              <a:t>Implementation</a:t>
            </a:r>
            <a:r>
              <a:rPr lang="fr-BE" sz="2800" b="1" dirty="0">
                <a:solidFill>
                  <a:schemeClr val="bg1"/>
                </a:solidFill>
              </a:rPr>
              <a:t> Report </a:t>
            </a: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2400" b="0" dirty="0" smtClean="0">
                <a:solidFill>
                  <a:schemeClr val="tx2"/>
                </a:solidFill>
              </a:rPr>
              <a:t>ECTS </a:t>
            </a:r>
            <a:r>
              <a:rPr lang="fr-BE" sz="2400" b="0" dirty="0" err="1" smtClean="0">
                <a:solidFill>
                  <a:schemeClr val="tx2"/>
                </a:solidFill>
              </a:rPr>
              <a:t>linked</a:t>
            </a:r>
            <a:r>
              <a:rPr lang="fr-BE" sz="2400" b="0" dirty="0" smtClean="0">
                <a:solidFill>
                  <a:schemeClr val="tx2"/>
                </a:solidFill>
              </a:rPr>
              <a:t> to Learning </a:t>
            </a:r>
            <a:r>
              <a:rPr lang="fr-BE" sz="2400" b="0" dirty="0" err="1" smtClean="0">
                <a:solidFill>
                  <a:schemeClr val="tx2"/>
                </a:solidFill>
              </a:rPr>
              <a:t>Outcomes</a:t>
            </a:r>
            <a:r>
              <a:rPr lang="fr-BE" sz="2400" b="0" dirty="0" smtClean="0">
                <a:solidFill>
                  <a:schemeClr val="tx2"/>
                </a:solidFill>
              </a:rPr>
              <a:t>, 2010/11</a:t>
            </a:r>
            <a:endParaRPr lang="en-GB" sz="2400" b="0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900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44129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10794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2276872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&lt; 5%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285293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5 – 49%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3356992"/>
            <a:ext cx="1554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50 – 99%</a:t>
            </a:r>
            <a:endParaRPr lang="en-GB" sz="12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3861048"/>
            <a:ext cx="719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100%</a:t>
            </a:r>
            <a:endParaRPr lang="en-GB" sz="1200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507379"/>
            <a:ext cx="1626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Data not </a:t>
            </a:r>
            <a:r>
              <a:rPr lang="fr-BE" sz="1200" dirty="0" err="1" smtClean="0"/>
              <a:t>available</a:t>
            </a:r>
            <a:endParaRPr lang="en-GB" sz="1200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7" y="2025071"/>
            <a:ext cx="580484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36639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155679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200" dirty="0" smtClean="0"/>
          </a:p>
          <a:p>
            <a:r>
              <a:rPr lang="fr-BE" sz="1200" dirty="0" smtClean="0"/>
              <a:t>No programmes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22588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46088" y="274638"/>
            <a:ext cx="8229600" cy="706437"/>
          </a:xfrm>
        </p:spPr>
        <p:txBody>
          <a:bodyPr/>
          <a:lstStyle/>
          <a:p>
            <a:pPr eaLnBrk="1" hangingPunct="1"/>
            <a:r>
              <a:rPr lang="fr-BE" sz="2800" b="1" dirty="0" smtClean="0">
                <a:solidFill>
                  <a:schemeClr val="bg1"/>
                </a:solidFill>
              </a:rPr>
              <a:t/>
            </a:r>
            <a:br>
              <a:rPr lang="fr-BE" sz="2800" b="1" dirty="0" smtClean="0">
                <a:solidFill>
                  <a:schemeClr val="bg1"/>
                </a:solidFill>
              </a:rPr>
            </a:br>
            <a:r>
              <a:rPr lang="fr-BE" dirty="0">
                <a:solidFill>
                  <a:schemeClr val="bg1"/>
                </a:solidFill>
              </a:rPr>
              <a:t/>
            </a:r>
            <a:br>
              <a:rPr lang="fr-BE" dirty="0">
                <a:solidFill>
                  <a:schemeClr val="bg1"/>
                </a:solidFill>
              </a:rPr>
            </a:br>
            <a:r>
              <a:rPr lang="fr-BE" sz="2800" b="1" dirty="0" err="1" smtClean="0">
                <a:solidFill>
                  <a:schemeClr val="bg1"/>
                </a:solidFill>
              </a:rPr>
              <a:t>Bologna</a:t>
            </a:r>
            <a:r>
              <a:rPr lang="fr-BE" sz="2800" b="1" dirty="0" smtClean="0">
                <a:solidFill>
                  <a:schemeClr val="bg1"/>
                </a:solidFill>
              </a:rPr>
              <a:t> </a:t>
            </a:r>
            <a:r>
              <a:rPr lang="fr-BE" sz="2800" b="1" dirty="0" err="1" smtClean="0">
                <a:solidFill>
                  <a:schemeClr val="bg1"/>
                </a:solidFill>
              </a:rPr>
              <a:t>Implementation</a:t>
            </a:r>
            <a:r>
              <a:rPr lang="fr-BE" sz="2800" b="1" dirty="0" smtClean="0">
                <a:solidFill>
                  <a:schemeClr val="bg1"/>
                </a:solidFill>
              </a:rPr>
              <a:t> Report</a:t>
            </a: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b="0" dirty="0" err="1" smtClean="0">
                <a:solidFill>
                  <a:schemeClr val="tx2"/>
                </a:solidFill>
              </a:rPr>
              <a:t>Scorecard</a:t>
            </a:r>
            <a:r>
              <a:rPr lang="fr-BE" sz="2800" b="0" dirty="0" smtClean="0">
                <a:solidFill>
                  <a:schemeClr val="tx2"/>
                </a:solidFill>
              </a:rPr>
              <a:t> </a:t>
            </a:r>
            <a:r>
              <a:rPr lang="fr-BE" sz="2800" b="0" dirty="0" err="1" smtClean="0">
                <a:solidFill>
                  <a:schemeClr val="tx2"/>
                </a:solidFill>
              </a:rPr>
              <a:t>indicator</a:t>
            </a:r>
            <a:r>
              <a:rPr lang="fr-BE" sz="2800" b="0" dirty="0" smtClean="0">
                <a:solidFill>
                  <a:schemeClr val="tx2"/>
                </a:solidFill>
              </a:rPr>
              <a:t>: </a:t>
            </a:r>
            <a:r>
              <a:rPr lang="fr-BE" sz="2800" b="0" dirty="0" err="1" smtClean="0">
                <a:solidFill>
                  <a:schemeClr val="tx2"/>
                </a:solidFill>
              </a:rPr>
              <a:t>implementation</a:t>
            </a:r>
            <a:r>
              <a:rPr lang="fr-BE" sz="2800" b="0" dirty="0" smtClean="0">
                <a:solidFill>
                  <a:schemeClr val="tx2"/>
                </a:solidFill>
              </a:rPr>
              <a:t> of ECTS system, 2010/11</a:t>
            </a:r>
            <a:endParaRPr lang="en-GB" sz="2800" b="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59433"/>
            <a:ext cx="5904656" cy="4104455"/>
          </a:xfrm>
          <a:prstGeom prst="rect">
            <a:avLst/>
          </a:prstGeom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1614" y="2243544"/>
            <a:ext cx="224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ECTS for </a:t>
            </a:r>
            <a:r>
              <a:rPr lang="fr-BE" sz="1200" b="1" dirty="0" smtClean="0"/>
              <a:t>all</a:t>
            </a:r>
            <a:r>
              <a:rPr lang="fr-BE" sz="1200" dirty="0" smtClean="0"/>
              <a:t> programmes; </a:t>
            </a:r>
            <a:r>
              <a:rPr lang="fr-BE" sz="1200" dirty="0" err="1" smtClean="0"/>
              <a:t>transfer</a:t>
            </a:r>
            <a:r>
              <a:rPr lang="fr-BE" sz="1200" dirty="0" smtClean="0"/>
              <a:t>/accumulation &amp; </a:t>
            </a:r>
            <a:r>
              <a:rPr lang="fr-BE" sz="1200" dirty="0" err="1" smtClean="0"/>
              <a:t>LOs</a:t>
            </a:r>
            <a:endParaRPr lang="en-GB" sz="120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39" y="293561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1614" y="2780928"/>
            <a:ext cx="173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ECTS for </a:t>
            </a:r>
            <a:r>
              <a:rPr lang="fr-BE" sz="1200" b="1" dirty="0" smtClean="0"/>
              <a:t>more </a:t>
            </a:r>
            <a:r>
              <a:rPr lang="fr-BE" sz="1200" b="1" dirty="0" err="1" smtClean="0"/>
              <a:t>than</a:t>
            </a:r>
            <a:r>
              <a:rPr lang="fr-BE" sz="1200" b="1" dirty="0" smtClean="0"/>
              <a:t> 75% </a:t>
            </a:r>
            <a:r>
              <a:rPr lang="fr-BE" sz="1200" dirty="0" smtClean="0"/>
              <a:t>of programmes</a:t>
            </a:r>
            <a:endParaRPr lang="en-GB" sz="12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4" y="342900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1614" y="3356992"/>
            <a:ext cx="273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ECTS for </a:t>
            </a:r>
            <a:r>
              <a:rPr lang="fr-BE" sz="1200" b="1" dirty="0" smtClean="0"/>
              <a:t>50 – 75% </a:t>
            </a:r>
          </a:p>
          <a:p>
            <a:r>
              <a:rPr lang="fr-BE" sz="1200" dirty="0" smtClean="0"/>
              <a:t>of programmes</a:t>
            </a:r>
            <a:endParaRPr lang="en-GB" sz="1200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4" y="4077072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2564" y="3933056"/>
            <a:ext cx="233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ECTS for </a:t>
            </a:r>
            <a:r>
              <a:rPr lang="fr-BE" sz="1200" b="1" dirty="0" smtClean="0"/>
              <a:t>49% </a:t>
            </a:r>
            <a:r>
              <a:rPr lang="fr-BE" sz="1200" dirty="0" smtClean="0"/>
              <a:t>of </a:t>
            </a:r>
          </a:p>
          <a:p>
            <a:r>
              <a:rPr lang="fr-BE" sz="1200" dirty="0" smtClean="0"/>
              <a:t>programmes or national </a:t>
            </a:r>
            <a:r>
              <a:rPr lang="fr-BE" sz="1200" dirty="0" err="1" smtClean="0"/>
              <a:t>credit</a:t>
            </a:r>
            <a:r>
              <a:rPr lang="fr-BE" sz="1200" dirty="0" smtClean="0"/>
              <a:t> system not </a:t>
            </a:r>
            <a:r>
              <a:rPr lang="fr-BE" sz="1200" dirty="0" err="1" smtClean="0"/>
              <a:t>fully</a:t>
            </a:r>
            <a:r>
              <a:rPr lang="fr-BE" sz="1200" dirty="0"/>
              <a:t> </a:t>
            </a:r>
            <a:r>
              <a:rPr lang="fr-BE" sz="1200" dirty="0" smtClean="0"/>
              <a:t>compatible</a:t>
            </a:r>
            <a:endParaRPr lang="en-GB" sz="1200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081613" y="4653136"/>
            <a:ext cx="224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ECTS </a:t>
            </a:r>
            <a:r>
              <a:rPr lang="fr-BE" sz="1200" dirty="0" smtClean="0"/>
              <a:t>in </a:t>
            </a:r>
            <a:r>
              <a:rPr lang="fr-BE" sz="1200" dirty="0" err="1" smtClean="0"/>
              <a:t>less</a:t>
            </a:r>
            <a:r>
              <a:rPr lang="fr-BE" sz="1200" dirty="0" smtClean="0"/>
              <a:t> </a:t>
            </a:r>
            <a:r>
              <a:rPr lang="fr-BE" sz="1200" dirty="0" err="1" smtClean="0"/>
              <a:t>than</a:t>
            </a:r>
            <a:r>
              <a:rPr lang="fr-BE" sz="1200" dirty="0" smtClean="0"/>
              <a:t> </a:t>
            </a:r>
            <a:r>
              <a:rPr lang="fr-BE" sz="1200" b="1" dirty="0" smtClean="0"/>
              <a:t>49</a:t>
            </a:r>
            <a:r>
              <a:rPr lang="fr-BE" sz="1200" b="1" dirty="0"/>
              <a:t>% </a:t>
            </a:r>
            <a:r>
              <a:rPr lang="fr-BE" sz="1200" dirty="0"/>
              <a:t>of </a:t>
            </a:r>
          </a:p>
          <a:p>
            <a:r>
              <a:rPr lang="fr-BE" sz="1200" dirty="0"/>
              <a:t>programmes or </a:t>
            </a:r>
            <a:r>
              <a:rPr lang="fr-BE" sz="1200" dirty="0" err="1" smtClean="0"/>
              <a:t>only</a:t>
            </a:r>
            <a:r>
              <a:rPr lang="fr-BE" sz="1200" dirty="0" smtClean="0"/>
              <a:t> </a:t>
            </a:r>
            <a:r>
              <a:rPr lang="fr-BE" sz="1200" dirty="0" err="1" smtClean="0"/>
              <a:t>used</a:t>
            </a:r>
            <a:r>
              <a:rPr lang="fr-BE" sz="1200" dirty="0" smtClean="0"/>
              <a:t> for </a:t>
            </a:r>
            <a:r>
              <a:rPr lang="fr-BE" sz="1200" dirty="0" err="1" smtClean="0"/>
              <a:t>credit</a:t>
            </a:r>
            <a:r>
              <a:rPr lang="fr-BE" sz="1200" dirty="0" smtClean="0"/>
              <a:t> </a:t>
            </a:r>
            <a:r>
              <a:rPr lang="fr-BE" sz="1200" dirty="0" err="1" smtClean="0"/>
              <a:t>transfer</a:t>
            </a:r>
            <a:endParaRPr lang="en-GB" sz="1200" dirty="0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39" y="5617814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2564" y="5517232"/>
            <a:ext cx="182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Data not </a:t>
            </a:r>
            <a:r>
              <a:rPr lang="fr-BE" sz="1200" dirty="0" err="1" smtClean="0"/>
              <a:t>available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3672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67544" y="32048"/>
            <a:ext cx="8229600" cy="706437"/>
          </a:xfrm>
        </p:spPr>
        <p:txBody>
          <a:bodyPr/>
          <a:lstStyle/>
          <a:p>
            <a:pPr eaLnBrk="1" hangingPunct="1"/>
            <a:r>
              <a:rPr lang="fr-BE" sz="2800" b="1" dirty="0" smtClean="0">
                <a:solidFill>
                  <a:schemeClr val="bg1"/>
                </a:solidFill>
              </a:rPr>
              <a:t/>
            </a:r>
            <a:br>
              <a:rPr lang="fr-BE" sz="2800" b="1" dirty="0" smtClean="0">
                <a:solidFill>
                  <a:schemeClr val="bg1"/>
                </a:solidFill>
              </a:rPr>
            </a:br>
            <a:r>
              <a:rPr lang="fr-BE" sz="2800" b="1" dirty="0" smtClean="0">
                <a:solidFill>
                  <a:schemeClr val="bg1"/>
                </a:solidFill>
              </a:rPr>
              <a:t/>
            </a:r>
            <a:br>
              <a:rPr lang="fr-BE" sz="2800" b="1" dirty="0" smtClean="0">
                <a:solidFill>
                  <a:schemeClr val="bg1"/>
                </a:solidFill>
              </a:rPr>
            </a:br>
            <a:r>
              <a:rPr lang="fr-BE" dirty="0">
                <a:solidFill>
                  <a:schemeClr val="bg1"/>
                </a:solidFill>
              </a:rPr>
              <a:t/>
            </a:r>
            <a:br>
              <a:rPr lang="fr-BE" dirty="0">
                <a:solidFill>
                  <a:schemeClr val="bg1"/>
                </a:solidFill>
              </a:rPr>
            </a:br>
            <a:r>
              <a:rPr lang="fr-BE" sz="2800" b="1" dirty="0" smtClean="0">
                <a:solidFill>
                  <a:schemeClr val="bg1"/>
                </a:solidFill>
              </a:rPr>
              <a:t>EUA Trends 2010</a:t>
            </a:r>
            <a:r>
              <a:rPr lang="fr-BE" sz="2800" dirty="0" smtClean="0">
                <a:solidFill>
                  <a:schemeClr val="bg1"/>
                </a:solidFill>
              </a:rPr>
              <a:t> </a:t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b="0" dirty="0" smtClean="0">
                <a:solidFill>
                  <a:schemeClr val="tx2"/>
                </a:solidFill>
              </a:rPr>
              <a:t>Key </a:t>
            </a:r>
            <a:r>
              <a:rPr lang="fr-BE" sz="2800" b="0" dirty="0" err="1" smtClean="0">
                <a:solidFill>
                  <a:schemeClr val="tx2"/>
                </a:solidFill>
              </a:rPr>
              <a:t>Findings</a:t>
            </a:r>
            <a:endParaRPr lang="en-GB" sz="2800" b="0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24744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solidFill>
                  <a:schemeClr val="tx2"/>
                </a:solidFill>
              </a:rPr>
              <a:t>use of ECTS continues to </a:t>
            </a:r>
            <a:r>
              <a:rPr lang="fr-BE" sz="2400" dirty="0" err="1" smtClean="0">
                <a:solidFill>
                  <a:schemeClr val="tx2"/>
                </a:solidFill>
              </a:rPr>
              <a:t>grow</a:t>
            </a:r>
            <a:r>
              <a:rPr lang="fr-BE" sz="2400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400" dirty="0" smtClean="0">
              <a:solidFill>
                <a:schemeClr val="tx2"/>
              </a:solidFill>
            </a:endParaRPr>
          </a:p>
          <a:p>
            <a:r>
              <a:rPr lang="fr-BE" sz="2400" dirty="0">
                <a:solidFill>
                  <a:schemeClr val="tx2"/>
                </a:solidFill>
              </a:rPr>
              <a:t>	</a:t>
            </a:r>
            <a:r>
              <a:rPr lang="fr-BE" sz="2400" b="1" dirty="0" smtClean="0">
                <a:solidFill>
                  <a:schemeClr val="tx2"/>
                </a:solidFill>
              </a:rPr>
              <a:t>88%</a:t>
            </a:r>
            <a:r>
              <a:rPr lang="fr-BE" sz="2400" dirty="0" smtClean="0">
                <a:solidFill>
                  <a:schemeClr val="tx2"/>
                </a:solidFill>
              </a:rPr>
              <a:t> of </a:t>
            </a:r>
            <a:r>
              <a:rPr lang="fr-BE" sz="2400" dirty="0" err="1" smtClean="0">
                <a:solidFill>
                  <a:schemeClr val="tx2"/>
                </a:solidFill>
              </a:rPr>
              <a:t>HEIs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using</a:t>
            </a:r>
            <a:r>
              <a:rPr lang="fr-BE" sz="2400" dirty="0" smtClean="0">
                <a:solidFill>
                  <a:schemeClr val="tx2"/>
                </a:solidFill>
              </a:rPr>
              <a:t> ECTS </a:t>
            </a:r>
            <a:r>
              <a:rPr lang="fr-BE" sz="2400" b="1" dirty="0" smtClean="0">
                <a:solidFill>
                  <a:schemeClr val="tx2"/>
                </a:solidFill>
              </a:rPr>
              <a:t>for </a:t>
            </a:r>
            <a:r>
              <a:rPr lang="fr-BE" sz="2400" b="1" dirty="0" err="1" smtClean="0">
                <a:solidFill>
                  <a:schemeClr val="tx2"/>
                </a:solidFill>
              </a:rPr>
              <a:t>credit</a:t>
            </a:r>
            <a:r>
              <a:rPr lang="fr-BE" sz="2400" b="1" dirty="0" smtClean="0">
                <a:solidFill>
                  <a:schemeClr val="tx2"/>
                </a:solidFill>
              </a:rPr>
              <a:t> 	accumulation </a:t>
            </a:r>
            <a:r>
              <a:rPr lang="fr-BE" sz="2400" dirty="0" smtClean="0">
                <a:solidFill>
                  <a:schemeClr val="tx2"/>
                </a:solidFill>
              </a:rPr>
              <a:t>in all 1st and 2</a:t>
            </a:r>
            <a:r>
              <a:rPr lang="fr-BE" sz="2400" baseline="30000" dirty="0" smtClean="0">
                <a:solidFill>
                  <a:schemeClr val="tx2"/>
                </a:solidFill>
              </a:rPr>
              <a:t>nd</a:t>
            </a:r>
            <a:r>
              <a:rPr lang="fr-BE" sz="2400" dirty="0" smtClean="0">
                <a:solidFill>
                  <a:schemeClr val="tx2"/>
                </a:solidFill>
              </a:rPr>
              <a:t> cycle 	programmes (up </a:t>
            </a:r>
            <a:r>
              <a:rPr lang="fr-BE" sz="2400" dirty="0" err="1" smtClean="0">
                <a:solidFill>
                  <a:schemeClr val="tx2"/>
                </a:solidFill>
              </a:rPr>
              <a:t>from</a:t>
            </a:r>
            <a:r>
              <a:rPr lang="fr-BE" sz="2400" dirty="0" smtClean="0">
                <a:solidFill>
                  <a:schemeClr val="tx2"/>
                </a:solidFill>
              </a:rPr>
              <a:t> 66% in Trends V)</a:t>
            </a:r>
          </a:p>
          <a:p>
            <a:r>
              <a:rPr lang="fr-BE" sz="2400" dirty="0" smtClean="0">
                <a:solidFill>
                  <a:schemeClr val="tx2"/>
                </a:solidFill>
              </a:rPr>
              <a:t>	</a:t>
            </a:r>
          </a:p>
          <a:p>
            <a:r>
              <a:rPr lang="fr-BE" sz="2400" dirty="0">
                <a:solidFill>
                  <a:schemeClr val="tx2"/>
                </a:solidFill>
              </a:rPr>
              <a:t>	</a:t>
            </a:r>
            <a:r>
              <a:rPr lang="fr-BE" sz="2400" b="1" dirty="0" smtClean="0">
                <a:solidFill>
                  <a:schemeClr val="tx2"/>
                </a:solidFill>
              </a:rPr>
              <a:t>90%</a:t>
            </a:r>
            <a:r>
              <a:rPr lang="fr-BE" sz="2400" dirty="0" smtClean="0">
                <a:solidFill>
                  <a:schemeClr val="tx2"/>
                </a:solidFill>
              </a:rPr>
              <a:t> of </a:t>
            </a:r>
            <a:r>
              <a:rPr lang="fr-BE" sz="2400" dirty="0" err="1" smtClean="0">
                <a:solidFill>
                  <a:schemeClr val="tx2"/>
                </a:solidFill>
              </a:rPr>
              <a:t>HEIs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using</a:t>
            </a:r>
            <a:r>
              <a:rPr lang="fr-BE" sz="2400" dirty="0" smtClean="0">
                <a:solidFill>
                  <a:schemeClr val="tx2"/>
                </a:solidFill>
              </a:rPr>
              <a:t> ECTS </a:t>
            </a:r>
            <a:r>
              <a:rPr lang="fr-BE" sz="2400" b="1" dirty="0" smtClean="0">
                <a:solidFill>
                  <a:schemeClr val="tx2"/>
                </a:solidFill>
              </a:rPr>
              <a:t>for </a:t>
            </a:r>
            <a:r>
              <a:rPr lang="fr-BE" sz="2400" b="1" dirty="0" err="1" smtClean="0">
                <a:solidFill>
                  <a:schemeClr val="tx2"/>
                </a:solidFill>
              </a:rPr>
              <a:t>credit</a:t>
            </a:r>
            <a:r>
              <a:rPr lang="fr-BE" sz="2400" b="1" dirty="0" smtClean="0">
                <a:solidFill>
                  <a:schemeClr val="tx2"/>
                </a:solidFill>
              </a:rPr>
              <a:t> </a:t>
            </a:r>
            <a:r>
              <a:rPr lang="fr-BE" sz="2400" b="1" dirty="0" err="1" smtClean="0">
                <a:solidFill>
                  <a:schemeClr val="tx2"/>
                </a:solidFill>
              </a:rPr>
              <a:t>transfer</a:t>
            </a:r>
            <a:r>
              <a:rPr lang="fr-BE" sz="2400" b="1" dirty="0" smtClean="0">
                <a:solidFill>
                  <a:schemeClr val="tx2"/>
                </a:solidFill>
              </a:rPr>
              <a:t> 	</a:t>
            </a:r>
            <a:r>
              <a:rPr lang="fr-BE" sz="2400" dirty="0" smtClean="0">
                <a:solidFill>
                  <a:schemeClr val="tx2"/>
                </a:solidFill>
              </a:rPr>
              <a:t>(up </a:t>
            </a:r>
            <a:r>
              <a:rPr lang="fr-BE" sz="2400" dirty="0" err="1" smtClean="0">
                <a:solidFill>
                  <a:schemeClr val="tx2"/>
                </a:solidFill>
              </a:rPr>
              <a:t>from</a:t>
            </a:r>
            <a:r>
              <a:rPr lang="fr-BE" sz="2400" dirty="0" smtClean="0">
                <a:solidFill>
                  <a:schemeClr val="tx2"/>
                </a:solidFill>
              </a:rPr>
              <a:t> 75% in Trends V)</a:t>
            </a:r>
          </a:p>
          <a:p>
            <a:endParaRPr lang="fr-BE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err="1" smtClean="0">
                <a:solidFill>
                  <a:schemeClr val="tx2"/>
                </a:solidFill>
              </a:rPr>
              <a:t>Doubts</a:t>
            </a:r>
            <a:r>
              <a:rPr lang="fr-BE" sz="2400" dirty="0" smtClean="0">
                <a:solidFill>
                  <a:schemeClr val="tx2"/>
                </a:solidFill>
              </a:rPr>
              <a:t> over the </a:t>
            </a:r>
            <a:r>
              <a:rPr lang="fr-BE" sz="2400" dirty="0" err="1" smtClean="0">
                <a:solidFill>
                  <a:schemeClr val="tx2"/>
                </a:solidFill>
              </a:rPr>
              <a:t>way</a:t>
            </a:r>
            <a:r>
              <a:rPr lang="fr-BE" sz="2400" dirty="0" smtClean="0">
                <a:solidFill>
                  <a:schemeClr val="tx2"/>
                </a:solidFill>
              </a:rPr>
              <a:t> in </a:t>
            </a:r>
            <a:r>
              <a:rPr lang="fr-BE" sz="2400" dirty="0" err="1" smtClean="0">
                <a:solidFill>
                  <a:schemeClr val="tx2"/>
                </a:solidFill>
              </a:rPr>
              <a:t>which</a:t>
            </a:r>
            <a:r>
              <a:rPr lang="fr-BE" sz="2400" dirty="0" smtClean="0">
                <a:solidFill>
                  <a:schemeClr val="tx2"/>
                </a:solidFill>
              </a:rPr>
              <a:t> ECTS </a:t>
            </a:r>
            <a:r>
              <a:rPr lang="fr-BE" sz="2400" dirty="0" err="1" smtClean="0">
                <a:solidFill>
                  <a:schemeClr val="tx2"/>
                </a:solidFill>
              </a:rPr>
              <a:t>is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used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174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06102"/>
            <a:ext cx="6480719" cy="47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39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  <a:latin typeface="+mj-lt"/>
              </a:rPr>
              <a:t>EUA Trends 2010</a:t>
            </a:r>
            <a:r>
              <a:rPr lang="fr-BE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fr-BE" b="1" dirty="0" smtClean="0">
              <a:solidFill>
                <a:schemeClr val="bg1"/>
              </a:solidFill>
            </a:endParaRPr>
          </a:p>
          <a:p>
            <a:pPr algn="ctr"/>
            <a:endParaRPr lang="fr-BE" b="1" dirty="0">
              <a:solidFill>
                <a:schemeClr val="bg1"/>
              </a:solidFill>
            </a:endParaRPr>
          </a:p>
          <a:p>
            <a:r>
              <a:rPr lang="fr-BE" sz="2400" b="1" dirty="0" err="1" smtClean="0">
                <a:solidFill>
                  <a:schemeClr val="tx2"/>
                </a:solidFill>
                <a:latin typeface="+mj-lt"/>
              </a:rPr>
              <a:t>Credit</a:t>
            </a:r>
            <a:r>
              <a:rPr lang="fr-BE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BE" sz="2400" b="1" dirty="0" err="1" smtClean="0">
                <a:solidFill>
                  <a:schemeClr val="tx2"/>
                </a:solidFill>
                <a:latin typeface="+mj-lt"/>
              </a:rPr>
              <a:t>transfer</a:t>
            </a:r>
            <a:r>
              <a:rPr lang="fr-BE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BE" sz="2400" dirty="0" smtClean="0">
                <a:solidFill>
                  <a:schemeClr val="tx2"/>
                </a:solidFill>
                <a:latin typeface="+mj-lt"/>
              </a:rPr>
              <a:t>by </a:t>
            </a:r>
            <a:r>
              <a:rPr lang="fr-BE" sz="2400" dirty="0" err="1" smtClean="0">
                <a:solidFill>
                  <a:schemeClr val="tx2"/>
                </a:solidFill>
                <a:latin typeface="+mj-lt"/>
              </a:rPr>
              <a:t>largest</a:t>
            </a:r>
            <a:r>
              <a:rPr lang="fr-BE" sz="2400" dirty="0" smtClean="0">
                <a:solidFill>
                  <a:schemeClr val="tx2"/>
                </a:solidFill>
                <a:latin typeface="+mj-lt"/>
              </a:rPr>
              <a:t> group of </a:t>
            </a:r>
            <a:r>
              <a:rPr lang="fr-BE" sz="2400" dirty="0" err="1" smtClean="0">
                <a:solidFill>
                  <a:schemeClr val="tx2"/>
                </a:solidFill>
                <a:latin typeface="+mj-lt"/>
              </a:rPr>
              <a:t>respondents</a:t>
            </a:r>
            <a:endParaRPr lang="en-GB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2871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398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  <a:latin typeface="+mj-lt"/>
              </a:rPr>
              <a:t>EUA Trends 2010</a:t>
            </a:r>
            <a:r>
              <a:rPr lang="fr-BE" sz="2800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pPr algn="ctr"/>
            <a:endParaRPr lang="fr-BE" b="1" dirty="0" smtClean="0">
              <a:solidFill>
                <a:schemeClr val="tx2"/>
              </a:solidFill>
            </a:endParaRPr>
          </a:p>
          <a:p>
            <a:pPr algn="ctr"/>
            <a:endParaRPr lang="fr-BE" b="1" dirty="0">
              <a:solidFill>
                <a:schemeClr val="tx2"/>
              </a:solidFill>
            </a:endParaRPr>
          </a:p>
          <a:p>
            <a:pPr algn="ctr"/>
            <a:endParaRPr lang="fr-BE" b="1" dirty="0" smtClean="0">
              <a:solidFill>
                <a:schemeClr val="tx2"/>
              </a:solidFill>
            </a:endParaRPr>
          </a:p>
          <a:p>
            <a:r>
              <a:rPr lang="fr-BE" sz="2400" b="1" dirty="0" err="1" smtClean="0">
                <a:solidFill>
                  <a:schemeClr val="tx2"/>
                </a:solidFill>
                <a:latin typeface="+mj-lt"/>
              </a:rPr>
              <a:t>Credit</a:t>
            </a:r>
            <a:r>
              <a:rPr lang="fr-BE" sz="2400" b="1" dirty="0" smtClean="0">
                <a:solidFill>
                  <a:schemeClr val="tx2"/>
                </a:solidFill>
                <a:latin typeface="+mj-lt"/>
              </a:rPr>
              <a:t> accumulation</a:t>
            </a:r>
            <a:r>
              <a:rPr lang="fr-BE" sz="2400" dirty="0" smtClean="0">
                <a:solidFill>
                  <a:schemeClr val="tx2"/>
                </a:solidFill>
                <a:latin typeface="+mj-lt"/>
              </a:rPr>
              <a:t> by </a:t>
            </a:r>
            <a:r>
              <a:rPr lang="fr-BE" sz="2400" dirty="0" err="1" smtClean="0">
                <a:solidFill>
                  <a:schemeClr val="tx2"/>
                </a:solidFill>
                <a:latin typeface="+mj-lt"/>
              </a:rPr>
              <a:t>largest</a:t>
            </a:r>
            <a:r>
              <a:rPr lang="fr-BE" sz="2400" dirty="0" smtClean="0">
                <a:solidFill>
                  <a:schemeClr val="tx2"/>
                </a:solidFill>
                <a:latin typeface="+mj-lt"/>
              </a:rPr>
              <a:t> group of </a:t>
            </a:r>
            <a:r>
              <a:rPr lang="fr-BE" sz="2400" dirty="0" err="1" smtClean="0">
                <a:solidFill>
                  <a:schemeClr val="tx2"/>
                </a:solidFill>
                <a:latin typeface="+mj-lt"/>
              </a:rPr>
              <a:t>respondents</a:t>
            </a:r>
            <a:endParaRPr lang="en-GB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8458"/>
            <a:ext cx="6120680" cy="43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629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67544" y="32048"/>
            <a:ext cx="8229600" cy="706437"/>
          </a:xfrm>
        </p:spPr>
        <p:txBody>
          <a:bodyPr/>
          <a:lstStyle/>
          <a:p>
            <a:pPr eaLnBrk="1" hangingPunct="1"/>
            <a:r>
              <a:rPr lang="fr-BE" sz="2800" b="1" dirty="0" smtClean="0">
                <a:solidFill>
                  <a:schemeClr val="bg1"/>
                </a:solidFill>
              </a:rPr>
              <a:t/>
            </a:r>
            <a:br>
              <a:rPr lang="fr-BE" sz="2800" b="1" dirty="0" smtClean="0">
                <a:solidFill>
                  <a:schemeClr val="bg1"/>
                </a:solidFill>
              </a:rPr>
            </a:br>
            <a:r>
              <a:rPr lang="fr-BE" sz="2800" b="1" dirty="0" smtClean="0">
                <a:solidFill>
                  <a:schemeClr val="bg1"/>
                </a:solidFill>
              </a:rPr>
              <a:t/>
            </a:r>
            <a:br>
              <a:rPr lang="fr-BE" sz="2800" b="1" dirty="0" smtClean="0">
                <a:solidFill>
                  <a:schemeClr val="bg1"/>
                </a:solidFill>
              </a:rPr>
            </a:br>
            <a:r>
              <a:rPr lang="fr-BE" dirty="0">
                <a:solidFill>
                  <a:schemeClr val="bg1"/>
                </a:solidFill>
              </a:rPr>
              <a:t/>
            </a:r>
            <a:br>
              <a:rPr lang="fr-BE" dirty="0">
                <a:solidFill>
                  <a:schemeClr val="bg1"/>
                </a:solidFill>
              </a:rPr>
            </a:br>
            <a:r>
              <a:rPr lang="fr-BE" sz="2800" b="1" dirty="0" smtClean="0">
                <a:solidFill>
                  <a:schemeClr val="bg1"/>
                </a:solidFill>
              </a:rPr>
              <a:t>BWSE 2012</a:t>
            </a:r>
            <a:r>
              <a:rPr lang="fr-BE" sz="2800" dirty="0" smtClean="0">
                <a:solidFill>
                  <a:schemeClr val="bg1"/>
                </a:solidFill>
              </a:rPr>
              <a:t> </a:t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dirty="0" smtClean="0">
                <a:solidFill>
                  <a:schemeClr val="bg1"/>
                </a:solidFill>
              </a:rPr>
              <a:t/>
            </a:r>
            <a:br>
              <a:rPr lang="fr-BE" sz="2800" dirty="0" smtClean="0">
                <a:solidFill>
                  <a:schemeClr val="bg1"/>
                </a:solidFill>
              </a:rPr>
            </a:br>
            <a:r>
              <a:rPr lang="fr-BE" sz="2800" b="0" dirty="0" smtClean="0">
                <a:solidFill>
                  <a:schemeClr val="tx2"/>
                </a:solidFill>
              </a:rPr>
              <a:t>Key </a:t>
            </a:r>
            <a:r>
              <a:rPr lang="fr-BE" sz="2800" b="0" dirty="0" err="1" smtClean="0">
                <a:solidFill>
                  <a:schemeClr val="tx2"/>
                </a:solidFill>
              </a:rPr>
              <a:t>Findings</a:t>
            </a:r>
            <a:endParaRPr lang="en-GB" sz="2800" b="0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24744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itchFamily="34" charset="0"/>
              <a:buChar char="•"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>
                <a:solidFill>
                  <a:schemeClr val="tx2"/>
                </a:solidFill>
              </a:rPr>
              <a:t>U</a:t>
            </a:r>
            <a:r>
              <a:rPr lang="fr-BE" sz="2400" dirty="0" smtClean="0">
                <a:solidFill>
                  <a:schemeClr val="tx2"/>
                </a:solidFill>
              </a:rPr>
              <a:t>se of ECTS high, but </a:t>
            </a:r>
            <a:r>
              <a:rPr lang="fr-BE" sz="2400" dirty="0" err="1" smtClean="0">
                <a:solidFill>
                  <a:schemeClr val="tx2"/>
                </a:solidFill>
              </a:rPr>
              <a:t>some</a:t>
            </a:r>
            <a:r>
              <a:rPr lang="fr-BE" sz="2400" dirty="0" smtClean="0">
                <a:solidFill>
                  <a:schemeClr val="tx2"/>
                </a:solidFill>
              </a:rPr>
              <a:t> exceptions: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400" dirty="0" smtClean="0">
              <a:solidFill>
                <a:schemeClr val="tx2"/>
              </a:solidFill>
            </a:endParaRPr>
          </a:p>
          <a:p>
            <a:r>
              <a:rPr lang="fr-BE" sz="2400" dirty="0">
                <a:solidFill>
                  <a:schemeClr val="tx2"/>
                </a:solidFill>
              </a:rPr>
              <a:t>	</a:t>
            </a:r>
            <a:r>
              <a:rPr lang="fr-BE" sz="2400" dirty="0" err="1" smtClean="0">
                <a:solidFill>
                  <a:schemeClr val="tx2"/>
                </a:solidFill>
              </a:rPr>
              <a:t>while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b="1" dirty="0" smtClean="0">
                <a:solidFill>
                  <a:schemeClr val="tx2"/>
                </a:solidFill>
              </a:rPr>
              <a:t>24 (of 31) </a:t>
            </a:r>
            <a:r>
              <a:rPr lang="fr-BE" sz="2400" dirty="0" err="1" smtClean="0">
                <a:solidFill>
                  <a:schemeClr val="tx2"/>
                </a:solidFill>
              </a:rPr>
              <a:t>student</a:t>
            </a:r>
            <a:r>
              <a:rPr lang="fr-BE" sz="2400" dirty="0" smtClean="0">
                <a:solidFill>
                  <a:schemeClr val="tx2"/>
                </a:solidFill>
              </a:rPr>
              <a:t> unions report 	</a:t>
            </a:r>
            <a:r>
              <a:rPr lang="fr-BE" sz="2400" dirty="0" err="1" smtClean="0">
                <a:solidFill>
                  <a:schemeClr val="tx2"/>
                </a:solidFill>
              </a:rPr>
              <a:t>widespread</a:t>
            </a:r>
            <a:r>
              <a:rPr lang="fr-BE" sz="2400" dirty="0" smtClean="0">
                <a:solidFill>
                  <a:schemeClr val="tx2"/>
                </a:solidFill>
              </a:rPr>
              <a:t> use of  ECTS, </a:t>
            </a:r>
            <a:r>
              <a:rPr lang="fr-BE" sz="2400" b="1" dirty="0" smtClean="0">
                <a:solidFill>
                  <a:schemeClr val="tx2"/>
                </a:solidFill>
              </a:rPr>
              <a:t>5 </a:t>
            </a:r>
            <a:r>
              <a:rPr lang="fr-BE" sz="2400" dirty="0" err="1" smtClean="0">
                <a:solidFill>
                  <a:schemeClr val="tx2"/>
                </a:solidFill>
              </a:rPr>
              <a:t>say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that</a:t>
            </a:r>
            <a:r>
              <a:rPr lang="fr-BE" sz="2400" dirty="0" smtClean="0">
                <a:solidFill>
                  <a:schemeClr val="tx2"/>
                </a:solidFill>
              </a:rPr>
              <a:t> use </a:t>
            </a:r>
            <a:r>
              <a:rPr lang="fr-BE" sz="2400" dirty="0" err="1" smtClean="0">
                <a:solidFill>
                  <a:schemeClr val="tx2"/>
                </a:solidFill>
              </a:rPr>
              <a:t>is</a:t>
            </a:r>
            <a:r>
              <a:rPr lang="fr-BE" sz="2400" dirty="0" smtClean="0">
                <a:solidFill>
                  <a:schemeClr val="tx2"/>
                </a:solidFill>
              </a:rPr>
              <a:t> 	</a:t>
            </a:r>
            <a:r>
              <a:rPr lang="fr-BE" sz="2400" dirty="0" err="1" smtClean="0">
                <a:solidFill>
                  <a:schemeClr val="tx2"/>
                </a:solidFill>
              </a:rPr>
              <a:t>low</a:t>
            </a:r>
            <a:r>
              <a:rPr lang="fr-BE" sz="2400" dirty="0" smtClean="0">
                <a:solidFill>
                  <a:schemeClr val="tx2"/>
                </a:solidFill>
              </a:rPr>
              <a:t>/non existent</a:t>
            </a:r>
          </a:p>
          <a:p>
            <a:r>
              <a:rPr lang="fr-BE" sz="2400" dirty="0" smtClean="0">
                <a:solidFill>
                  <a:schemeClr val="tx2"/>
                </a:solidFill>
              </a:rPr>
              <a:t>	</a:t>
            </a:r>
          </a:p>
          <a:p>
            <a:r>
              <a:rPr lang="fr-BE" sz="2400" dirty="0">
                <a:solidFill>
                  <a:schemeClr val="tx2"/>
                </a:solidFill>
              </a:rPr>
              <a:t>	</a:t>
            </a:r>
            <a:r>
              <a:rPr lang="fr-BE" sz="2400" dirty="0" err="1" smtClean="0">
                <a:solidFill>
                  <a:schemeClr val="tx2"/>
                </a:solidFill>
              </a:rPr>
              <a:t>in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b="1" dirty="0" smtClean="0">
                <a:solidFill>
                  <a:schemeClr val="tx2"/>
                </a:solidFill>
              </a:rPr>
              <a:t>21 </a:t>
            </a:r>
            <a:r>
              <a:rPr lang="fr-BE" sz="2400" b="1" dirty="0" err="1" smtClean="0">
                <a:solidFill>
                  <a:schemeClr val="tx2"/>
                </a:solidFill>
              </a:rPr>
              <a:t>systems</a:t>
            </a:r>
            <a:r>
              <a:rPr lang="fr-BE" sz="2400" b="1" dirty="0" smtClean="0">
                <a:solidFill>
                  <a:schemeClr val="tx2"/>
                </a:solidFill>
              </a:rPr>
              <a:t> </a:t>
            </a:r>
            <a:r>
              <a:rPr lang="fr-BE" sz="2400" dirty="0" err="1">
                <a:solidFill>
                  <a:schemeClr val="tx2"/>
                </a:solidFill>
              </a:rPr>
              <a:t>workload</a:t>
            </a:r>
            <a:r>
              <a:rPr lang="fr-BE" sz="2400" dirty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commonly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used</a:t>
            </a:r>
            <a:r>
              <a:rPr lang="fr-BE" sz="2400" dirty="0" smtClean="0">
                <a:solidFill>
                  <a:schemeClr val="tx2"/>
                </a:solidFill>
              </a:rPr>
              <a:t> as 	a  basis for </a:t>
            </a:r>
            <a:r>
              <a:rPr lang="fr-BE" sz="2400" dirty="0" err="1" smtClean="0">
                <a:solidFill>
                  <a:schemeClr val="tx2"/>
                </a:solidFill>
              </a:rPr>
              <a:t>credits</a:t>
            </a:r>
            <a:endParaRPr lang="fr-BE" sz="2400" dirty="0" smtClean="0">
              <a:solidFill>
                <a:schemeClr val="tx2"/>
              </a:solidFill>
            </a:endParaRPr>
          </a:p>
          <a:p>
            <a:r>
              <a:rPr lang="fr-BE" sz="2400" dirty="0" smtClean="0">
                <a:solidFill>
                  <a:schemeClr val="tx2"/>
                </a:solidFill>
              </a:rPr>
              <a:t> 	</a:t>
            </a:r>
            <a:endParaRPr lang="fr-BE" sz="2400" b="1" dirty="0">
              <a:solidFill>
                <a:schemeClr val="tx2"/>
              </a:solidFill>
            </a:endParaRPr>
          </a:p>
          <a:p>
            <a:r>
              <a:rPr lang="fr-BE" sz="2400" b="1" dirty="0" smtClean="0">
                <a:solidFill>
                  <a:schemeClr val="tx2"/>
                </a:solidFill>
              </a:rPr>
              <a:t>	</a:t>
            </a:r>
            <a:r>
              <a:rPr lang="fr-BE" sz="2400" dirty="0" err="1" smtClean="0">
                <a:solidFill>
                  <a:schemeClr val="tx2"/>
                </a:solidFill>
              </a:rPr>
              <a:t>In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b="1" dirty="0" smtClean="0">
                <a:solidFill>
                  <a:schemeClr val="tx2"/>
                </a:solidFill>
              </a:rPr>
              <a:t>12 </a:t>
            </a:r>
            <a:r>
              <a:rPr lang="fr-BE" sz="2400" b="1" dirty="0" err="1" smtClean="0">
                <a:solidFill>
                  <a:schemeClr val="tx2"/>
                </a:solidFill>
              </a:rPr>
              <a:t>systems</a:t>
            </a:r>
            <a:r>
              <a:rPr lang="fr-BE" sz="2400" dirty="0" smtClean="0">
                <a:solidFill>
                  <a:schemeClr val="tx2"/>
                </a:solidFill>
              </a:rPr>
              <a:t>, </a:t>
            </a:r>
            <a:r>
              <a:rPr lang="fr-BE" sz="2400" dirty="0" err="1" smtClean="0">
                <a:solidFill>
                  <a:schemeClr val="tx2"/>
                </a:solidFill>
              </a:rPr>
              <a:t>learning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err="1" smtClean="0">
                <a:solidFill>
                  <a:schemeClr val="tx2"/>
                </a:solidFill>
              </a:rPr>
              <a:t>outcomes</a:t>
            </a:r>
            <a:r>
              <a:rPr lang="fr-BE" sz="2400" dirty="0" smtClean="0">
                <a:solidFill>
                  <a:schemeClr val="tx2"/>
                </a:solidFill>
              </a:rPr>
              <a:t> are </a:t>
            </a:r>
            <a:r>
              <a:rPr lang="fr-BE" sz="2400" dirty="0" err="1" smtClean="0">
                <a:solidFill>
                  <a:schemeClr val="tx2"/>
                </a:solidFill>
              </a:rPr>
              <a:t>used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22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7FCBD652FF14DA13408EB163C5978" ma:contentTypeVersion="0" ma:contentTypeDescription="Create a new document." ma:contentTypeScope="" ma:versionID="4090a0e6dfdea1344f7ab3f64da30e1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778DE29-B84F-4177-9075-5EA08B83AB8E}"/>
</file>

<file path=customXml/itemProps2.xml><?xml version="1.0" encoding="utf-8"?>
<ds:datastoreItem xmlns:ds="http://schemas.openxmlformats.org/officeDocument/2006/customXml" ds:itemID="{B0C8FC80-E099-4553-B92E-287BA6B54B16}"/>
</file>

<file path=customXml/itemProps3.xml><?xml version="1.0" encoding="utf-8"?>
<ds:datastoreItem xmlns:ds="http://schemas.openxmlformats.org/officeDocument/2006/customXml" ds:itemID="{BFC2E172-7D98-4DD4-80A4-E3FC37A68F26}"/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218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ECTS in European higher education: the impact of Bologna  Brussels, 25 February 2013</vt:lpstr>
      <vt:lpstr>PowerPoint Presentation</vt:lpstr>
      <vt:lpstr>   Bologna Implementation Report  Programmes using ECTS  for accumulation and transfer, 2010/11</vt:lpstr>
      <vt:lpstr> Bologna Implementation Report    ECTS linked to Learning Outcomes, 2010/11</vt:lpstr>
      <vt:lpstr>  Bologna Implementation Report  Scorecard indicator: implementation of ECTS system, 2010/11</vt:lpstr>
      <vt:lpstr>   EUA Trends 2010   Key Findings</vt:lpstr>
      <vt:lpstr>PowerPoint Presentation</vt:lpstr>
      <vt:lpstr>PowerPoint Presentation</vt:lpstr>
      <vt:lpstr>   BWSE 2012   Key Findings</vt:lpstr>
      <vt:lpstr>ESU BWSE 2012  </vt:lpstr>
      <vt:lpstr>ESU BWSE 2012  </vt:lpstr>
      <vt:lpstr>Common conclusions from the reports: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lenain</dc:creator>
  <cp:lastModifiedBy>ENGELS-PERENYI Klara (EAC)</cp:lastModifiedBy>
  <cp:revision>573</cp:revision>
  <cp:lastPrinted>2012-11-15T17:01:05Z</cp:lastPrinted>
  <dcterms:created xsi:type="dcterms:W3CDTF">2011-12-20T08:37:33Z</dcterms:created>
  <dcterms:modified xsi:type="dcterms:W3CDTF">2013-02-22T13:14:53Z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0x0101001067FCBD652FF14DA13408EB163C5978</vt:lpwstr>
  </property>
</Properties>
</file>