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6" r:id="rId3"/>
    <p:sldId id="287" r:id="rId4"/>
    <p:sldId id="303" r:id="rId5"/>
    <p:sldId id="288" r:id="rId6"/>
    <p:sldId id="291" r:id="rId7"/>
    <p:sldId id="301" r:id="rId8"/>
    <p:sldId id="302" r:id="rId9"/>
    <p:sldId id="293" r:id="rId10"/>
    <p:sldId id="295" r:id="rId11"/>
    <p:sldId id="296" r:id="rId12"/>
    <p:sldId id="259" r:id="rId13"/>
    <p:sldId id="263" r:id="rId14"/>
    <p:sldId id="264" r:id="rId15"/>
    <p:sldId id="265" r:id="rId16"/>
    <p:sldId id="261" r:id="rId17"/>
    <p:sldId id="267" r:id="rId18"/>
    <p:sldId id="297" r:id="rId1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502"/>
    <a:srgbClr val="6B6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>
        <p:scale>
          <a:sx n="100" d="100"/>
          <a:sy n="100" d="100"/>
        </p:scale>
        <p:origin x="2680" y="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v-fs01.uv.win.tu-berlin.de\UserProfile\j.breitenstein\Eigene%20Dateien\Erasmus%20Kooperationen%20und%20Zahl%20Studierende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49967866264637"/>
          <c:y val="0.0182133558499437"/>
          <c:w val="0.938231688052706"/>
          <c:h val="0.68060191355153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(Tabelle1!$A$2:$A$3,Tabelle1!$A$5:$A$10,Tabelle1!$A$12:$A$17,Tabelle1!$A$19:$A$20,Tabelle1!$A$22,Tabelle1!$A$24:$A$28)</c:f>
              <c:strCache>
                <c:ptCount val="22"/>
                <c:pt idx="0">
                  <c:v>Belgien</c:v>
                </c:pt>
                <c:pt idx="1">
                  <c:v>Dänemark</c:v>
                </c:pt>
                <c:pt idx="2">
                  <c:v>Finnland </c:v>
                </c:pt>
                <c:pt idx="3">
                  <c:v>Frankreich</c:v>
                </c:pt>
                <c:pt idx="4">
                  <c:v>Griechenland</c:v>
                </c:pt>
                <c:pt idx="5">
                  <c:v>Irland</c:v>
                </c:pt>
                <c:pt idx="6">
                  <c:v>Island</c:v>
                </c:pt>
                <c:pt idx="7">
                  <c:v>Italien</c:v>
                </c:pt>
                <c:pt idx="8">
                  <c:v>Niederlande</c:v>
                </c:pt>
                <c:pt idx="9">
                  <c:v>Norwegen</c:v>
                </c:pt>
                <c:pt idx="10">
                  <c:v>Österreich</c:v>
                </c:pt>
                <c:pt idx="11">
                  <c:v>Polen</c:v>
                </c:pt>
                <c:pt idx="12">
                  <c:v>Portugal </c:v>
                </c:pt>
                <c:pt idx="13">
                  <c:v>Rumänien</c:v>
                </c:pt>
                <c:pt idx="14">
                  <c:v>Schweden </c:v>
                </c:pt>
                <c:pt idx="15">
                  <c:v>Schweiz</c:v>
                </c:pt>
                <c:pt idx="16">
                  <c:v>Slowakei</c:v>
                </c:pt>
                <c:pt idx="17">
                  <c:v>Spanien</c:v>
                </c:pt>
                <c:pt idx="18">
                  <c:v>Tschechien</c:v>
                </c:pt>
                <c:pt idx="19">
                  <c:v>Türkei</c:v>
                </c:pt>
                <c:pt idx="20">
                  <c:v>Ungarn</c:v>
                </c:pt>
                <c:pt idx="21">
                  <c:v>Vereinigtes Königreich</c:v>
                </c:pt>
              </c:strCache>
            </c:strRef>
          </c:cat>
          <c:val>
            <c:numRef>
              <c:f>(Tabelle1!$E$2:$E$3,Tabelle1!$E$5:$E$10,Tabelle1!$E$12:$E$17,Tabelle1!$E$19:$E$20,Tabelle1!$E$22,Tabelle1!$E$24:$E$28)</c:f>
              <c:numCache>
                <c:formatCode>General</c:formatCode>
                <c:ptCount val="22"/>
                <c:pt idx="0">
                  <c:v>1.0</c:v>
                </c:pt>
                <c:pt idx="1">
                  <c:v>19.0</c:v>
                </c:pt>
                <c:pt idx="2">
                  <c:v>5.0</c:v>
                </c:pt>
                <c:pt idx="3">
                  <c:v>39.0</c:v>
                </c:pt>
                <c:pt idx="4">
                  <c:v>4.0</c:v>
                </c:pt>
                <c:pt idx="5">
                  <c:v>5.0</c:v>
                </c:pt>
                <c:pt idx="6">
                  <c:v>1.0</c:v>
                </c:pt>
                <c:pt idx="7">
                  <c:v>9.0</c:v>
                </c:pt>
                <c:pt idx="8">
                  <c:v>12.0</c:v>
                </c:pt>
                <c:pt idx="9">
                  <c:v>13.0</c:v>
                </c:pt>
                <c:pt idx="10">
                  <c:v>6.0</c:v>
                </c:pt>
                <c:pt idx="11">
                  <c:v>11.0</c:v>
                </c:pt>
                <c:pt idx="12">
                  <c:v>10.0</c:v>
                </c:pt>
                <c:pt idx="13">
                  <c:v>2.0</c:v>
                </c:pt>
                <c:pt idx="14">
                  <c:v>42.0</c:v>
                </c:pt>
                <c:pt idx="15">
                  <c:v>7.0</c:v>
                </c:pt>
                <c:pt idx="16">
                  <c:v>1.0</c:v>
                </c:pt>
                <c:pt idx="17">
                  <c:v>46.0</c:v>
                </c:pt>
                <c:pt idx="18">
                  <c:v>6.0</c:v>
                </c:pt>
                <c:pt idx="19">
                  <c:v>21.0</c:v>
                </c:pt>
                <c:pt idx="20">
                  <c:v>4.0</c:v>
                </c:pt>
                <c:pt idx="21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317418608"/>
        <c:axId val="-317421920"/>
      </c:barChart>
      <c:catAx>
        <c:axId val="-317418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3420000"/>
          <a:lstStyle/>
          <a:p>
            <a:pPr>
              <a:defRPr/>
            </a:pPr>
            <a:endParaRPr lang="de-DE"/>
          </a:p>
        </c:txPr>
        <c:crossAx val="-317421920"/>
        <c:crosses val="autoZero"/>
        <c:auto val="1"/>
        <c:lblAlgn val="ctr"/>
        <c:lblOffset val="100"/>
        <c:noMultiLvlLbl val="0"/>
      </c:catAx>
      <c:valAx>
        <c:axId val="-317421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31741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0.3432</cdr:x>
      <cdr:y>0.01604</cdr:y>
    </cdr:from>
    <cdr:to>
      <cdr:x>0.98922</cdr:x>
      <cdr:y>0.08055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2096719" y="60290"/>
          <a:ext cx="3946764" cy="2424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317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de-DE" sz="900" dirty="0">
              <a:solidFill>
                <a:sysClr val="windowText" lastClr="000000"/>
              </a:solidFill>
            </a:rPr>
            <a:t>Studierende</a:t>
          </a:r>
          <a:r>
            <a:rPr lang="de-DE" sz="900" baseline="0" dirty="0">
              <a:solidFill>
                <a:sysClr val="windowText" lastClr="000000"/>
              </a:solidFill>
            </a:rPr>
            <a:t> der TU Berlin in Ländern mit  ERASMUS+ Kooperationen </a:t>
          </a:r>
          <a:r>
            <a:rPr lang="de-DE" sz="900" baseline="0" dirty="0" smtClean="0">
              <a:solidFill>
                <a:sysClr val="windowText" lastClr="000000"/>
              </a:solidFill>
            </a:rPr>
            <a:t>2014/15</a:t>
          </a:r>
          <a:endParaRPr lang="de-DE" sz="900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8E289-638F-4D5F-941E-DDCC6A018826}" type="datetimeFigureOut">
              <a:rPr lang="de-DE" smtClean="0"/>
              <a:t>24.01.17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9336-57D4-426E-BC9E-BA68470E3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3734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356F1-DA9D-4200-BEA7-3D45BD9C1B3D}" type="datetimeFigureOut">
              <a:rPr lang="de-DE" smtClean="0"/>
              <a:t>24.01.17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13F01-0262-4D64-867B-819BC01E2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55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13F01-0262-4D64-867B-819BC01E20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65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3A25-1591-4CCA-9E6F-B99AA4CBC975}" type="datetime1">
              <a:rPr lang="de-DE" smtClean="0"/>
              <a:t>24.01.17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203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B4260-40B4-45E9-B7DA-FADE461EF324}" type="datetime1">
              <a:rPr lang="de-DE" smtClean="0"/>
              <a:t>24.01.17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96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89C-4AE8-42E2-9057-CFCAB3EFA2F0}" type="datetime1">
              <a:rPr lang="de-DE" smtClean="0"/>
              <a:t>24.01.17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523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eck 4"/>
          <p:cNvSpPr/>
          <p:nvPr userDrawn="1"/>
        </p:nvSpPr>
        <p:spPr bwMode="auto">
          <a:xfrm>
            <a:off x="-36512" y="5589240"/>
            <a:ext cx="9180512" cy="126876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331913" y="5876925"/>
            <a:ext cx="6911975" cy="720725"/>
          </a:xfrm>
        </p:spPr>
        <p:txBody>
          <a:bodyPr anchor="ctr"/>
          <a:lstStyle>
            <a:lvl1pPr algn="ctr">
              <a:defRPr sz="2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2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C2923-2F36-496D-A639-AF6BC20B397C}" type="datetime1">
              <a:rPr lang="de-DE" smtClean="0"/>
              <a:t>24.01.17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03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D15C-C20B-426C-BD0E-9E39FC8AC4EA}" type="datetime1">
              <a:rPr lang="de-DE" smtClean="0"/>
              <a:t>24.01.17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856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E96C5-8741-47D1-A998-0923AD8C719F}" type="datetime1">
              <a:rPr lang="de-DE" smtClean="0"/>
              <a:t>24.01.17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34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4D566-5025-4749-8F2C-15C7CCC18656}" type="datetime1">
              <a:rPr lang="de-DE" smtClean="0"/>
              <a:t>24.01.17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52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FFFF0-B6F8-450A-AFE6-1EFF27F03286}" type="datetime1">
              <a:rPr lang="de-DE" smtClean="0"/>
              <a:t>24.01.17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04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A8722-44F5-4938-94E8-C2EBAF58AA28}" type="datetime1">
              <a:rPr lang="de-DE" smtClean="0"/>
              <a:t>24.01.17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11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B8D2-9A74-46BA-BA18-1540A04A4926}" type="datetime1">
              <a:rPr lang="de-DE" smtClean="0"/>
              <a:t>24.01.17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48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DE4-6596-432D-B7DC-60D0050BA92D}" type="datetime1">
              <a:rPr lang="de-DE" smtClean="0"/>
              <a:t>24.01.17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6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0289-D6A4-4766-A8EE-980072D651AF}" type="datetime1">
              <a:rPr lang="de-DE" smtClean="0"/>
              <a:t>24.01.17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73DBC-A6A1-4CCE-86FA-284F08D0D4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446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5" Type="http://schemas.openxmlformats.org/officeDocument/2006/relationships/image" Target="../media/image6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image" Target="../media/image6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8819456" cy="46531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3" descr="\\uv-fs01.uv.win.tu-berlin.de\UserProfile\felix.noller\Desktop\Unbenann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186148"/>
            <a:ext cx="5031978" cy="71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4581128"/>
            <a:ext cx="9144000" cy="2304256"/>
          </a:xfrm>
          <a:prstGeom prst="rect">
            <a:avLst/>
          </a:prstGeom>
          <a:solidFill>
            <a:srgbClr val="B30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87908" y="4725144"/>
            <a:ext cx="8964612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de-DE" sz="3600" b="1" dirty="0" smtClean="0">
                <a:solidFill>
                  <a:schemeClr val="bg1"/>
                </a:solidFill>
                <a:latin typeface="Trebuchet MS" charset="0"/>
              </a:rPr>
              <a:t>Student Mobility Programmes </a:t>
            </a:r>
            <a:r>
              <a:rPr lang="de-DE" sz="3600" b="1" dirty="0" err="1" smtClean="0">
                <a:solidFill>
                  <a:schemeClr val="bg1"/>
                </a:solidFill>
                <a:latin typeface="Trebuchet MS" charset="0"/>
              </a:rPr>
              <a:t>and</a:t>
            </a:r>
            <a:r>
              <a:rPr lang="de-DE" sz="3600" b="1" dirty="0" smtClean="0">
                <a:solidFill>
                  <a:schemeClr val="bg1"/>
                </a:solidFill>
                <a:latin typeface="Trebuchet MS" charset="0"/>
              </a:rPr>
              <a:t> ERASMUS+ </a:t>
            </a:r>
          </a:p>
          <a:p>
            <a:pPr>
              <a:lnSpc>
                <a:spcPct val="150000"/>
              </a:lnSpc>
              <a:defRPr/>
            </a:pPr>
            <a:r>
              <a:rPr lang="de-DE" sz="2400" dirty="0" smtClean="0">
                <a:solidFill>
                  <a:schemeClr val="bg1"/>
                </a:solidFill>
                <a:latin typeface="Trebuchet MS" charset="0"/>
              </a:rPr>
              <a:t>Dr</a:t>
            </a:r>
            <a:r>
              <a:rPr lang="de-DE" sz="2400" dirty="0">
                <a:solidFill>
                  <a:schemeClr val="bg1"/>
                </a:solidFill>
                <a:latin typeface="Trebuchet MS" charset="0"/>
              </a:rPr>
              <a:t>. Carola </a:t>
            </a:r>
            <a:r>
              <a:rPr lang="de-DE" sz="2400" dirty="0" smtClean="0">
                <a:solidFill>
                  <a:schemeClr val="bg1"/>
                </a:solidFill>
                <a:latin typeface="Trebuchet MS" charset="0"/>
              </a:rPr>
              <a:t>Beckmeier </a:t>
            </a:r>
            <a:endParaRPr lang="de-DE" sz="2400" dirty="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15" name="Picture 2" descr="N:\ID\Alle\FOTOALBUM\FOTOS von Studies per E-Mail\2012-13\N_Adrian-Ferrari\Adrian_Ferrari_Studieren_in_Berge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t="29056" r="15873" b="20932"/>
          <a:stretch/>
        </p:blipFill>
        <p:spPr bwMode="auto">
          <a:xfrm>
            <a:off x="4704656" y="1952228"/>
            <a:ext cx="443934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N:\ID\Alle\FOTOALBUM\FOTOWETTBEWERB\Fotowettbewerbe\Fotowettbewerb 2010\Fotos\Romann_Anne_Brüssel_Sightseeing Louv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0" r="3908"/>
          <a:stretch/>
        </p:blipFill>
        <p:spPr bwMode="auto">
          <a:xfrm>
            <a:off x="4704656" y="0"/>
            <a:ext cx="4439344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>
          <a:xfrm flipV="1">
            <a:off x="4704656" y="0"/>
            <a:ext cx="0" cy="458112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704656" y="2326568"/>
            <a:ext cx="443934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://www.stereopoly.de/wp-content/uploads/2012/01/eu_flag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92" y="1660568"/>
            <a:ext cx="2495128" cy="1376623"/>
          </a:xfrm>
          <a:prstGeom prst="rect">
            <a:avLst/>
          </a:prstGeom>
          <a:noFill/>
          <a:ln w="762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4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 Programmes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Faculty coordinators – academic advisors</a:t>
            </a:r>
          </a:p>
          <a:p>
            <a:r>
              <a:rPr lang="en-GB" dirty="0"/>
              <a:t>Information sessions – subject specific</a:t>
            </a:r>
          </a:p>
          <a:p>
            <a:r>
              <a:rPr lang="en-GB" dirty="0"/>
              <a:t>Academic advise on study plans, course selection, recognition</a:t>
            </a:r>
          </a:p>
          <a:p>
            <a:r>
              <a:rPr lang="en-GB" dirty="0"/>
              <a:t>Selection and nomination of incoming &amp; outgoing students </a:t>
            </a:r>
          </a:p>
          <a:p>
            <a:r>
              <a:rPr lang="en-GB" dirty="0"/>
              <a:t>Contact to partner universities at faculty level 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10</a:t>
            </a:fld>
            <a:endParaRPr lang="de-DE"/>
          </a:p>
        </p:txBody>
      </p:sp>
      <p:pic>
        <p:nvPicPr>
          <p:cNvPr id="8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Quality </a:t>
            </a:r>
            <a:r>
              <a:rPr lang="de-DE" dirty="0" err="1" smtClean="0"/>
              <a:t>assurance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Exchange certificate </a:t>
            </a:r>
          </a:p>
          <a:p>
            <a:r>
              <a:rPr lang="en-GB" dirty="0"/>
              <a:t>Evaluation of student reports</a:t>
            </a:r>
          </a:p>
          <a:p>
            <a:r>
              <a:rPr lang="en-GB" dirty="0"/>
              <a:t>Meetings with coordinators to assess and develop exchange programs</a:t>
            </a:r>
          </a:p>
          <a:p>
            <a:r>
              <a:rPr lang="en-GB" dirty="0"/>
              <a:t>Evaluation of recognition of credits</a:t>
            </a:r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11</a:t>
            </a:fld>
            <a:endParaRPr lang="de-DE" dirty="0"/>
          </a:p>
        </p:txBody>
      </p:sp>
      <p:pic>
        <p:nvPicPr>
          <p:cNvPr id="8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9592" y="1916833"/>
            <a:ext cx="2275012" cy="2736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77008" y="0"/>
            <a:ext cx="6859488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2800" b="1" dirty="0" smtClean="0">
                <a:solidFill>
                  <a:srgbClr val="B30502"/>
                </a:solidFill>
              </a:rPr>
              <a:t>Integration of </a:t>
            </a:r>
            <a:r>
              <a:rPr lang="de-DE" sz="2800" b="1" dirty="0" err="1" smtClean="0">
                <a:solidFill>
                  <a:srgbClr val="B30502"/>
                </a:solidFill>
              </a:rPr>
              <a:t>former</a:t>
            </a:r>
            <a:r>
              <a:rPr lang="de-DE" sz="2800" b="1" dirty="0" smtClean="0">
                <a:solidFill>
                  <a:srgbClr val="B30502"/>
                </a:solidFill>
              </a:rPr>
              <a:t>  </a:t>
            </a:r>
          </a:p>
          <a:p>
            <a:pPr algn="l">
              <a:defRPr/>
            </a:pPr>
            <a:r>
              <a:rPr lang="de-DE" sz="2800" b="1" dirty="0" smtClean="0">
                <a:solidFill>
                  <a:srgbClr val="B30502"/>
                </a:solidFill>
              </a:rPr>
              <a:t>EU-Programmes in Education</a:t>
            </a:r>
            <a:endParaRPr lang="de-DE" sz="2800" b="1" dirty="0">
              <a:solidFill>
                <a:srgbClr val="B3050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421787" y="1972541"/>
            <a:ext cx="2174776" cy="223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Comenius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Erasmus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Leonardo da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Vinci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Grundtvig</a:t>
            </a:r>
            <a:endParaRPr lang="de-DE" altLang="de-DE" sz="1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 algn="l"/>
            <a:endParaRPr lang="de-DE" altLang="de-DE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 rot="16200000">
            <a:off x="38517" y="2817386"/>
            <a:ext cx="2649082" cy="84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de-DE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LIFELONG LEARNING</a:t>
            </a:r>
            <a:endParaRPr lang="de-DE" altLang="de-DE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62636" y="1913547"/>
            <a:ext cx="2275012" cy="389171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>
              <a:solidFill>
                <a:schemeClr val="accent6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 rot="16200000">
            <a:off x="1853801" y="3260327"/>
            <a:ext cx="4248472" cy="84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de-DE" sz="20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EU-DRITTLANDKOOPERATIONEN</a:t>
            </a:r>
            <a:endParaRPr lang="de-DE" altLang="de-DE" sz="2000" b="1" dirty="0" smtClean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034508" y="1958025"/>
            <a:ext cx="2092424" cy="391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Erasmus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Mundus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Tempus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ALFA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Edulink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ACP S&amp;T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Atlantis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TEP/TDP</a:t>
            </a:r>
          </a:p>
          <a:p>
            <a:pPr algn="l"/>
            <a:r>
              <a:rPr lang="pt-BR" altLang="de-DE" sz="2000" dirty="0">
                <a:solidFill>
                  <a:schemeClr val="tx1"/>
                </a:solidFill>
                <a:latin typeface="Trebuchet MS" panose="020B0603020202020204" pitchFamily="34" charset="0"/>
              </a:rPr>
              <a:t>ICI ECP</a:t>
            </a:r>
            <a:endParaRPr lang="de-DE" altLang="de-DE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5982916" y="1913547"/>
            <a:ext cx="2275012" cy="1587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 rot="16200000">
            <a:off x="5652651" y="2286576"/>
            <a:ext cx="1587462" cy="84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de-DE" sz="20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YOUTH IN</a:t>
            </a:r>
          </a:p>
          <a:p>
            <a:r>
              <a:rPr lang="pt-BR" altLang="de-DE" sz="20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ACTION</a:t>
            </a:r>
            <a:endParaRPr lang="de-DE" altLang="de-DE" sz="20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2" descr="http://eacea.ec.europa.eu/about/logos/eu_flag_programme/ErasmusMundus/eu_flag_erasmusm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8316416" y="324078"/>
            <a:ext cx="517041" cy="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8B73DBC-A6A1-4CCE-86FA-284F08D0D46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9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feil nach rechts 17"/>
          <p:cNvSpPr/>
          <p:nvPr/>
        </p:nvSpPr>
        <p:spPr>
          <a:xfrm>
            <a:off x="6876256" y="3312304"/>
            <a:ext cx="1440160" cy="614309"/>
          </a:xfrm>
          <a:prstGeom prst="rightArrow">
            <a:avLst>
              <a:gd name="adj1" fmla="val 57667"/>
              <a:gd name="adj2" fmla="val 5851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/>
          <p:cNvSpPr/>
          <p:nvPr/>
        </p:nvSpPr>
        <p:spPr>
          <a:xfrm>
            <a:off x="755576" y="2636912"/>
            <a:ext cx="4392488" cy="614309"/>
          </a:xfrm>
          <a:prstGeom prst="rightArrow">
            <a:avLst>
              <a:gd name="adj1" fmla="val 70426"/>
              <a:gd name="adj2" fmla="val 5851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752998" y="3356992"/>
            <a:ext cx="4392488" cy="614309"/>
          </a:xfrm>
          <a:prstGeom prst="rightArrow">
            <a:avLst>
              <a:gd name="adj1" fmla="val 70426"/>
              <a:gd name="adj2" fmla="val 5851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74255" y="4090381"/>
            <a:ext cx="4392488" cy="614309"/>
          </a:xfrm>
          <a:prstGeom prst="rightArrow">
            <a:avLst>
              <a:gd name="adj1" fmla="val 70426"/>
              <a:gd name="adj2" fmla="val 58511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49016" y="0"/>
            <a:ext cx="6859488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2800" b="1" dirty="0" smtClean="0">
                <a:solidFill>
                  <a:srgbClr val="B30502"/>
                </a:solidFill>
              </a:rPr>
              <a:t>ERASMUS + </a:t>
            </a:r>
          </a:p>
          <a:p>
            <a:pPr algn="l">
              <a:defRPr/>
            </a:pPr>
            <a:r>
              <a:rPr lang="de-DE" sz="2800" b="1" dirty="0" smtClean="0">
                <a:solidFill>
                  <a:srgbClr val="B30502"/>
                </a:solidFill>
              </a:rPr>
              <a:t> – Integration of 14 Programmes</a:t>
            </a:r>
            <a:endParaRPr lang="de-DE" sz="2800" b="1" dirty="0">
              <a:solidFill>
                <a:srgbClr val="B3050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576" y="2731612"/>
            <a:ext cx="4011766" cy="84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de-DE" sz="20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LIFELONG LEARNING</a:t>
            </a:r>
            <a:endParaRPr lang="de-DE" altLang="de-DE" sz="2000" b="1" dirty="0" smtClean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2998" y="3485457"/>
            <a:ext cx="6433879" cy="84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sz="2000" b="1" dirty="0" err="1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Cooperation</a:t>
            </a:r>
            <a:r>
              <a:rPr lang="de-DE" altLang="de-DE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dirty="0" err="1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with</a:t>
            </a:r>
            <a:r>
              <a:rPr lang="de-DE" altLang="de-DE" sz="20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Third Countries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55576" y="4221088"/>
            <a:ext cx="2404050" cy="841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altLang="de-DE" sz="2000" b="1" dirty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YOUTH </a:t>
            </a:r>
            <a:r>
              <a:rPr lang="pt-BR" altLang="de-DE" sz="2000" b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IN ACTION</a:t>
            </a:r>
            <a:endParaRPr lang="de-DE" altLang="de-DE" sz="2000" b="1" dirty="0" smtClean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5436096" y="2513350"/>
            <a:ext cx="1637505" cy="2211794"/>
          </a:xfrm>
          <a:prstGeom prst="roundRect">
            <a:avLst>
              <a:gd name="adj" fmla="val 8690"/>
            </a:avLst>
          </a:prstGeom>
          <a:solidFill>
            <a:srgbClr val="B30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Trebuchet MS" panose="020B0603020202020204" pitchFamily="34" charset="0"/>
              </a:rPr>
              <a:t>2014-2020</a:t>
            </a:r>
            <a:endParaRPr lang="de-DE" sz="2800" b="1" dirty="0">
              <a:latin typeface="Trebuchet MS" panose="020B0603020202020204" pitchFamily="34" charset="0"/>
            </a:endParaRPr>
          </a:p>
        </p:txBody>
      </p:sp>
      <p:pic>
        <p:nvPicPr>
          <p:cNvPr id="14" name="Picture 2" descr="http://eacea.ec.europa.eu/about/logos/eu_flag_programme/ErasmusMundus/eu_flag_erasmusm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8316416" y="324078"/>
            <a:ext cx="517041" cy="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8B73DBC-A6A1-4CCE-86FA-284F08D0D46C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23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2339752" y="1531082"/>
            <a:ext cx="5976664" cy="4490206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Trebuchet MS" panose="020B0603020202020204" pitchFamily="34" charset="0"/>
              </a:rPr>
              <a:t> </a:t>
            </a:r>
            <a:endParaRPr lang="de-DE" sz="2800" b="1" dirty="0"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49016" y="0"/>
            <a:ext cx="6859488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de-DE" sz="2800" b="1" dirty="0" smtClean="0">
                <a:solidFill>
                  <a:srgbClr val="B30502"/>
                </a:solidFill>
              </a:rPr>
              <a:t>Main </a:t>
            </a:r>
            <a:r>
              <a:rPr lang="de-DE" sz="2800" b="1" dirty="0" err="1" smtClean="0">
                <a:solidFill>
                  <a:srgbClr val="B30502"/>
                </a:solidFill>
              </a:rPr>
              <a:t>Types</a:t>
            </a:r>
            <a:r>
              <a:rPr lang="de-DE" sz="2800" b="1" dirty="0" smtClean="0">
                <a:solidFill>
                  <a:srgbClr val="B30502"/>
                </a:solidFill>
              </a:rPr>
              <a:t> of Key Actions </a:t>
            </a:r>
            <a:endParaRPr lang="de-DE" sz="2800" b="1" dirty="0">
              <a:solidFill>
                <a:srgbClr val="B30502"/>
              </a:solidFill>
            </a:endParaRPr>
          </a:p>
        </p:txBody>
      </p:sp>
      <p:sp>
        <p:nvSpPr>
          <p:cNvPr id="5" name="Abgerundetes Rechteck 4"/>
          <p:cNvSpPr/>
          <p:nvPr/>
        </p:nvSpPr>
        <p:spPr>
          <a:xfrm rot="16200000">
            <a:off x="-272705" y="2912380"/>
            <a:ext cx="4490205" cy="1727610"/>
          </a:xfrm>
          <a:prstGeom prst="roundRect">
            <a:avLst>
              <a:gd name="adj" fmla="val 6837"/>
            </a:avLst>
          </a:prstGeom>
          <a:solidFill>
            <a:srgbClr val="B30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latin typeface="Trebuchet MS" panose="020B0603020202020204" pitchFamily="34" charset="0"/>
              </a:rPr>
              <a:t>ERASMUS+</a:t>
            </a:r>
            <a:br>
              <a:rPr lang="de-DE" sz="2800" b="1" dirty="0" smtClean="0">
                <a:latin typeface="Trebuchet MS" panose="020B0603020202020204" pitchFamily="34" charset="0"/>
              </a:rPr>
            </a:br>
            <a:r>
              <a:rPr lang="de-DE" sz="2800" b="1" dirty="0" smtClean="0">
                <a:latin typeface="Trebuchet MS" panose="020B0603020202020204" pitchFamily="34" charset="0"/>
              </a:rPr>
              <a:t>~ 14,5 Mrd. €</a:t>
            </a:r>
            <a:endParaRPr lang="de-DE" sz="2800" b="1" dirty="0">
              <a:latin typeface="Trebuchet MS" panose="020B0603020202020204" pitchFamily="34" charset="0"/>
            </a:endParaRPr>
          </a:p>
        </p:txBody>
      </p:sp>
      <p:sp>
        <p:nvSpPr>
          <p:cNvPr id="18" name="Pfeil nach rechts 17"/>
          <p:cNvSpPr/>
          <p:nvPr/>
        </p:nvSpPr>
        <p:spPr>
          <a:xfrm>
            <a:off x="323528" y="3469032"/>
            <a:ext cx="720080" cy="614309"/>
          </a:xfrm>
          <a:prstGeom prst="rightArrow">
            <a:avLst>
              <a:gd name="adj1" fmla="val 57667"/>
              <a:gd name="adj2" fmla="val 5851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s Rechteck 18"/>
          <p:cNvSpPr/>
          <p:nvPr/>
        </p:nvSpPr>
        <p:spPr>
          <a:xfrm rot="16200000">
            <a:off x="450887" y="3635971"/>
            <a:ext cx="4490205" cy="280425"/>
          </a:xfrm>
          <a:prstGeom prst="roundRect">
            <a:avLst>
              <a:gd name="adj" fmla="val 0"/>
            </a:avLst>
          </a:prstGeom>
          <a:solidFill>
            <a:srgbClr val="B305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latin typeface="Trebuchet MS" panose="020B0603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915816" y="1700808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smtClean="0">
                <a:solidFill>
                  <a:srgbClr val="6B633D"/>
                </a:solidFill>
                <a:latin typeface="Trebuchet MS" panose="020B0603020202020204" pitchFamily="34" charset="0"/>
              </a:rPr>
              <a:t>Key Action 1</a:t>
            </a:r>
          </a:p>
          <a:p>
            <a:endParaRPr lang="de-DE" altLang="de-DE" sz="1800" b="1" dirty="0" smtClean="0">
              <a:solidFill>
                <a:srgbClr val="6B633D"/>
              </a:solidFill>
              <a:latin typeface="Trebuchet MS" panose="020B0603020202020204" pitchFamily="34" charset="0"/>
            </a:endParaRPr>
          </a:p>
          <a:p>
            <a:pPr lvl="1"/>
            <a:endParaRPr lang="de-DE" altLang="de-DE" sz="2000" b="1" dirty="0" smtClean="0">
              <a:solidFill>
                <a:srgbClr val="6B633D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2915816" y="2276872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Learning Mobility</a:t>
            </a:r>
            <a:endParaRPr lang="de-DE" altLang="de-DE" sz="1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de-DE" altLang="de-DE" sz="2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915816" y="3108993"/>
            <a:ext cx="1728192" cy="23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1. Credit Mobility</a:t>
            </a:r>
          </a:p>
          <a:p>
            <a:pPr algn="l"/>
            <a:r>
              <a:rPr lang="en-US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2. Degree Mobility</a:t>
            </a:r>
          </a:p>
          <a:p>
            <a:pPr algn="l"/>
            <a:r>
              <a:rPr lang="en-US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3. Student Loans</a:t>
            </a:r>
            <a:endParaRPr lang="de-DE" altLang="de-DE" sz="1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4644008" y="1700808"/>
            <a:ext cx="0" cy="41044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4646347" y="1723955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smtClean="0">
                <a:solidFill>
                  <a:srgbClr val="6B633D"/>
                </a:solidFill>
                <a:latin typeface="Trebuchet MS" panose="020B0603020202020204" pitchFamily="34" charset="0"/>
              </a:rPr>
              <a:t>Key Action 2</a:t>
            </a:r>
            <a:endParaRPr lang="de-DE" altLang="de-DE" sz="1800" b="1" dirty="0" smtClean="0">
              <a:solidFill>
                <a:srgbClr val="6B633D"/>
              </a:solidFill>
              <a:latin typeface="Trebuchet MS" panose="020B0603020202020204" pitchFamily="34" charset="0"/>
            </a:endParaRPr>
          </a:p>
          <a:p>
            <a:pPr lvl="1"/>
            <a:endParaRPr lang="de-DE" altLang="de-DE" sz="2000" b="1" dirty="0" smtClean="0">
              <a:solidFill>
                <a:srgbClr val="6B633D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4646347" y="2300019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Cooperation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Projects</a:t>
            </a:r>
            <a:endParaRPr lang="de-DE" altLang="de-DE" sz="18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/>
            <a:endParaRPr lang="de-DE" altLang="de-DE" sz="2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4646347" y="3132139"/>
            <a:ext cx="1728192" cy="2745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1. </a:t>
            </a:r>
            <a:r>
              <a:rPr lang="en-US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Strategic</a:t>
            </a:r>
            <a:endParaRPr lang="en-US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Partnerships</a:t>
            </a:r>
            <a:endParaRPr lang="en-US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2. Capacity  Building</a:t>
            </a:r>
            <a:endParaRPr lang="en-US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3. Knowledge</a:t>
            </a:r>
          </a:p>
          <a:p>
            <a:pPr algn="l"/>
            <a:r>
              <a:rPr lang="en-US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Alliances</a:t>
            </a:r>
            <a:endParaRPr lang="en-US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en-US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4. </a:t>
            </a:r>
            <a:r>
              <a:rPr lang="en-US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IT-Platforms</a:t>
            </a:r>
            <a:endParaRPr lang="de-DE" altLang="de-DE" sz="1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6374539" y="1723955"/>
            <a:ext cx="0" cy="4104456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6444208" y="1745384"/>
            <a:ext cx="17281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smtClean="0">
                <a:solidFill>
                  <a:srgbClr val="6B633D"/>
                </a:solidFill>
                <a:latin typeface="Trebuchet MS" panose="020B0603020202020204" pitchFamily="34" charset="0"/>
              </a:rPr>
              <a:t>Key Action 3</a:t>
            </a:r>
            <a:endParaRPr lang="de-DE" altLang="de-DE" sz="1800" b="1" dirty="0" smtClean="0">
              <a:solidFill>
                <a:srgbClr val="6B633D"/>
              </a:solidFill>
              <a:latin typeface="Trebuchet MS" panose="020B0603020202020204" pitchFamily="34" charset="0"/>
            </a:endParaRPr>
          </a:p>
          <a:p>
            <a:pPr lvl="1"/>
            <a:endParaRPr lang="de-DE" altLang="de-DE" sz="2000" b="1" dirty="0" smtClean="0">
              <a:solidFill>
                <a:srgbClr val="6B633D"/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6444208" y="2321448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altLang="de-DE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Policy</a:t>
            </a:r>
            <a:endParaRPr lang="de-DE" altLang="de-DE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de-DE" altLang="de-DE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Support</a:t>
            </a:r>
            <a:endParaRPr lang="de-DE" altLang="de-DE" sz="2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444208" y="3153567"/>
            <a:ext cx="2016224" cy="308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1. 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Support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for</a:t>
            </a:r>
            <a:endParaRPr lang="de-DE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the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Bologna-</a:t>
            </a:r>
          </a:p>
          <a:p>
            <a:pPr algn="l"/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Process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–</a:t>
            </a:r>
          </a:p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Recognition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tools</a:t>
            </a:r>
            <a:endParaRPr lang="de-DE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2.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Prospective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Initia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-    </a:t>
            </a:r>
          </a:p>
          <a:p>
            <a:pPr algn="l"/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tives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endParaRPr lang="de-DE" altLang="de-DE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3.Policy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dialogue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with</a:t>
            </a:r>
            <a:endParaRPr lang="de-DE" altLang="de-DE" sz="14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stakeholders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third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</a:p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countries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and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inter-</a:t>
            </a:r>
          </a:p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national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organisa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-</a:t>
            </a:r>
          </a:p>
          <a:p>
            <a:pPr algn="l"/>
            <a:r>
              <a:rPr lang="de-DE" altLang="de-DE" sz="14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de-DE" altLang="de-DE" sz="14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tions</a:t>
            </a:r>
            <a:r>
              <a:rPr lang="de-DE" altLang="de-DE" sz="14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</a:t>
            </a:r>
          </a:p>
        </p:txBody>
      </p:sp>
      <p:pic>
        <p:nvPicPr>
          <p:cNvPr id="29" name="Picture 2" descr="http://eacea.ec.europa.eu/about/logos/eu_flag_programme/ErasmusMundus/eu_flag_erasmusm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8316416" y="324078"/>
            <a:ext cx="517041" cy="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33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8B73DBC-A6A1-4CCE-86FA-284F08D0D46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3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bgerundetes Rechteck 29"/>
          <p:cNvSpPr/>
          <p:nvPr/>
        </p:nvSpPr>
        <p:spPr>
          <a:xfrm rot="16200000">
            <a:off x="2455732" y="690370"/>
            <a:ext cx="4369526" cy="6775781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B30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solidFill>
                <a:schemeClr val="bg2">
                  <a:lumMod val="9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Abgerundetes Rechteck 32"/>
          <p:cNvSpPr/>
          <p:nvPr/>
        </p:nvSpPr>
        <p:spPr>
          <a:xfrm rot="16200000">
            <a:off x="3907558" y="-1458200"/>
            <a:ext cx="1465872" cy="6775777"/>
          </a:xfrm>
          <a:prstGeom prst="roundRect">
            <a:avLst>
              <a:gd name="adj" fmla="val 2764"/>
            </a:avLst>
          </a:prstGeom>
          <a:solidFill>
            <a:srgbClr val="B30502"/>
          </a:solidFill>
          <a:ln w="28575">
            <a:solidFill>
              <a:srgbClr val="B305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b="1" dirty="0">
              <a:solidFill>
                <a:schemeClr val="bg2">
                  <a:lumMod val="9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49016" y="0"/>
            <a:ext cx="6859488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de-DE" sz="2800" b="1" dirty="0">
              <a:solidFill>
                <a:srgbClr val="B30502"/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252604" y="1557164"/>
            <a:ext cx="6710799" cy="5256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Erasmus+ 2014-2020</a:t>
            </a:r>
          </a:p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€ 14.5 Mrd</a:t>
            </a:r>
            <a:r>
              <a:rPr lang="de-DE" b="1" dirty="0" smtClean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.</a:t>
            </a:r>
            <a:br>
              <a:rPr lang="de-DE" b="1" dirty="0" smtClean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</a:br>
            <a:endParaRPr lang="de-DE" sz="2800" b="1" dirty="0">
              <a:solidFill>
                <a:srgbClr val="B30502"/>
              </a:solidFill>
              <a:latin typeface="Trebuchet MS" pitchFamily="34" charset="0"/>
              <a:ea typeface="ＭＳ Ｐゴシック" charset="-128"/>
            </a:endParaRPr>
          </a:p>
          <a:p>
            <a:pPr algn="l"/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→ </a:t>
            </a:r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77,5% E&amp;T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		€ </a:t>
            </a:r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11.3 Mrd.</a:t>
            </a:r>
          </a:p>
          <a:p>
            <a:pPr algn="l"/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→ </a:t>
            </a:r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43% </a:t>
            </a:r>
            <a:r>
              <a:rPr lang="de-DE" sz="2800" b="1" dirty="0" err="1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Universities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	€ </a:t>
            </a:r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4.8 Mrd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.</a:t>
            </a:r>
          </a:p>
          <a:p>
            <a:pPr algn="l"/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     p.a.                           € 685 </a:t>
            </a:r>
            <a:r>
              <a:rPr lang="de-DE" sz="2800" b="1" dirty="0" err="1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Mio</a:t>
            </a:r>
            <a:endParaRPr lang="de-DE" sz="2800" b="1" dirty="0" smtClean="0">
              <a:solidFill>
                <a:schemeClr val="tx1"/>
              </a:solidFill>
              <a:latin typeface="Trebuchet MS" pitchFamily="34" charset="0"/>
              <a:ea typeface="ＭＳ Ｐゴシック" charset="-128"/>
            </a:endParaRPr>
          </a:p>
          <a:p>
            <a:pPr algn="l"/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      63%                           KA 1</a:t>
            </a:r>
          </a:p>
          <a:p>
            <a:pPr algn="l"/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     28%                           KA 2</a:t>
            </a:r>
          </a:p>
          <a:p>
            <a:pPr algn="l"/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     4,2%                          KA 3  </a:t>
            </a:r>
          </a:p>
          <a:p>
            <a:pPr algn="l"/>
            <a:r>
              <a:rPr lang="de-DE" sz="2800" b="1" dirty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Trebuchet MS" pitchFamily="34" charset="0"/>
                <a:ea typeface="ＭＳ Ｐゴシック" charset="-128"/>
              </a:rPr>
              <a:t>           </a:t>
            </a:r>
            <a:endParaRPr lang="de-DE" sz="2800" b="1" dirty="0">
              <a:solidFill>
                <a:schemeClr val="tx1"/>
              </a:solidFill>
              <a:latin typeface="Trebuchet MS" pitchFamily="34" charset="0"/>
              <a:ea typeface="ＭＳ Ｐゴシック" charset="-128"/>
            </a:endParaRPr>
          </a:p>
          <a:p>
            <a:pPr algn="l">
              <a:lnSpc>
                <a:spcPct val="150000"/>
              </a:lnSpc>
            </a:pPr>
            <a:endParaRPr lang="de-DE" sz="2400" dirty="0" smtClean="0">
              <a:solidFill>
                <a:schemeClr val="tx1"/>
              </a:solidFill>
              <a:latin typeface="Trebuchet MS" pitchFamily="34" charset="0"/>
              <a:ea typeface="ＭＳ Ｐゴシック" charset="-128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1252605" y="2636912"/>
            <a:ext cx="6775779" cy="0"/>
          </a:xfrm>
          <a:prstGeom prst="line">
            <a:avLst/>
          </a:prstGeom>
          <a:ln w="28575">
            <a:solidFill>
              <a:srgbClr val="B305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1252604" y="4678848"/>
            <a:ext cx="6775779" cy="0"/>
          </a:xfrm>
          <a:prstGeom prst="line">
            <a:avLst/>
          </a:prstGeom>
          <a:ln w="28575">
            <a:solidFill>
              <a:srgbClr val="B305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eacea.ec.europa.eu/about/logos/eu_flag_programme/ErasmusMundus/eu_flag_erasmusmu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8316416" y="324078"/>
            <a:ext cx="517041" cy="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8B73DBC-A6A1-4CCE-86FA-284F08D0D46C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24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5211" y="415681"/>
            <a:ext cx="665298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rgbClr val="B30502"/>
                </a:solidFill>
              </a:rPr>
              <a:t>Erasmus+ / Key Action </a:t>
            </a:r>
            <a:r>
              <a:rPr lang="en-US" sz="2400" b="1" dirty="0" smtClean="0">
                <a:solidFill>
                  <a:srgbClr val="B30502"/>
                </a:solidFill>
              </a:rPr>
              <a:t>1</a:t>
            </a:r>
            <a:r>
              <a:rPr lang="en-US" sz="2800" b="1" dirty="0" smtClean="0">
                <a:solidFill>
                  <a:srgbClr val="B30502"/>
                </a:solidFill>
              </a:rPr>
              <a:t/>
            </a:r>
            <a:br>
              <a:rPr lang="en-US" sz="2800" b="1" dirty="0" smtClean="0">
                <a:solidFill>
                  <a:srgbClr val="B30502"/>
                </a:solidFill>
              </a:rPr>
            </a:br>
            <a:r>
              <a:rPr lang="en-US" sz="3200" b="1" dirty="0" smtClean="0">
                <a:solidFill>
                  <a:srgbClr val="B30502"/>
                </a:solidFill>
              </a:rPr>
              <a:t>Learning </a:t>
            </a:r>
            <a:r>
              <a:rPr lang="en-US" sz="3200" b="1" dirty="0">
                <a:solidFill>
                  <a:srgbClr val="B30502"/>
                </a:solidFill>
              </a:rPr>
              <a:t>Mobility</a:t>
            </a:r>
            <a:endParaRPr lang="de-DE" sz="3200" b="1" dirty="0">
              <a:solidFill>
                <a:srgbClr val="B3050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556792"/>
            <a:ext cx="896448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1. </a:t>
            </a:r>
            <a:r>
              <a:rPr lang="de-DE" altLang="de-DE" sz="2000" b="1" u="sng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Credit</a:t>
            </a:r>
            <a:r>
              <a:rPr lang="de-DE" altLang="de-DE" sz="2000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Mobility in EU </a:t>
            </a:r>
            <a:r>
              <a:rPr lang="de-DE" altLang="de-DE" sz="1800" u="sng" dirty="0">
                <a:solidFill>
                  <a:schemeClr val="tx1"/>
                </a:solidFill>
                <a:latin typeface="Trebuchet MS" panose="020B0603020202020204" pitchFamily="34" charset="0"/>
              </a:rPr>
              <a:t>und </a:t>
            </a:r>
            <a:r>
              <a:rPr lang="de-DE" altLang="de-DE" sz="1800" u="sng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third</a:t>
            </a:r>
            <a:r>
              <a:rPr lang="de-DE" altLang="de-DE" sz="1800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countries </a:t>
            </a:r>
            <a:r>
              <a:rPr lang="de-DE" altLang="de-DE" sz="2000" b="1" u="sng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</a:t>
            </a:r>
          </a:p>
          <a:p>
            <a:pPr marL="457200" indent="-457200" algn="l">
              <a:buAutoNum type="arabicPeriod"/>
            </a:pPr>
            <a:endParaRPr lang="de-DE" altLang="de-DE" sz="2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Student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mobility</a:t>
            </a:r>
            <a:endParaRPr lang="de-DE" altLang="de-DE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Studies: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3 - 12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Months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/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Internships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: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2 - 12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Months</a:t>
            </a:r>
            <a:endParaRPr lang="de-DE" altLang="de-D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rgbClr val="B30502"/>
                </a:solidFill>
                <a:latin typeface="Trebuchet MS" panose="020B0603020202020204" pitchFamily="34" charset="0"/>
              </a:rPr>
              <a:t>Multiple </a:t>
            </a:r>
            <a:r>
              <a:rPr lang="de-DE" altLang="de-DE" sz="1600" dirty="0" err="1" smtClean="0">
                <a:solidFill>
                  <a:srgbClr val="B30502"/>
                </a:solidFill>
                <a:latin typeface="Trebuchet MS" panose="020B0603020202020204" pitchFamily="34" charset="0"/>
              </a:rPr>
              <a:t>mobility</a:t>
            </a:r>
            <a:r>
              <a:rPr lang="de-DE" altLang="de-DE" sz="1600" dirty="0" smtClean="0">
                <a:solidFill>
                  <a:srgbClr val="B30502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B30502"/>
                </a:solidFill>
                <a:latin typeface="Trebuchet MS" panose="020B0603020202020204" pitchFamily="34" charset="0"/>
              </a:rPr>
              <a:t>periods</a:t>
            </a:r>
            <a:r>
              <a:rPr lang="de-DE" altLang="de-DE" sz="1600" dirty="0" smtClean="0">
                <a:solidFill>
                  <a:srgbClr val="B30502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rgbClr val="B30502"/>
                </a:solidFill>
                <a:latin typeface="Trebuchet MS" panose="020B0603020202020204" pitchFamily="34" charset="0"/>
              </a:rPr>
              <a:t>possible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(BA, MA,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Ph.D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b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max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. 12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Months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de-DE" altLang="de-D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rgbClr val="B30502"/>
                </a:solidFill>
                <a:latin typeface="Trebuchet MS" panose="020B0603020202020204" pitchFamily="34" charset="0"/>
              </a:rPr>
              <a:t>Gap </a:t>
            </a:r>
            <a:r>
              <a:rPr lang="de-DE" altLang="de-DE" sz="1600" dirty="0">
                <a:solidFill>
                  <a:srgbClr val="B30502"/>
                </a:solidFill>
                <a:latin typeface="Trebuchet MS" panose="020B0603020202020204" pitchFamily="34" charset="0"/>
              </a:rPr>
              <a:t>Mobility </a:t>
            </a:r>
            <a:endParaRPr lang="de-DE" altLang="de-DE" sz="16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altLang="de-DE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Teaching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Staff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Mobility</a:t>
            </a:r>
            <a:endParaRPr lang="de-DE" altLang="de-DE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 Days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- 2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Months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at least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8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hours</a:t>
            </a:r>
            <a:endParaRPr lang="de-DE" altLang="de-DE" sz="16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de-DE" altLang="de-DE" sz="16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Mobility of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Adminstrative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Staff</a:t>
            </a:r>
            <a:endParaRPr lang="de-DE" altLang="de-DE" sz="20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      5 Days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to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2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Months</a:t>
            </a:r>
            <a:endParaRPr lang="de-DE" altLang="de-DE" sz="12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altLang="de-DE" sz="1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 descr="http://eacea.ec.europa.eu/about/logos/eu_flag_programme/ErasmusMundus/eu_flag_erasmusm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8316416" y="324078"/>
            <a:ext cx="517041" cy="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8B73DBC-A6A1-4CCE-86FA-284F08D0D46C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03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465211" y="415681"/>
            <a:ext cx="6652988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rgbClr val="B30502"/>
                </a:solidFill>
              </a:rPr>
              <a:t>Erasmus+ / Key Action </a:t>
            </a:r>
            <a:r>
              <a:rPr lang="en-US" sz="2400" b="1" dirty="0" smtClean="0">
                <a:solidFill>
                  <a:srgbClr val="B30502"/>
                </a:solidFill>
              </a:rPr>
              <a:t>1</a:t>
            </a:r>
            <a:r>
              <a:rPr lang="en-US" sz="2800" b="1" dirty="0" smtClean="0">
                <a:solidFill>
                  <a:srgbClr val="B30502"/>
                </a:solidFill>
              </a:rPr>
              <a:t/>
            </a:r>
            <a:br>
              <a:rPr lang="en-US" sz="2800" b="1" dirty="0" smtClean="0">
                <a:solidFill>
                  <a:srgbClr val="B30502"/>
                </a:solidFill>
              </a:rPr>
            </a:br>
            <a:r>
              <a:rPr lang="en-US" sz="3200" b="1" dirty="0" smtClean="0">
                <a:solidFill>
                  <a:srgbClr val="B30502"/>
                </a:solidFill>
              </a:rPr>
              <a:t>Learning </a:t>
            </a:r>
            <a:r>
              <a:rPr lang="en-US" sz="3200" b="1" dirty="0">
                <a:solidFill>
                  <a:srgbClr val="B30502"/>
                </a:solidFill>
              </a:rPr>
              <a:t>Mobility</a:t>
            </a:r>
            <a:endParaRPr lang="de-DE" sz="3200" b="1" dirty="0">
              <a:solidFill>
                <a:srgbClr val="B3050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7544" y="1556792"/>
            <a:ext cx="8352928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2. </a:t>
            </a:r>
            <a:r>
              <a:rPr lang="de-DE" altLang="de-DE" sz="2000" b="1" u="sng" dirty="0" err="1">
                <a:solidFill>
                  <a:schemeClr val="tx1"/>
                </a:solidFill>
                <a:latin typeface="Trebuchet MS" panose="020B0603020202020204" pitchFamily="34" charset="0"/>
              </a:rPr>
              <a:t>Degree</a:t>
            </a:r>
            <a:r>
              <a:rPr lang="de-DE" altLang="de-DE" sz="2000" b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u="sng" dirty="0" err="1">
                <a:solidFill>
                  <a:schemeClr val="tx1"/>
                </a:solidFill>
                <a:latin typeface="Trebuchet MS" panose="020B0603020202020204" pitchFamily="34" charset="0"/>
              </a:rPr>
              <a:t>mobility</a:t>
            </a:r>
            <a:r>
              <a:rPr lang="de-DE" altLang="de-DE" sz="2000" b="1" u="sng" dirty="0">
                <a:solidFill>
                  <a:schemeClr val="tx1"/>
                </a:solidFill>
                <a:latin typeface="Trebuchet MS" panose="020B0603020202020204" pitchFamily="34" charset="0"/>
              </a:rPr>
              <a:t> - </a:t>
            </a:r>
            <a:r>
              <a:rPr lang="de-DE" altLang="de-DE" sz="2000" b="1" u="sng" dirty="0" err="1">
                <a:solidFill>
                  <a:srgbClr val="B30502"/>
                </a:solidFill>
                <a:latin typeface="Trebuchet MS" panose="020B0603020202020204" pitchFamily="34" charset="0"/>
              </a:rPr>
              <a:t>joint</a:t>
            </a:r>
            <a:r>
              <a:rPr lang="de-DE" altLang="de-DE" sz="2000" b="1" u="sng" dirty="0">
                <a:solidFill>
                  <a:srgbClr val="B30502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u="sng" dirty="0" err="1">
                <a:solidFill>
                  <a:srgbClr val="B30502"/>
                </a:solidFill>
                <a:latin typeface="Trebuchet MS" panose="020B0603020202020204" pitchFamily="34" charset="0"/>
              </a:rPr>
              <a:t>master</a:t>
            </a:r>
            <a:r>
              <a:rPr lang="de-DE" altLang="de-DE" sz="2000" b="1" u="sng" dirty="0">
                <a:solidFill>
                  <a:srgbClr val="B30502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u="sng" dirty="0" err="1">
                <a:solidFill>
                  <a:srgbClr val="B30502"/>
                </a:solidFill>
                <a:latin typeface="Trebuchet MS" panose="020B0603020202020204" pitchFamily="34" charset="0"/>
              </a:rPr>
              <a:t>degree</a:t>
            </a:r>
            <a:r>
              <a:rPr lang="de-DE" altLang="de-DE" sz="2000" b="1" u="sng" dirty="0">
                <a:solidFill>
                  <a:srgbClr val="B30502"/>
                </a:solidFill>
                <a:latin typeface="Trebuchet MS" panose="020B0603020202020204" pitchFamily="34" charset="0"/>
              </a:rPr>
              <a:t> (JMD</a:t>
            </a:r>
            <a:r>
              <a:rPr lang="de-DE" altLang="de-DE" sz="2000" b="1" u="sng" dirty="0" smtClean="0">
                <a:solidFill>
                  <a:srgbClr val="B30502"/>
                </a:solidFill>
                <a:latin typeface="Trebuchet MS" panose="020B0603020202020204" pitchFamily="34" charset="0"/>
              </a:rPr>
              <a:t>)</a:t>
            </a:r>
          </a:p>
          <a:p>
            <a:pPr algn="l"/>
            <a:endParaRPr lang="de-DE" altLang="de-DE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Integrated international Master Programmes </a:t>
            </a:r>
            <a:b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formerly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Erasmus </a:t>
            </a:r>
            <a:r>
              <a:rPr lang="de-DE" altLang="de-DE" sz="2000" b="1" dirty="0" err="1">
                <a:solidFill>
                  <a:schemeClr val="tx1"/>
                </a:solidFill>
                <a:latin typeface="Trebuchet MS" panose="020B0603020202020204" pitchFamily="34" charset="0"/>
              </a:rPr>
              <a:t>Mundus</a:t>
            </a:r>
            <a:r>
              <a:rPr lang="de-DE" altLang="de-DE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3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Universities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from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 </a:t>
            </a:r>
            <a:r>
              <a:rPr lang="de-DE" altLang="de-D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aus 3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participating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Countries </a:t>
            </a:r>
            <a:b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(at least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one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EU-Member State)</a:t>
            </a:r>
            <a:endParaRPr lang="de-DE" altLang="de-D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Joint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Degrees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have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to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be</a:t>
            </a:r>
            <a:r>
              <a:rPr lang="de-DE" altLang="de-DE" sz="16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accredited</a:t>
            </a:r>
            <a:endParaRPr lang="de-DE" altLang="de-DE" sz="16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endParaRPr lang="de-DE" altLang="de-D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Students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have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to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study</a:t>
            </a:r>
            <a:r>
              <a:rPr lang="de-DE" altLang="de-DE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in at least  2 different countries</a:t>
            </a:r>
            <a:endParaRPr lang="de-DE" altLang="de-DE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2" descr="http://eacea.ec.europa.eu/about/logos/eu_flag_programme/ErasmusMundus/eu_flag_erasmusm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63"/>
          <a:stretch/>
        </p:blipFill>
        <p:spPr bwMode="auto">
          <a:xfrm>
            <a:off x="8316416" y="324078"/>
            <a:ext cx="517041" cy="4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de-DE" dirty="0" smtClean="0"/>
              <a:t>Dr. Carola Beckmeier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8B73DBC-A6A1-4CCE-86FA-284F08D0D46C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5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de-DE" sz="2800" dirty="0" smtClean="0"/>
              <a:t>„The </a:t>
            </a:r>
            <a:r>
              <a:rPr lang="de-DE" sz="2800" dirty="0" err="1" smtClean="0"/>
              <a:t>highlight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studying</a:t>
            </a:r>
            <a:r>
              <a:rPr lang="de-DE" sz="2800" dirty="0" smtClean="0"/>
              <a:t> </a:t>
            </a:r>
            <a:r>
              <a:rPr lang="de-DE" sz="2800" dirty="0" err="1" smtClean="0"/>
              <a:t>is</a:t>
            </a:r>
            <a:r>
              <a:rPr lang="de-DE" sz="2800" dirty="0" smtClean="0"/>
              <a:t> </a:t>
            </a:r>
            <a:r>
              <a:rPr lang="de-DE" sz="2800" dirty="0" err="1" smtClean="0"/>
              <a:t>studying</a:t>
            </a:r>
            <a:r>
              <a:rPr lang="de-DE" sz="2800" dirty="0" smtClean="0"/>
              <a:t> </a:t>
            </a:r>
            <a:r>
              <a:rPr lang="de-DE" sz="2800" dirty="0" err="1" smtClean="0"/>
              <a:t>abroad</a:t>
            </a:r>
            <a:r>
              <a:rPr lang="de-DE" sz="2800" dirty="0" smtClean="0"/>
              <a:t>“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471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Reasons for running mobility </a:t>
            </a:r>
            <a:r>
              <a:rPr lang="en-GB" dirty="0" smtClean="0"/>
              <a:t>programs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Extension </a:t>
            </a:r>
            <a:r>
              <a:rPr lang="en-GB" dirty="0"/>
              <a:t>of academic skills</a:t>
            </a:r>
          </a:p>
          <a:p>
            <a:r>
              <a:rPr lang="en-GB" dirty="0"/>
              <a:t>Acquisition of intercultural competence</a:t>
            </a:r>
          </a:p>
          <a:p>
            <a:r>
              <a:rPr lang="en-GB" dirty="0"/>
              <a:t>Preparation for international tasks &amp; work environments</a:t>
            </a:r>
          </a:p>
          <a:p>
            <a:r>
              <a:rPr lang="en-GB" dirty="0"/>
              <a:t>Improvement of foreign language proficiency </a:t>
            </a:r>
          </a:p>
          <a:p>
            <a:r>
              <a:rPr lang="en-GB" dirty="0"/>
              <a:t>Studying in an international </a:t>
            </a:r>
            <a:r>
              <a:rPr lang="en-GB" dirty="0" smtClean="0"/>
              <a:t>classroom</a:t>
            </a:r>
          </a:p>
          <a:p>
            <a:r>
              <a:rPr lang="en-GB" dirty="0" smtClean="0"/>
              <a:t>Education towards being a global citizen</a:t>
            </a:r>
            <a:endParaRPr lang="en-GB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2</a:t>
            </a:fld>
            <a:endParaRPr lang="de-DE"/>
          </a:p>
        </p:txBody>
      </p:sp>
      <p:pic>
        <p:nvPicPr>
          <p:cNvPr id="5122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 bwMode="auto">
          <a:xfrm>
            <a:off x="7020272" y="6381328"/>
            <a:ext cx="2088132" cy="4766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510856"/>
              </p:ext>
            </p:extLst>
          </p:nvPr>
        </p:nvGraphicFramePr>
        <p:xfrm>
          <a:off x="2843808" y="1057076"/>
          <a:ext cx="6231028" cy="528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10154880" imgH="8667720" progId="Photoshop.Image.13">
                  <p:embed/>
                </p:oleObj>
              </mc:Choice>
              <mc:Fallback>
                <p:oleObj name="Image" r:id="rId3" imgW="10154880" imgH="86677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1057076"/>
                        <a:ext cx="6231028" cy="528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774557"/>
            <a:ext cx="8061325" cy="6463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266 </a:t>
            </a:r>
            <a:r>
              <a:rPr lang="en-US" dirty="0" smtClean="0"/>
              <a:t>ERASMUS partner universities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about </a:t>
            </a:r>
            <a:r>
              <a:rPr lang="en-US" sz="1800" dirty="0"/>
              <a:t>800 </a:t>
            </a:r>
            <a:r>
              <a:rPr lang="en-US" sz="1800" dirty="0" smtClean="0"/>
              <a:t>exchange students / year</a:t>
            </a:r>
            <a:endParaRPr lang="de-DE" sz="1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2708920"/>
            <a:ext cx="8061325" cy="32823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de-DE" dirty="0"/>
              <a:t>Spain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France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Sweden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Poland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Turkey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United Kingdom</a:t>
            </a:r>
          </a:p>
          <a:p>
            <a:pPr>
              <a:lnSpc>
                <a:spcPct val="100000"/>
              </a:lnSpc>
            </a:pPr>
            <a:r>
              <a:rPr lang="en-US" altLang="de-DE" dirty="0"/>
              <a:t>...</a:t>
            </a:r>
          </a:p>
          <a:p>
            <a:pPr>
              <a:lnSpc>
                <a:spcPct val="100000"/>
              </a:lnSpc>
            </a:pPr>
            <a:endParaRPr lang="en-US" alt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3</a:t>
            </a:fld>
            <a:endParaRPr lang="de-DE"/>
          </a:p>
        </p:txBody>
      </p:sp>
      <p:pic>
        <p:nvPicPr>
          <p:cNvPr id="11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/>
              <a:t>ERASMUS+ MOBILITÄTEN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598194975"/>
              </p:ext>
            </p:extLst>
          </p:nvPr>
        </p:nvGraphicFramePr>
        <p:xfrm>
          <a:off x="993775" y="1764571"/>
          <a:ext cx="7590154" cy="4255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749230" y="836712"/>
            <a:ext cx="4176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dirty="0" smtClean="0">
                <a:solidFill>
                  <a:srgbClr val="000000"/>
                </a:solidFill>
              </a:rPr>
              <a:t>TOTAL 2014/15: 314 Studierende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>
                <a:solidFill>
                  <a:srgbClr val="000000"/>
                </a:solidFill>
              </a:rPr>
              <a:t>2011/12: 249 Studierende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2009/10: 215 Studierende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200" b="1" dirty="0" smtClean="0">
                <a:solidFill>
                  <a:srgbClr val="000000"/>
                </a:solidFill>
              </a:rPr>
              <a:t>1992/93: 78 Studierende</a:t>
            </a:r>
            <a:endParaRPr lang="de-DE" sz="1200" b="1" dirty="0">
              <a:solidFill>
                <a:srgbClr val="000000"/>
              </a:solidFill>
            </a:endParaRPr>
          </a:p>
        </p:txBody>
      </p:sp>
      <p:pic>
        <p:nvPicPr>
          <p:cNvPr id="9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1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39750" y="908720"/>
            <a:ext cx="8061325" cy="6463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78 Overseas partner universities</a:t>
            </a:r>
            <a:br>
              <a:rPr lang="en-US" dirty="0" smtClean="0"/>
            </a:br>
            <a:r>
              <a:rPr lang="en-US" sz="1800" dirty="0" smtClean="0"/>
              <a:t>about 400 exchange students / year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342210"/>
              </p:ext>
            </p:extLst>
          </p:nvPr>
        </p:nvGraphicFramePr>
        <p:xfrm>
          <a:off x="1259632" y="1844824"/>
          <a:ext cx="6084758" cy="436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3" imgW="18056880" imgH="12761640" progId="Photoshop.Image.13">
                  <p:embed/>
                </p:oleObj>
              </mc:Choice>
              <mc:Fallback>
                <p:oleObj name="Image" r:id="rId3" imgW="18056880" imgH="127616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844824"/>
                        <a:ext cx="6084758" cy="4365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899592" y="3645024"/>
            <a:ext cx="1407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North </a:t>
            </a:r>
            <a:r>
              <a:rPr lang="de-DE" sz="1600" dirty="0" err="1" smtClean="0">
                <a:latin typeface="Calibri" panose="020F0502020204030204" pitchFamily="34" charset="0"/>
              </a:rPr>
              <a:t>America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04595" y="4149080"/>
            <a:ext cx="140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Calibri" panose="020F0502020204030204" pitchFamily="34" charset="0"/>
              </a:rPr>
              <a:t>South </a:t>
            </a:r>
            <a:r>
              <a:rPr lang="de-DE" sz="1600" dirty="0" err="1" smtClean="0">
                <a:latin typeface="Calibri" panose="020F0502020204030204" pitchFamily="34" charset="0"/>
              </a:rPr>
              <a:t>America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972584" y="3645024"/>
            <a:ext cx="47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</a:rPr>
              <a:t>Asia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04248" y="4170566"/>
            <a:ext cx="913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</a:rPr>
              <a:t>Australia</a:t>
            </a:r>
            <a:endParaRPr lang="de-DE" sz="1600" dirty="0">
              <a:latin typeface="Calibri" panose="020F0502020204030204" pitchFamily="34" charset="0"/>
            </a:endParaRPr>
          </a:p>
        </p:txBody>
      </p:sp>
      <p:pic>
        <p:nvPicPr>
          <p:cNvPr id="18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Bilateral </a:t>
            </a:r>
            <a:r>
              <a:rPr lang="de-DE" dirty="0"/>
              <a:t>A</a:t>
            </a:r>
            <a:r>
              <a:rPr lang="de-DE" dirty="0" smtClean="0"/>
              <a:t>greements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6</a:t>
            </a:fld>
            <a:endParaRPr lang="de-DE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071" y="2276872"/>
            <a:ext cx="3104707" cy="403121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593">
            <a:off x="3419872" y="2082424"/>
            <a:ext cx="3129250" cy="40496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690">
            <a:off x="2805899" y="2006795"/>
            <a:ext cx="3123115" cy="40434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772">
            <a:off x="2071095" y="1960176"/>
            <a:ext cx="3123115" cy="40434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International </a:t>
            </a:r>
            <a:r>
              <a:rPr lang="de-DE" dirty="0" err="1"/>
              <a:t>Programs</a:t>
            </a:r>
            <a:r>
              <a:rPr lang="de-DE" dirty="0"/>
              <a:t> 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Student </a:t>
            </a:r>
            <a:r>
              <a:rPr lang="en-GB" dirty="0"/>
              <a:t>exchange contract management</a:t>
            </a:r>
          </a:p>
          <a:p>
            <a:r>
              <a:rPr lang="en-GB" dirty="0"/>
              <a:t>Submission of applications for external funds</a:t>
            </a:r>
          </a:p>
          <a:p>
            <a:r>
              <a:rPr lang="en-GB" dirty="0"/>
              <a:t>Supervision of Dual Degree Programs</a:t>
            </a:r>
          </a:p>
          <a:p>
            <a:r>
              <a:rPr lang="en-GB" dirty="0" err="1"/>
              <a:t>Infothek</a:t>
            </a:r>
            <a:r>
              <a:rPr lang="en-GB" dirty="0"/>
              <a:t> &amp; Individual Counselling on Study Abroad</a:t>
            </a:r>
          </a:p>
          <a:p>
            <a:r>
              <a:rPr lang="en-GB" dirty="0"/>
              <a:t>Selection process for scholarships</a:t>
            </a:r>
          </a:p>
          <a:p>
            <a:r>
              <a:rPr lang="en-GB" dirty="0"/>
              <a:t>Advice on recognition of credits</a:t>
            </a:r>
          </a:p>
          <a:p>
            <a:r>
              <a:rPr lang="en-GB" dirty="0"/>
              <a:t>Networking with partner universities</a:t>
            </a:r>
          </a:p>
          <a:p>
            <a:r>
              <a:rPr lang="en-GB" dirty="0"/>
              <a:t>International marketing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7</a:t>
            </a:fld>
            <a:endParaRPr lang="de-DE"/>
          </a:p>
        </p:txBody>
      </p:sp>
      <p:pic>
        <p:nvPicPr>
          <p:cNvPr id="8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980728"/>
            <a:ext cx="8061325" cy="369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30502"/>
                </a:solidFill>
              </a:rPr>
              <a:t>ERASMUS+ </a:t>
            </a:r>
            <a:r>
              <a:rPr lang="en-US" dirty="0" smtClean="0">
                <a:solidFill>
                  <a:srgbClr val="B30502"/>
                </a:solidFill>
              </a:rPr>
              <a:t>Announcements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8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54">
            <a:off x="3522875" y="2356846"/>
            <a:ext cx="2805484" cy="39759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43" y="2348880"/>
            <a:ext cx="2805484" cy="39759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371">
            <a:off x="2946811" y="2290365"/>
            <a:ext cx="2805484" cy="39759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718">
            <a:off x="2658779" y="2284383"/>
            <a:ext cx="2805484" cy="397598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1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Incoming</a:t>
            </a:r>
            <a:r>
              <a:rPr lang="de-DE" dirty="0" smtClean="0"/>
              <a:t> </a:t>
            </a:r>
            <a:r>
              <a:rPr lang="de-DE" dirty="0" err="1" smtClean="0"/>
              <a:t>exchange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tudents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Preparation </a:t>
            </a:r>
            <a:r>
              <a:rPr lang="en-GB" dirty="0"/>
              <a:t>of enrolment</a:t>
            </a:r>
          </a:p>
          <a:p>
            <a:r>
              <a:rPr lang="en-GB" dirty="0"/>
              <a:t>Housing</a:t>
            </a:r>
          </a:p>
          <a:p>
            <a:r>
              <a:rPr lang="en-GB" dirty="0"/>
              <a:t>Language courses</a:t>
            </a:r>
          </a:p>
          <a:p>
            <a:r>
              <a:rPr lang="en-GB" dirty="0"/>
              <a:t>Transcripts of Records</a:t>
            </a:r>
          </a:p>
          <a:p>
            <a:r>
              <a:rPr lang="en-GB" dirty="0"/>
              <a:t>Orientation sessions</a:t>
            </a:r>
          </a:p>
          <a:p>
            <a:r>
              <a:rPr lang="en-GB" dirty="0"/>
              <a:t>General study counselling</a:t>
            </a:r>
          </a:p>
          <a:p>
            <a:r>
              <a:rPr lang="en-GB" dirty="0"/>
              <a:t>Buddy program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Dr. Carola Beckmeier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73DBC-A6A1-4CCE-86FA-284F08D0D46C}" type="slidenum">
              <a:rPr lang="de-DE" smtClean="0"/>
              <a:t>9</a:t>
            </a:fld>
            <a:endParaRPr lang="de-DE"/>
          </a:p>
        </p:txBody>
      </p:sp>
      <p:pic>
        <p:nvPicPr>
          <p:cNvPr id="8" name="Picture 2" descr="N:\ID\Alle\PR_Werbung_Infoveranstaltungen\Logos\Internationales_International Affairs\Logo_TU_Internationales_CMYK_vor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2" y="6165304"/>
            <a:ext cx="1679517" cy="4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516</Words>
  <Application>Microsoft Macintosh PowerPoint</Application>
  <PresentationFormat>Bildschirmpräsentation (4:3)</PresentationFormat>
  <Paragraphs>179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ＭＳ Ｐゴシック</vt:lpstr>
      <vt:lpstr>Times New Roman</vt:lpstr>
      <vt:lpstr>Trebuchet MS</vt:lpstr>
      <vt:lpstr>Larissa</vt:lpstr>
      <vt:lpstr>Image</vt:lpstr>
      <vt:lpstr>PowerPoint-Präsentation</vt:lpstr>
      <vt:lpstr>Reasons for running mobility programs</vt:lpstr>
      <vt:lpstr>266 ERASMUS partner universities about 800 exchange students / year</vt:lpstr>
      <vt:lpstr>ERASMUS+ MOBILITÄTEN</vt:lpstr>
      <vt:lpstr>78 Overseas partner universities about 400 exchange students / year</vt:lpstr>
      <vt:lpstr>Bilateral Agreements</vt:lpstr>
      <vt:lpstr>International Programs Management</vt:lpstr>
      <vt:lpstr>ERASMUS+ Announcements</vt:lpstr>
      <vt:lpstr>Incoming exchange students</vt:lpstr>
      <vt:lpstr>International Programmes</vt:lpstr>
      <vt:lpstr>Quality assurance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tub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Noller, Felix</dc:creator>
  <cp:lastModifiedBy>Microsoft Office-Anwender</cp:lastModifiedBy>
  <cp:revision>59</cp:revision>
  <cp:lastPrinted>2014-02-10T09:45:50Z</cp:lastPrinted>
  <dcterms:created xsi:type="dcterms:W3CDTF">2014-02-03T11:32:33Z</dcterms:created>
  <dcterms:modified xsi:type="dcterms:W3CDTF">2017-01-24T08:20:01Z</dcterms:modified>
</cp:coreProperties>
</file>