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7"/>
  </p:notesMasterIdLst>
  <p:handoutMasterIdLst>
    <p:handoutMasterId r:id="rId28"/>
  </p:handoutMasterIdLst>
  <p:sldIdLst>
    <p:sldId id="337" r:id="rId2"/>
    <p:sldId id="334" r:id="rId3"/>
    <p:sldId id="335" r:id="rId4"/>
    <p:sldId id="336" r:id="rId5"/>
    <p:sldId id="281" r:id="rId6"/>
    <p:sldId id="282" r:id="rId7"/>
    <p:sldId id="319" r:id="rId8"/>
    <p:sldId id="286" r:id="rId9"/>
    <p:sldId id="321" r:id="rId10"/>
    <p:sldId id="284" r:id="rId11"/>
    <p:sldId id="317" r:id="rId12"/>
    <p:sldId id="306" r:id="rId13"/>
    <p:sldId id="307" r:id="rId14"/>
    <p:sldId id="308" r:id="rId15"/>
    <p:sldId id="309" r:id="rId16"/>
    <p:sldId id="310" r:id="rId17"/>
    <p:sldId id="312" r:id="rId18"/>
    <p:sldId id="313" r:id="rId19"/>
    <p:sldId id="314" r:id="rId20"/>
    <p:sldId id="315" r:id="rId21"/>
    <p:sldId id="322" r:id="rId22"/>
    <p:sldId id="331" r:id="rId23"/>
    <p:sldId id="285" r:id="rId24"/>
    <p:sldId id="283"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jana"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339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p:scale>
          <a:sx n="100" d="100"/>
          <a:sy n="100" d="100"/>
        </p:scale>
        <p:origin x="-300" y="5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3"/>
            <c:spPr>
              <a:solidFill>
                <a:schemeClr val="bg1">
                  <a:lumMod val="75000"/>
                </a:schemeClr>
              </a:solidFill>
            </c:spPr>
          </c:dPt>
          <c:dLbls>
            <c:dLbl>
              <c:idx val="0"/>
              <c:layout>
                <c:manualLayout>
                  <c:x val="-0.12040963183880952"/>
                  <c:y val="-0.10311671621960122"/>
                </c:manualLayout>
              </c:layout>
              <c:showPercent val="1"/>
              <c:extLst>
                <c:ext xmlns:c15="http://schemas.microsoft.com/office/drawing/2012/chart" uri="{CE6537A1-D6FC-4f65-9D91-7224C49458BB}"/>
              </c:extLst>
            </c:dLbl>
            <c:dLbl>
              <c:idx val="1"/>
              <c:layout>
                <c:manualLayout>
                  <c:x val="9.6041861645265861E-2"/>
                  <c:y val="-5.4620620555210955E-2"/>
                </c:manualLayout>
              </c:layout>
              <c:showPercent val="1"/>
              <c:extLst>
                <c:ext xmlns:c15="http://schemas.microsoft.com/office/drawing/2012/chart" uri="{CE6537A1-D6FC-4f65-9D91-7224C49458BB}"/>
              </c:extLst>
            </c:dLbl>
            <c:dLbl>
              <c:idx val="3"/>
              <c:layout>
                <c:manualLayout>
                  <c:x val="6.5943571633577502E-2"/>
                  <c:y val="0.17475871532655918"/>
                </c:manualLayout>
              </c:layout>
              <c:showPercent val="1"/>
              <c:extLst>
                <c:ext xmlns:c15="http://schemas.microsoft.com/office/drawing/2012/chart" uri="{CE6537A1-D6FC-4f65-9D91-7224C49458BB}"/>
              </c:extLst>
            </c:dLbl>
            <c:spPr>
              <a:noFill/>
              <a:ln>
                <a:noFill/>
              </a:ln>
              <a:effectLst/>
            </c:spPr>
            <c:txPr>
              <a:bodyPr/>
              <a:lstStyle/>
              <a:p>
                <a:pPr>
                  <a:defRPr lang="en-US" sz="1200" b="1"/>
                </a:pPr>
                <a:endParaRPr lang="en-US"/>
              </a:p>
            </c:txPr>
            <c:showPercent val="1"/>
            <c:extLst>
              <c:ext xmlns:c15="http://schemas.microsoft.com/office/drawing/2012/chart" uri="{CE6537A1-D6FC-4f65-9D91-7224C49458BB}"/>
            </c:extLst>
          </c:dLbls>
          <c:cat>
            <c:strRef>
              <c:f>Sheet1!$A$2:$A$5</c:f>
              <c:strCache>
                <c:ptCount val="4"/>
                <c:pt idx="0">
                  <c:v>Bachelor/College degree</c:v>
                </c:pt>
                <c:pt idx="1">
                  <c:v>Master degree</c:v>
                </c:pt>
                <c:pt idx="2">
                  <c:v>PhD degree</c:v>
                </c:pt>
                <c:pt idx="3">
                  <c:v>Do not know</c:v>
                </c:pt>
              </c:strCache>
            </c:strRef>
          </c:cat>
          <c:val>
            <c:numRef>
              <c:f>Sheet1!$B$2:$B$5</c:f>
              <c:numCache>
                <c:formatCode>General</c:formatCode>
                <c:ptCount val="4"/>
                <c:pt idx="0">
                  <c:v>60</c:v>
                </c:pt>
                <c:pt idx="1">
                  <c:v>20</c:v>
                </c:pt>
                <c:pt idx="2">
                  <c:v>2</c:v>
                </c:pt>
                <c:pt idx="3">
                  <c:v>18</c:v>
                </c:pt>
              </c:numCache>
            </c:numRef>
          </c:val>
        </c:ser>
        <c:dLbls>
          <c:showPercent val="1"/>
        </c:dLbls>
        <c:firstSliceAng val="0"/>
      </c:pieChart>
    </c:plotArea>
    <c:legend>
      <c:legendPos val="r"/>
      <c:layout>
        <c:manualLayout>
          <c:xMode val="edge"/>
          <c:yMode val="edge"/>
          <c:x val="0.55059238755564943"/>
          <c:y val="0.33693387445512041"/>
          <c:w val="0.28832925747762833"/>
          <c:h val="0.40017512333779881"/>
        </c:manualLayout>
      </c:layout>
      <c:txPr>
        <a:bodyPr/>
        <a:lstStyle/>
        <a:p>
          <a:pPr>
            <a:defRPr lang="en-US"/>
          </a:pPr>
          <a:endParaRPr lang="en-US"/>
        </a:p>
      </c:txPr>
    </c:legend>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11BAB7-0A24-4960-B688-B747205CD85B}" type="datetimeFigureOut">
              <a:rPr lang="en-US" smtClean="0"/>
              <a:pPr/>
              <a:t>1/12/2016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A092D8-B450-49F6-B229-AFF0CDD577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49FA9-7523-4D6E-988B-C34C40110BCC}"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BB51C-90F7-45ED-BBFA-B46373C185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1/12/2016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1/12/2016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1/12/2016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1/12/2016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1/12/2016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1/12/2016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1/12/2016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600" dirty="0" smtClean="0"/>
              <a:t>Ministry of Education</a:t>
            </a:r>
            <a:br>
              <a:rPr lang="en-US" sz="3600" dirty="0" smtClean="0"/>
            </a:br>
            <a:r>
              <a:rPr lang="en-US" sz="3600" dirty="0" smtClean="0"/>
              <a:t>University of Montenegro</a:t>
            </a:r>
            <a:r>
              <a:rPr lang="en-US" dirty="0" smtClean="0"/>
              <a:t/>
            </a:r>
            <a:br>
              <a:rPr lang="en-US" dirty="0" smtClean="0"/>
            </a:br>
            <a:r>
              <a:rPr lang="en-US" sz="2200" dirty="0" smtClean="0"/>
              <a:t>BFUG BOARD MEETING  </a:t>
            </a:r>
            <a:endParaRPr lang="en-US" sz="2200" dirty="0"/>
          </a:p>
        </p:txBody>
      </p:sp>
      <p:sp>
        <p:nvSpPr>
          <p:cNvPr id="3" name="Subtitle 2"/>
          <p:cNvSpPr>
            <a:spLocks noGrp="1"/>
          </p:cNvSpPr>
          <p:nvPr>
            <p:ph type="subTitle" idx="1"/>
          </p:nvPr>
        </p:nvSpPr>
        <p:spPr/>
        <p:txBody>
          <a:bodyPr/>
          <a:lstStyle/>
          <a:p>
            <a:pPr algn="ctr"/>
            <a:r>
              <a:rPr lang="en-US" dirty="0" smtClean="0"/>
              <a:t>Chisinau, 18 January 2016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92162"/>
          </a:xfrm>
        </p:spPr>
        <p:txBody>
          <a:bodyPr>
            <a:normAutofit fontScale="90000"/>
          </a:bodyPr>
          <a:lstStyle/>
          <a:p>
            <a:pPr algn="ctr"/>
            <a:r>
              <a:rPr lang="en-US" sz="4000" b="1" dirty="0" smtClean="0">
                <a:solidFill>
                  <a:srgbClr val="000066"/>
                </a:solidFill>
                <a:latin typeface="Calibri" pitchFamily="34" charset="0"/>
              </a:rPr>
              <a:t>Census of Population, Households and Dwellings in Montenegro 2011</a:t>
            </a:r>
            <a:endParaRPr lang="en-US" sz="4000" b="1" dirty="0">
              <a:solidFill>
                <a:srgbClr val="000066"/>
              </a:solidFill>
              <a:latin typeface="Calibri" pitchFamily="34" charset="0"/>
            </a:endParaRPr>
          </a:p>
        </p:txBody>
      </p:sp>
      <p:pic>
        <p:nvPicPr>
          <p:cNvPr id="4" name="Content Placeholder 3"/>
          <p:cNvPicPr>
            <a:picLocks noGrp="1"/>
          </p:cNvPicPr>
          <p:nvPr>
            <p:ph sz="quarter" idx="1"/>
          </p:nvPr>
        </p:nvPicPr>
        <p:blipFill>
          <a:blip r:embed="rId2"/>
          <a:srcRect/>
          <a:stretch>
            <a:fillRect/>
          </a:stretch>
        </p:blipFill>
        <p:spPr bwMode="auto">
          <a:xfrm>
            <a:off x="1635000" y="2295512"/>
            <a:ext cx="5112000" cy="348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000066"/>
                </a:solidFill>
                <a:latin typeface="Calibri" pitchFamily="34" charset="0"/>
              </a:rPr>
              <a:t>Census of Population, Households and Dwellings in Montenegro 2011</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2190948"/>
            <a:ext cx="7467600" cy="369212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333399"/>
                </a:solidFill>
                <a:latin typeface="Calibri" pitchFamily="34" charset="0"/>
              </a:rPr>
              <a:t>current situation</a:t>
            </a:r>
            <a:endParaRPr lang="en-US" sz="3200" dirty="0">
              <a:solidFill>
                <a:srgbClr val="333399"/>
              </a:solidFill>
              <a:latin typeface="Calibri" pitchFamily="34" charset="0"/>
            </a:endParaRPr>
          </a:p>
        </p:txBody>
      </p:sp>
      <p:sp>
        <p:nvSpPr>
          <p:cNvPr id="3" name="Content Placeholder 2"/>
          <p:cNvSpPr>
            <a:spLocks noGrp="1"/>
          </p:cNvSpPr>
          <p:nvPr>
            <p:ph sz="quarter" idx="1"/>
          </p:nvPr>
        </p:nvSpPr>
        <p:spPr/>
        <p:txBody>
          <a:bodyPr/>
          <a:lstStyle/>
          <a:p>
            <a:r>
              <a:rPr lang="en-US" dirty="0" smtClean="0">
                <a:solidFill>
                  <a:srgbClr val="333399"/>
                </a:solidFill>
                <a:latin typeface="Calibri" pitchFamily="34" charset="0"/>
              </a:rPr>
              <a:t>The Law on Higher Education was  adopted by the Parliament  in  2003</a:t>
            </a:r>
          </a:p>
          <a:p>
            <a:r>
              <a:rPr lang="en-US" dirty="0" smtClean="0">
                <a:solidFill>
                  <a:srgbClr val="333399"/>
                </a:solidFill>
                <a:latin typeface="Calibri" pitchFamily="34" charset="0"/>
              </a:rPr>
              <a:t>Changes and amendments done in 2010, 2011</a:t>
            </a:r>
          </a:p>
          <a:p>
            <a:r>
              <a:rPr lang="en-US" dirty="0" smtClean="0">
                <a:solidFill>
                  <a:srgbClr val="333399"/>
                </a:solidFill>
                <a:latin typeface="Calibri" pitchFamily="34" charset="0"/>
              </a:rPr>
              <a:t>New Law was adopted in October 2014</a:t>
            </a:r>
          </a:p>
          <a:p>
            <a:r>
              <a:rPr lang="en-US" dirty="0" smtClean="0">
                <a:solidFill>
                  <a:srgbClr val="333399"/>
                </a:solidFill>
                <a:latin typeface="Calibri" pitchFamily="34" charset="0"/>
              </a:rPr>
              <a:t>Rapid growth of HE sector after 2003</a:t>
            </a:r>
          </a:p>
          <a:p>
            <a:r>
              <a:rPr lang="en-US" dirty="0" smtClean="0">
                <a:solidFill>
                  <a:srgbClr val="333399"/>
                </a:solidFill>
                <a:latin typeface="Calibri" pitchFamily="34" charset="0"/>
              </a:rPr>
              <a:t>Change of the number of HEIs from only one public university in 2003 to two private universities,  9 individual private faculties and one individual public faculty in 2015</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33399"/>
                </a:solidFill>
                <a:latin typeface="Calibri" pitchFamily="34" charset="0"/>
              </a:rPr>
              <a:t>Current situation </a:t>
            </a:r>
            <a:endParaRPr lang="en-US" dirty="0">
              <a:solidFill>
                <a:srgbClr val="333399"/>
              </a:solidFill>
              <a:latin typeface="Calibri" pitchFamily="34" charset="0"/>
            </a:endParaRPr>
          </a:p>
        </p:txBody>
      </p:sp>
      <p:sp>
        <p:nvSpPr>
          <p:cNvPr id="3" name="Content Placeholder 2"/>
          <p:cNvSpPr>
            <a:spLocks noGrp="1"/>
          </p:cNvSpPr>
          <p:nvPr>
            <p:ph sz="quarter" idx="1"/>
          </p:nvPr>
        </p:nvSpPr>
        <p:spPr/>
        <p:txBody>
          <a:bodyPr>
            <a:normAutofit lnSpcReduction="10000"/>
          </a:bodyPr>
          <a:lstStyle/>
          <a:p>
            <a:r>
              <a:rPr lang="en-US" dirty="0" smtClean="0">
                <a:solidFill>
                  <a:srgbClr val="333399"/>
                </a:solidFill>
                <a:latin typeface="Calibri" pitchFamily="34" charset="0"/>
              </a:rPr>
              <a:t>Higher education may be provided by the universities and higher education institutions, which are licensed and accredited in accordance with the Law </a:t>
            </a:r>
          </a:p>
          <a:p>
            <a:r>
              <a:rPr lang="en-US" dirty="0" smtClean="0">
                <a:solidFill>
                  <a:srgbClr val="333399"/>
                </a:solidFill>
                <a:latin typeface="Calibri" pitchFamily="34" charset="0"/>
              </a:rPr>
              <a:t>According to this Law, higher education is an activity of public interest which provides obtaining a degree of:</a:t>
            </a:r>
          </a:p>
          <a:p>
            <a:r>
              <a:rPr lang="en-US" dirty="0" smtClean="0">
                <a:solidFill>
                  <a:srgbClr val="333399"/>
                </a:solidFill>
                <a:latin typeface="Calibri" pitchFamily="34" charset="0"/>
              </a:rPr>
              <a:t>applied undergraduate studies</a:t>
            </a:r>
          </a:p>
          <a:p>
            <a:r>
              <a:rPr lang="en-US" dirty="0" smtClean="0">
                <a:solidFill>
                  <a:srgbClr val="333399"/>
                </a:solidFill>
                <a:latin typeface="Calibri" pitchFamily="34" charset="0"/>
              </a:rPr>
              <a:t>academic undergraduate studies</a:t>
            </a:r>
          </a:p>
          <a:p>
            <a:r>
              <a:rPr lang="en-US" dirty="0" smtClean="0">
                <a:solidFill>
                  <a:srgbClr val="333399"/>
                </a:solidFill>
                <a:latin typeface="Calibri" pitchFamily="34" charset="0"/>
              </a:rPr>
              <a:t>applied specialist studies</a:t>
            </a:r>
          </a:p>
          <a:p>
            <a:r>
              <a:rPr lang="en-US" dirty="0" smtClean="0">
                <a:solidFill>
                  <a:srgbClr val="333399"/>
                </a:solidFill>
                <a:latin typeface="Calibri" pitchFamily="34" charset="0"/>
              </a:rPr>
              <a:t>academic specialist studies</a:t>
            </a:r>
          </a:p>
          <a:p>
            <a:r>
              <a:rPr lang="en-US" dirty="0" smtClean="0">
                <a:solidFill>
                  <a:srgbClr val="333399"/>
                </a:solidFill>
                <a:latin typeface="Calibri" pitchFamily="34" charset="0"/>
              </a:rPr>
              <a:t>applied master studies</a:t>
            </a:r>
          </a:p>
          <a:p>
            <a:r>
              <a:rPr lang="en-US" dirty="0" smtClean="0">
                <a:solidFill>
                  <a:srgbClr val="333399"/>
                </a:solidFill>
                <a:latin typeface="Calibri" pitchFamily="34" charset="0"/>
              </a:rPr>
              <a:t>academic master studies and</a:t>
            </a:r>
          </a:p>
          <a:p>
            <a:r>
              <a:rPr lang="en-US" dirty="0" smtClean="0">
                <a:solidFill>
                  <a:srgbClr val="333399"/>
                </a:solidFill>
                <a:latin typeface="Calibri" pitchFamily="34" charset="0"/>
              </a:rPr>
              <a:t>academic title of a PhD.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333399"/>
                </a:solidFill>
                <a:latin typeface="Calibri" pitchFamily="34" charset="0"/>
              </a:rPr>
              <a:t>The current situation with regards to the financing &amp; access to HE in Montenegro</a:t>
            </a:r>
            <a:endParaRPr lang="en-US" dirty="0">
              <a:solidFill>
                <a:srgbClr val="333399"/>
              </a:solidFill>
              <a:latin typeface="Calibri" pitchFamily="34" charset="0"/>
            </a:endParaRPr>
          </a:p>
        </p:txBody>
      </p:sp>
      <p:sp>
        <p:nvSpPr>
          <p:cNvPr id="3" name="Content Placeholder 2"/>
          <p:cNvSpPr>
            <a:spLocks noGrp="1"/>
          </p:cNvSpPr>
          <p:nvPr>
            <p:ph sz="quarter" idx="1"/>
          </p:nvPr>
        </p:nvSpPr>
        <p:spPr/>
        <p:txBody>
          <a:bodyPr>
            <a:normAutofit/>
          </a:bodyPr>
          <a:lstStyle/>
          <a:p>
            <a:r>
              <a:rPr lang="en-US" dirty="0" smtClean="0">
                <a:solidFill>
                  <a:srgbClr val="333399"/>
                </a:solidFill>
                <a:latin typeface="Calibri" pitchFamily="34" charset="0"/>
              </a:rPr>
              <a:t>75 % of students pay tuition fee at  public university, self-financed </a:t>
            </a:r>
          </a:p>
          <a:p>
            <a:r>
              <a:rPr lang="en-US" dirty="0" smtClean="0">
                <a:solidFill>
                  <a:srgbClr val="333399"/>
                </a:solidFill>
                <a:latin typeface="Calibri" pitchFamily="34" charset="0"/>
              </a:rPr>
              <a:t>25% of students at public university are budget financed</a:t>
            </a:r>
          </a:p>
          <a:p>
            <a:r>
              <a:rPr lang="en-US" dirty="0" smtClean="0">
                <a:solidFill>
                  <a:srgbClr val="333399"/>
                </a:solidFill>
                <a:latin typeface="Calibri" pitchFamily="34" charset="0"/>
              </a:rPr>
              <a:t>98 % of students at private HEIs pay tuition fee</a:t>
            </a:r>
          </a:p>
          <a:p>
            <a:r>
              <a:rPr lang="en-US" dirty="0" smtClean="0">
                <a:solidFill>
                  <a:srgbClr val="333399"/>
                </a:solidFill>
                <a:latin typeface="Calibri" pitchFamily="34" charset="0"/>
              </a:rPr>
              <a:t>Tuition fee at public university is 500€/year mostly, at some study programs is 1.000€/year</a:t>
            </a:r>
          </a:p>
          <a:p>
            <a:r>
              <a:rPr lang="en-US" dirty="0" smtClean="0">
                <a:solidFill>
                  <a:srgbClr val="333399"/>
                </a:solidFill>
                <a:latin typeface="Calibri" pitchFamily="34" charset="0"/>
              </a:rPr>
              <a:t>Tuition fee at private HEIs is from 1.200-1.600€/year</a:t>
            </a:r>
          </a:p>
          <a:p>
            <a:r>
              <a:rPr lang="en-US" dirty="0" smtClean="0">
                <a:solidFill>
                  <a:srgbClr val="333399"/>
                </a:solidFill>
                <a:latin typeface="Calibri" pitchFamily="34" charset="0"/>
              </a:rPr>
              <a:t>Average cost per budget financed student at </a:t>
            </a:r>
            <a:r>
              <a:rPr lang="en-US" dirty="0" err="1" smtClean="0">
                <a:solidFill>
                  <a:srgbClr val="333399"/>
                </a:solidFill>
                <a:latin typeface="Calibri" pitchFamily="34" charset="0"/>
              </a:rPr>
              <a:t>UoM</a:t>
            </a:r>
            <a:r>
              <a:rPr lang="en-US" dirty="0" smtClean="0">
                <a:solidFill>
                  <a:srgbClr val="333399"/>
                </a:solidFill>
                <a:latin typeface="Calibri" pitchFamily="34" charset="0"/>
              </a:rPr>
              <a:t> is 3.631€</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33399"/>
                </a:solidFill>
                <a:latin typeface="Calibri" pitchFamily="34" charset="0"/>
              </a:rPr>
              <a:t>The current situation with regards to the financing &amp; access to HE in Montenegro</a:t>
            </a:r>
            <a:endParaRPr lang="en-US" dirty="0"/>
          </a:p>
        </p:txBody>
      </p:sp>
      <p:sp>
        <p:nvSpPr>
          <p:cNvPr id="3" name="Content Placeholder 2"/>
          <p:cNvSpPr>
            <a:spLocks noGrp="1"/>
          </p:cNvSpPr>
          <p:nvPr>
            <p:ph sz="quarter" idx="1"/>
          </p:nvPr>
        </p:nvSpPr>
        <p:spPr/>
        <p:txBody>
          <a:bodyPr/>
          <a:lstStyle/>
          <a:p>
            <a:pPr algn="just"/>
            <a:r>
              <a:rPr lang="en-GB" dirty="0" smtClean="0">
                <a:solidFill>
                  <a:srgbClr val="333399"/>
                </a:solidFill>
                <a:latin typeface="Calibri" pitchFamily="34" charset="0"/>
              </a:rPr>
              <a:t>In accordance with Law  it is possible to allocate funds from the budget of Montenegro to students of private institutions attending study programmes of public interest that are not implemented at any public institution</a:t>
            </a:r>
            <a:endParaRPr lang="en-US" dirty="0" smtClean="0">
              <a:solidFill>
                <a:srgbClr val="333399"/>
              </a:solidFill>
              <a:latin typeface="Calibri" pitchFamily="34" charset="0"/>
            </a:endParaRPr>
          </a:p>
          <a:p>
            <a:pPr algn="just"/>
            <a:r>
              <a:rPr lang="en-GB" dirty="0" smtClean="0">
                <a:solidFill>
                  <a:srgbClr val="333399"/>
                </a:solidFill>
                <a:latin typeface="Calibri" pitchFamily="34" charset="0"/>
              </a:rPr>
              <a:t>Criteria for determining the study programmes of public interest at private institutions that are not implemented at any public institution are prescribed by the Government, following the opinion provided by the Council For Higher Education.</a:t>
            </a:r>
            <a:endParaRPr lang="en-US" dirty="0" smtClean="0">
              <a:solidFill>
                <a:srgbClr val="333399"/>
              </a:solidFill>
              <a:latin typeface="Calibri" pitchFamily="34"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33399"/>
                </a:solidFill>
                <a:latin typeface="Calibri" pitchFamily="34" charset="0"/>
              </a:rPr>
              <a:t>FUNDING </a:t>
            </a:r>
            <a:endParaRPr lang="en-US" dirty="0">
              <a:solidFill>
                <a:srgbClr val="333399"/>
              </a:solidFill>
              <a:latin typeface="Calibri" pitchFamily="34" charset="0"/>
            </a:endParaRPr>
          </a:p>
        </p:txBody>
      </p:sp>
      <p:sp>
        <p:nvSpPr>
          <p:cNvPr id="3" name="Content Placeholder 2"/>
          <p:cNvSpPr>
            <a:spLocks noGrp="1"/>
          </p:cNvSpPr>
          <p:nvPr>
            <p:ph sz="quarter" idx="1"/>
          </p:nvPr>
        </p:nvSpPr>
        <p:spPr/>
        <p:txBody>
          <a:bodyPr>
            <a:normAutofit/>
          </a:bodyPr>
          <a:lstStyle/>
          <a:p>
            <a:r>
              <a:rPr lang="en-US" dirty="0" smtClean="0">
                <a:solidFill>
                  <a:srgbClr val="333399"/>
                </a:solidFill>
                <a:latin typeface="Calibri" pitchFamily="34" charset="0"/>
              </a:rPr>
              <a:t>An institution may be financed from the following sources:</a:t>
            </a:r>
          </a:p>
          <a:p>
            <a:r>
              <a:rPr lang="en-US" dirty="0" smtClean="0">
                <a:solidFill>
                  <a:srgbClr val="333399"/>
                </a:solidFill>
                <a:latin typeface="Calibri" pitchFamily="34" charset="0"/>
              </a:rPr>
              <a:t>founder’s assets;</a:t>
            </a:r>
          </a:p>
          <a:p>
            <a:r>
              <a:rPr lang="en-US" dirty="0" smtClean="0">
                <a:solidFill>
                  <a:srgbClr val="333399"/>
                </a:solidFill>
                <a:latin typeface="Calibri" pitchFamily="34" charset="0"/>
              </a:rPr>
              <a:t>tuition fees and other fees paid by the students;</a:t>
            </a:r>
          </a:p>
          <a:p>
            <a:r>
              <a:rPr lang="en-US" dirty="0" smtClean="0">
                <a:solidFill>
                  <a:srgbClr val="333399"/>
                </a:solidFill>
                <a:latin typeface="Calibri" pitchFamily="34" charset="0"/>
              </a:rPr>
              <a:t>intellectual and other services;</a:t>
            </a:r>
          </a:p>
          <a:p>
            <a:r>
              <a:rPr lang="en-US" dirty="0" smtClean="0">
                <a:solidFill>
                  <a:srgbClr val="333399"/>
                </a:solidFill>
                <a:latin typeface="Calibri" pitchFamily="34" charset="0"/>
              </a:rPr>
              <a:t>donations, presents and legacies;</a:t>
            </a:r>
          </a:p>
          <a:p>
            <a:r>
              <a:rPr lang="en-US" dirty="0" smtClean="0">
                <a:solidFill>
                  <a:srgbClr val="333399"/>
                </a:solidFill>
                <a:latin typeface="Calibri" pitchFamily="34" charset="0"/>
              </a:rPr>
              <a:t>income from property (lease);</a:t>
            </a:r>
          </a:p>
          <a:p>
            <a:r>
              <a:rPr lang="en-US" dirty="0" smtClean="0">
                <a:solidFill>
                  <a:srgbClr val="333399"/>
                </a:solidFill>
                <a:latin typeface="Calibri" pitchFamily="34" charset="0"/>
              </a:rPr>
              <a:t>projects and contracts with international, national and private entities aimed at promotion of teaching, research and consulting activities; and</a:t>
            </a:r>
          </a:p>
          <a:p>
            <a:r>
              <a:rPr lang="en-US" dirty="0" smtClean="0">
                <a:solidFill>
                  <a:srgbClr val="333399"/>
                </a:solidFill>
                <a:latin typeface="Calibri" pitchFamily="34" charset="0"/>
              </a:rPr>
              <a:t>other sources in compliance with law.</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b="1" dirty="0" smtClean="0">
                <a:solidFill>
                  <a:srgbClr val="333399"/>
                </a:solidFill>
                <a:latin typeface="Calibri" pitchFamily="34" charset="0"/>
              </a:rPr>
              <a:t>Admission into a Study Programme</a:t>
            </a:r>
            <a:r>
              <a:rPr lang="en-US" b="1" dirty="0" smtClean="0">
                <a:solidFill>
                  <a:srgbClr val="333399"/>
                </a:solidFill>
                <a:latin typeface="Calibri" pitchFamily="34" charset="0"/>
              </a:rPr>
              <a:t/>
            </a:r>
            <a:br>
              <a:rPr lang="en-US" b="1" dirty="0" smtClean="0">
                <a:solidFill>
                  <a:srgbClr val="333399"/>
                </a:solidFill>
                <a:latin typeface="Calibri" pitchFamily="34" charset="0"/>
              </a:rPr>
            </a:br>
            <a:endParaRPr lang="en-US" dirty="0">
              <a:solidFill>
                <a:srgbClr val="333399"/>
              </a:solidFill>
              <a:latin typeface="Calibri" pitchFamily="34" charset="0"/>
            </a:endParaRPr>
          </a:p>
        </p:txBody>
      </p:sp>
      <p:sp>
        <p:nvSpPr>
          <p:cNvPr id="3" name="Content Placeholder 2"/>
          <p:cNvSpPr>
            <a:spLocks noGrp="1"/>
          </p:cNvSpPr>
          <p:nvPr>
            <p:ph sz="quarter" idx="1"/>
          </p:nvPr>
        </p:nvSpPr>
        <p:spPr/>
        <p:txBody>
          <a:bodyPr>
            <a:normAutofit fontScale="85000" lnSpcReduction="20000"/>
          </a:bodyPr>
          <a:lstStyle/>
          <a:p>
            <a:pPr>
              <a:lnSpc>
                <a:spcPct val="80000"/>
              </a:lnSpc>
              <a:buNone/>
              <a:defRPr/>
            </a:pPr>
            <a:endParaRPr lang="en-US" dirty="0" smtClean="0"/>
          </a:p>
          <a:p>
            <a:pPr algn="just">
              <a:lnSpc>
                <a:spcPct val="80000"/>
              </a:lnSpc>
              <a:defRPr/>
            </a:pPr>
            <a:r>
              <a:rPr lang="sr-Latn-CS" dirty="0" smtClean="0">
                <a:solidFill>
                  <a:srgbClr val="333399"/>
                </a:solidFill>
                <a:latin typeface="Calibri" pitchFamily="34" charset="0"/>
              </a:rPr>
              <a:t>Students are admitted at a competitive basis, all in compliance with the results obtained during secondary school education, at the professional or matriculation exam and the results obtained at the additional or admission exam</a:t>
            </a:r>
            <a:endParaRPr lang="en-US" dirty="0" smtClean="0">
              <a:solidFill>
                <a:srgbClr val="333399"/>
              </a:solidFill>
              <a:latin typeface="Calibri" pitchFamily="34" charset="0"/>
            </a:endParaRPr>
          </a:p>
          <a:p>
            <a:pPr algn="just">
              <a:lnSpc>
                <a:spcPct val="80000"/>
              </a:lnSpc>
              <a:defRPr/>
            </a:pPr>
            <a:r>
              <a:rPr lang="en-US" dirty="0" smtClean="0">
                <a:solidFill>
                  <a:srgbClr val="333399"/>
                </a:solidFill>
                <a:latin typeface="Calibri" pitchFamily="34" charset="0"/>
              </a:rPr>
              <a:t>For enrolment to certain study </a:t>
            </a:r>
            <a:r>
              <a:rPr lang="en-US" dirty="0" err="1" smtClean="0">
                <a:solidFill>
                  <a:srgbClr val="333399"/>
                </a:solidFill>
                <a:latin typeface="Calibri" pitchFamily="34" charset="0"/>
              </a:rPr>
              <a:t>programmes</a:t>
            </a:r>
            <a:r>
              <a:rPr lang="en-US" dirty="0" smtClean="0">
                <a:solidFill>
                  <a:srgbClr val="333399"/>
                </a:solidFill>
                <a:latin typeface="Calibri" pitchFamily="34" charset="0"/>
              </a:rPr>
              <a:t>, an admission exam may be introduced</a:t>
            </a:r>
          </a:p>
          <a:p>
            <a:pPr algn="just">
              <a:lnSpc>
                <a:spcPct val="80000"/>
              </a:lnSpc>
              <a:defRPr/>
            </a:pPr>
            <a:r>
              <a:rPr lang="sr-Latn-CS" dirty="0" smtClean="0">
                <a:solidFill>
                  <a:srgbClr val="333399"/>
                </a:solidFill>
                <a:latin typeface="Calibri" pitchFamily="34" charset="0"/>
              </a:rPr>
              <a:t>The matriculation, or professional exam is valued with at least 15% of the total number of points obtained at admission</a:t>
            </a:r>
            <a:endParaRPr lang="en-US" dirty="0" smtClean="0">
              <a:solidFill>
                <a:srgbClr val="333399"/>
              </a:solidFill>
              <a:latin typeface="Calibri" pitchFamily="34" charset="0"/>
            </a:endParaRPr>
          </a:p>
          <a:p>
            <a:pPr algn="just">
              <a:lnSpc>
                <a:spcPct val="80000"/>
              </a:lnSpc>
              <a:defRPr/>
            </a:pPr>
            <a:r>
              <a:rPr lang="en-GB" dirty="0" smtClean="0">
                <a:solidFill>
                  <a:srgbClr val="333399"/>
                </a:solidFill>
                <a:latin typeface="Calibri" pitchFamily="34" charset="0"/>
              </a:rPr>
              <a:t>More detailed conditions and criteria, method and procedure of enrolment to first year of undergraduate academic and applied studies is prescribed by the Ministry, following the prior opinion of the Council.</a:t>
            </a:r>
          </a:p>
          <a:p>
            <a:pPr algn="just">
              <a:lnSpc>
                <a:spcPct val="80000"/>
              </a:lnSpc>
              <a:defRPr/>
            </a:pPr>
            <a:r>
              <a:rPr lang="en-US" dirty="0" smtClean="0">
                <a:solidFill>
                  <a:srgbClr val="333399"/>
                </a:solidFill>
                <a:latin typeface="Calibri" pitchFamily="34" charset="0"/>
              </a:rPr>
              <a:t>For persons with disabilities the principle of affirmative action is conducted on the occasion of enrolment to a study </a:t>
            </a:r>
            <a:r>
              <a:rPr lang="en-US" dirty="0" err="1" smtClean="0">
                <a:solidFill>
                  <a:srgbClr val="333399"/>
                </a:solidFill>
                <a:latin typeface="Calibri" pitchFamily="34" charset="0"/>
              </a:rPr>
              <a:t>programme</a:t>
            </a:r>
            <a:r>
              <a:rPr lang="en-US" dirty="0" smtClean="0">
                <a:solidFill>
                  <a:srgbClr val="333399"/>
                </a:solidFill>
                <a:latin typeface="Calibri" pitchFamily="34" charset="0"/>
              </a:rPr>
              <a:t>. A student with a disability is entitled to take an exam in a manner adjusted to their educational needs in compliance with statute of an institution.</a:t>
            </a:r>
          </a:p>
          <a:p>
            <a:pPr algn="just">
              <a:lnSpc>
                <a:spcPct val="80000"/>
              </a:lnSpc>
              <a:defRPr/>
            </a:pPr>
            <a:r>
              <a:rPr lang="en-US" dirty="0" smtClean="0">
                <a:solidFill>
                  <a:srgbClr val="333399"/>
                </a:solidFill>
                <a:latin typeface="Calibri" pitchFamily="34" charset="0"/>
              </a:rPr>
              <a:t>A foreigner is entitled to be enrolled into study </a:t>
            </a:r>
            <a:r>
              <a:rPr lang="en-US" dirty="0" err="1" smtClean="0">
                <a:solidFill>
                  <a:srgbClr val="333399"/>
                </a:solidFill>
                <a:latin typeface="Calibri" pitchFamily="34" charset="0"/>
              </a:rPr>
              <a:t>programmes</a:t>
            </a:r>
            <a:r>
              <a:rPr lang="en-US" dirty="0" smtClean="0">
                <a:solidFill>
                  <a:srgbClr val="333399"/>
                </a:solidFill>
                <a:latin typeface="Calibri" pitchFamily="34" charset="0"/>
              </a:rPr>
              <a:t> in Montenegro, under the same conditions as Montenegrin citizens, in compliance with this Law and statute of an institution.</a:t>
            </a:r>
          </a:p>
          <a:p>
            <a:pPr algn="just">
              <a:lnSpc>
                <a:spcPct val="80000"/>
              </a:lnSpc>
              <a:defRPr/>
            </a:pPr>
            <a:endParaRPr lang="en-US" dirty="0" smtClean="0">
              <a:solidFill>
                <a:srgbClr val="333399"/>
              </a:solidFill>
              <a:latin typeface="Calibri" pitchFamily="34" charset="0"/>
            </a:endParaRPr>
          </a:p>
          <a:p>
            <a:pPr algn="just">
              <a:lnSpc>
                <a:spcPct val="80000"/>
              </a:lnSpc>
              <a:defRPr/>
            </a:pPr>
            <a:endParaRPr lang="en-US" dirty="0" smtClean="0">
              <a:solidFill>
                <a:srgbClr val="333399"/>
              </a:solidFill>
              <a:latin typeface="Calibri" pitchFamily="34" charset="0"/>
            </a:endParaRPr>
          </a:p>
          <a:p>
            <a:pPr algn="just">
              <a:lnSpc>
                <a:spcPct val="80000"/>
              </a:lnSpc>
              <a:defRPr/>
            </a:pPr>
            <a:endParaRPr lang="en-US" b="1" dirty="0" smtClean="0">
              <a:solidFill>
                <a:srgbClr val="333399"/>
              </a:solidFill>
              <a:latin typeface="Calibri" pitchFamily="34" charset="0"/>
            </a:endParaRPr>
          </a:p>
          <a:p>
            <a:pPr algn="just">
              <a:lnSpc>
                <a:spcPct val="80000"/>
              </a:lnSpc>
              <a:defRPr/>
            </a:pPr>
            <a:endParaRPr lang="en-US" dirty="0" smtClean="0">
              <a:solidFill>
                <a:srgbClr val="333399"/>
              </a:solidFill>
              <a:latin typeface="Calibri"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333399"/>
                </a:solidFill>
                <a:latin typeface="Calibri" pitchFamily="34" charset="0"/>
              </a:rPr>
              <a:t>Rights Pertaining to Student Standard</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buNone/>
            </a:pPr>
            <a:r>
              <a:rPr lang="en-US" dirty="0" smtClean="0">
                <a:solidFill>
                  <a:srgbClr val="333399"/>
                </a:solidFill>
                <a:latin typeface="Calibri" pitchFamily="34" charset="0"/>
              </a:rPr>
              <a:t>A student is entitled to:</a:t>
            </a:r>
          </a:p>
          <a:p>
            <a:r>
              <a:rPr lang="en-US" dirty="0" smtClean="0">
                <a:solidFill>
                  <a:srgbClr val="333399"/>
                </a:solidFill>
                <a:latin typeface="Calibri" pitchFamily="34" charset="0"/>
              </a:rPr>
              <a:t>dormitory room and board;</a:t>
            </a:r>
          </a:p>
          <a:p>
            <a:r>
              <a:rPr lang="en-US" dirty="0" smtClean="0">
                <a:solidFill>
                  <a:srgbClr val="333399"/>
                </a:solidFill>
                <a:latin typeface="Calibri" pitchFamily="34" charset="0"/>
              </a:rPr>
              <a:t>students loan;</a:t>
            </a:r>
          </a:p>
          <a:p>
            <a:r>
              <a:rPr lang="en-US" dirty="0" smtClean="0">
                <a:solidFill>
                  <a:srgbClr val="333399"/>
                </a:solidFill>
                <a:latin typeface="Calibri" pitchFamily="34" charset="0"/>
              </a:rPr>
              <a:t>scholarships for best students;</a:t>
            </a:r>
          </a:p>
          <a:p>
            <a:r>
              <a:rPr lang="en-US" dirty="0" smtClean="0">
                <a:solidFill>
                  <a:srgbClr val="333399"/>
                </a:solidFill>
                <a:latin typeface="Calibri" pitchFamily="34" charset="0"/>
              </a:rPr>
              <a:t>transport allowance concerning suburban and intercity traffic;</a:t>
            </a:r>
          </a:p>
          <a:p>
            <a:r>
              <a:rPr lang="en-US" dirty="0" smtClean="0">
                <a:solidFill>
                  <a:srgbClr val="333399"/>
                </a:solidFill>
                <a:latin typeface="Calibri" pitchFamily="34" charset="0"/>
              </a:rPr>
              <a:t>health care in compliance with special law;</a:t>
            </a:r>
          </a:p>
          <a:p>
            <a:r>
              <a:rPr lang="en-US" dirty="0" smtClean="0">
                <a:solidFill>
                  <a:srgbClr val="333399"/>
                </a:solidFill>
                <a:latin typeface="Calibri" pitchFamily="34" charset="0"/>
              </a:rPr>
              <a:t>establish sport associations in accordance with law.</a:t>
            </a:r>
          </a:p>
          <a:p>
            <a:r>
              <a:rPr lang="en-US" dirty="0" smtClean="0">
                <a:solidFill>
                  <a:srgbClr val="333399"/>
                </a:solidFill>
                <a:latin typeface="Calibri" pitchFamily="34" charset="0"/>
              </a:rPr>
              <a:t>The criteria, manner, conditions and the amount of fee for exercising  are prescribed by the Ministry.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solidFill>
                  <a:srgbClr val="333399"/>
                </a:solidFill>
                <a:latin typeface="Calibri" pitchFamily="34" charset="0"/>
              </a:rPr>
              <a:t>Number of students taking student loans, scholarship for talented students, students’ hostel accommodation</a:t>
            </a:r>
            <a:endParaRPr lang="en-US" sz="2400" b="1" dirty="0">
              <a:solidFill>
                <a:srgbClr val="333399"/>
              </a:solidFill>
              <a:latin typeface="Calibri" pitchFamily="34" charset="0"/>
            </a:endParaRPr>
          </a:p>
        </p:txBody>
      </p:sp>
      <p:sp>
        <p:nvSpPr>
          <p:cNvPr id="3" name="Content Placeholder 2"/>
          <p:cNvSpPr>
            <a:spLocks noGrp="1"/>
          </p:cNvSpPr>
          <p:nvPr>
            <p:ph sz="quarter" idx="1"/>
          </p:nvPr>
        </p:nvSpPr>
        <p:spPr/>
        <p:txBody>
          <a:bodyPr/>
          <a:lstStyle/>
          <a:p>
            <a:pPr>
              <a:lnSpc>
                <a:spcPct val="80000"/>
              </a:lnSpc>
              <a:defRPr/>
            </a:pPr>
            <a:r>
              <a:rPr lang="it-IT" dirty="0" smtClean="0">
                <a:solidFill>
                  <a:srgbClr val="333399"/>
                </a:solidFill>
                <a:latin typeface="Calibri" pitchFamily="34" charset="0"/>
              </a:rPr>
              <a:t>13.66% of Montenegrin students are using students` loans</a:t>
            </a:r>
          </a:p>
          <a:p>
            <a:pPr>
              <a:lnSpc>
                <a:spcPct val="80000"/>
              </a:lnSpc>
              <a:defRPr/>
            </a:pPr>
            <a:r>
              <a:rPr lang="it-IT" dirty="0" smtClean="0">
                <a:solidFill>
                  <a:srgbClr val="333399"/>
                </a:solidFill>
                <a:latin typeface="Calibri" pitchFamily="34" charset="0"/>
              </a:rPr>
              <a:t> Till 2011/2012 year, only budget students were entitled to apply for scholarships and loans</a:t>
            </a:r>
          </a:p>
          <a:p>
            <a:pPr>
              <a:lnSpc>
                <a:spcPct val="80000"/>
              </a:lnSpc>
              <a:defRPr/>
            </a:pPr>
            <a:r>
              <a:rPr lang="it-IT" dirty="0" smtClean="0">
                <a:solidFill>
                  <a:srgbClr val="333399"/>
                </a:solidFill>
                <a:latin typeface="Calibri" pitchFamily="34" charset="0"/>
              </a:rPr>
              <a:t> From 2011/2012 year onwards, rights ensuring from students standards can use all students that fulfill prescribed conditions</a:t>
            </a:r>
          </a:p>
          <a:p>
            <a:pPr>
              <a:lnSpc>
                <a:spcPct val="80000"/>
              </a:lnSpc>
              <a:defRPr/>
            </a:pPr>
            <a:r>
              <a:rPr lang="it-IT" dirty="0" smtClean="0">
                <a:solidFill>
                  <a:srgbClr val="333399"/>
                </a:solidFill>
                <a:latin typeface="Calibri" pitchFamily="34" charset="0"/>
              </a:rPr>
              <a:t> Scholarships are given to </a:t>
            </a:r>
            <a:r>
              <a:rPr lang="sr-Latn-CS" dirty="0" smtClean="0">
                <a:solidFill>
                  <a:srgbClr val="333399"/>
                </a:solidFill>
                <a:latin typeface="Calibri" pitchFamily="34" charset="0"/>
              </a:rPr>
              <a:t>„</a:t>
            </a:r>
            <a:r>
              <a:rPr lang="en-US" dirty="0" smtClean="0">
                <a:solidFill>
                  <a:srgbClr val="333399"/>
                </a:solidFill>
                <a:latin typeface="Calibri" pitchFamily="34" charset="0"/>
              </a:rPr>
              <a:t>the best </a:t>
            </a:r>
            <a:r>
              <a:rPr lang="sr-Latn-CS" dirty="0" smtClean="0">
                <a:solidFill>
                  <a:srgbClr val="333399"/>
                </a:solidFill>
                <a:latin typeface="Calibri" pitchFamily="34" charset="0"/>
              </a:rPr>
              <a:t> students“,  students with highest marks and special affinity towards scientific/artistic work, and who were rewarded prizes at state and international competitions</a:t>
            </a:r>
            <a:r>
              <a:rPr lang="en-US" dirty="0" smtClean="0">
                <a:solidFill>
                  <a:srgbClr val="333399"/>
                </a:solidFill>
                <a:latin typeface="Calibri" pitchFamily="34" charset="0"/>
              </a:rPr>
              <a:t>. Total number of this category of students is 300.</a:t>
            </a:r>
          </a:p>
          <a:p>
            <a:pPr>
              <a:lnSpc>
                <a:spcPct val="80000"/>
              </a:lnSpc>
              <a:defRPr/>
            </a:pPr>
            <a:r>
              <a:rPr lang="en-US" dirty="0" smtClean="0">
                <a:solidFill>
                  <a:srgbClr val="333399"/>
                </a:solidFill>
                <a:latin typeface="Calibri" pitchFamily="34" charset="0"/>
              </a:rPr>
              <a:t>Accommodation in students’ hostel is provided for 1.897</a:t>
            </a:r>
            <a:r>
              <a:rPr lang="en-US" dirty="0" smtClean="0">
                <a:solidFill>
                  <a:srgbClr val="FF0000"/>
                </a:solidFill>
                <a:latin typeface="Calibri" pitchFamily="34" charset="0"/>
              </a:rPr>
              <a:t> </a:t>
            </a:r>
            <a:r>
              <a:rPr lang="en-US" dirty="0" smtClean="0">
                <a:solidFill>
                  <a:srgbClr val="333399"/>
                </a:solidFill>
                <a:latin typeface="Calibri" pitchFamily="34" charset="0"/>
              </a:rPr>
              <a:t>students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4343400" cy="808038"/>
          </a:xfrm>
        </p:spPr>
        <p:txBody>
          <a:bodyPr>
            <a:normAutofit fontScale="90000"/>
          </a:bodyPr>
          <a:lstStyle/>
          <a:p>
            <a:pPr algn="ctr"/>
            <a:r>
              <a:rPr lang="en-US" sz="5200" b="1" dirty="0" smtClean="0">
                <a:latin typeface="Calibri" pitchFamily="34" charset="0"/>
                <a:cs typeface="Calibri" pitchFamily="34" charset="0"/>
              </a:rPr>
              <a:t>Montenegro</a:t>
            </a:r>
            <a:endParaRPr lang="en-US" sz="5200" b="1" dirty="0">
              <a:latin typeface="Calibri" pitchFamily="34" charset="0"/>
              <a:cs typeface="Calibri" pitchFamily="34" charset="0"/>
            </a:endParaRPr>
          </a:p>
        </p:txBody>
      </p:sp>
      <p:pic>
        <p:nvPicPr>
          <p:cNvPr id="4" name="Content Placeholder 3" descr="europe-map-montenegro_big.jpg"/>
          <p:cNvPicPr>
            <a:picLocks noGrp="1" noChangeAspect="1"/>
          </p:cNvPicPr>
          <p:nvPr>
            <p:ph sz="quarter" idx="1"/>
          </p:nvPr>
        </p:nvPicPr>
        <p:blipFill>
          <a:blip r:embed="rId2"/>
          <a:stretch>
            <a:fillRect/>
          </a:stretch>
        </p:blipFill>
        <p:spPr>
          <a:xfrm>
            <a:off x="304800" y="228600"/>
            <a:ext cx="2971800" cy="3378398"/>
          </a:xfrm>
        </p:spPr>
      </p:pic>
      <p:sp>
        <p:nvSpPr>
          <p:cNvPr id="6" name="TextBox 5"/>
          <p:cNvSpPr txBox="1"/>
          <p:nvPr/>
        </p:nvSpPr>
        <p:spPr>
          <a:xfrm>
            <a:off x="3581400" y="1600200"/>
            <a:ext cx="4648200" cy="1754326"/>
          </a:xfrm>
          <a:prstGeom prst="rect">
            <a:avLst/>
          </a:prstGeom>
          <a:noFill/>
        </p:spPr>
        <p:txBody>
          <a:bodyPr wrap="square" rtlCol="0">
            <a:spAutoFit/>
          </a:bodyPr>
          <a:lstStyle/>
          <a:p>
            <a:pPr>
              <a:buFont typeface="Arial" pitchFamily="34" charset="0"/>
              <a:buChar char="•"/>
            </a:pPr>
            <a:r>
              <a:rPr lang="en-US" dirty="0" smtClean="0">
                <a:latin typeface="Calibri" pitchFamily="34" charset="0"/>
                <a:cs typeface="Calibri" pitchFamily="34" charset="0"/>
              </a:rPr>
              <a:t> Montenegro (Montenegrin: Crna Gora), is  located in South-Eastern Europe</a:t>
            </a:r>
          </a:p>
          <a:p>
            <a:pPr>
              <a:buFont typeface="Arial" pitchFamily="34" charset="0"/>
              <a:buChar char="•"/>
            </a:pPr>
            <a:r>
              <a:rPr lang="en-US" dirty="0" smtClean="0">
                <a:latin typeface="Calibri" pitchFamily="34" charset="0"/>
                <a:cs typeface="Calibri" pitchFamily="34" charset="0"/>
              </a:rPr>
              <a:t> Capital city – Podgorica</a:t>
            </a:r>
          </a:p>
          <a:p>
            <a:pPr>
              <a:buFont typeface="Arial" pitchFamily="34" charset="0"/>
              <a:buChar char="•"/>
            </a:pPr>
            <a:r>
              <a:rPr lang="en-US" dirty="0" smtClean="0">
                <a:latin typeface="Calibri" pitchFamily="34" charset="0"/>
                <a:cs typeface="Calibri" pitchFamily="34" charset="0"/>
              </a:rPr>
              <a:t> Total area – 13,812 km2 </a:t>
            </a:r>
          </a:p>
          <a:p>
            <a:pPr>
              <a:buFont typeface="Arial" pitchFamily="34" charset="0"/>
              <a:buChar char="•"/>
            </a:pPr>
            <a:r>
              <a:rPr lang="en-US" dirty="0" smtClean="0">
                <a:latin typeface="Calibri" pitchFamily="34" charset="0"/>
                <a:cs typeface="Calibri" pitchFamily="34" charset="0"/>
              </a:rPr>
              <a:t> Population – 620,029 inhabitants</a:t>
            </a:r>
          </a:p>
          <a:p>
            <a:pPr>
              <a:buFont typeface="Arial" pitchFamily="34" charset="0"/>
              <a:buChar char="•"/>
            </a:pPr>
            <a:endParaRPr lang="en-US" dirty="0" smtClean="0">
              <a:latin typeface="Calibri" pitchFamily="34" charset="0"/>
              <a:cs typeface="Calibri" pitchFamily="34" charset="0"/>
            </a:endParaRPr>
          </a:p>
        </p:txBody>
      </p:sp>
      <p:pic>
        <p:nvPicPr>
          <p:cNvPr id="7" name="Picture 6" descr="mneflag.jpg"/>
          <p:cNvPicPr>
            <a:picLocks noChangeAspect="1"/>
          </p:cNvPicPr>
          <p:nvPr/>
        </p:nvPicPr>
        <p:blipFill>
          <a:blip r:embed="rId3"/>
          <a:stretch>
            <a:fillRect/>
          </a:stretch>
        </p:blipFill>
        <p:spPr>
          <a:xfrm>
            <a:off x="6553200" y="0"/>
            <a:ext cx="2276475" cy="1514475"/>
          </a:xfrm>
          <a:prstGeom prst="rect">
            <a:avLst/>
          </a:prstGeom>
        </p:spPr>
      </p:pic>
      <p:pic>
        <p:nvPicPr>
          <p:cNvPr id="8" name="Picture 7" descr="tour_img-268015-90.jpg"/>
          <p:cNvPicPr>
            <a:picLocks noChangeAspect="1"/>
          </p:cNvPicPr>
          <p:nvPr/>
        </p:nvPicPr>
        <p:blipFill>
          <a:blip r:embed="rId4"/>
          <a:stretch>
            <a:fillRect/>
          </a:stretch>
        </p:blipFill>
        <p:spPr>
          <a:xfrm>
            <a:off x="304800" y="3962400"/>
            <a:ext cx="3762103" cy="1828800"/>
          </a:xfrm>
          <a:prstGeom prst="rect">
            <a:avLst/>
          </a:prstGeom>
        </p:spPr>
      </p:pic>
      <p:pic>
        <p:nvPicPr>
          <p:cNvPr id="10" name="Picture 9" descr="lovcen_0.jpg"/>
          <p:cNvPicPr>
            <a:picLocks noChangeAspect="1"/>
          </p:cNvPicPr>
          <p:nvPr/>
        </p:nvPicPr>
        <p:blipFill>
          <a:blip r:embed="rId5"/>
          <a:stretch>
            <a:fillRect/>
          </a:stretch>
        </p:blipFill>
        <p:spPr>
          <a:xfrm>
            <a:off x="4572000" y="3429000"/>
            <a:ext cx="3738562" cy="21109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333399"/>
                </a:solidFill>
                <a:latin typeface="Calibri" pitchFamily="34" charset="0"/>
              </a:rPr>
              <a:t>World Bank Loan</a:t>
            </a:r>
            <a:endParaRPr lang="en-US" dirty="0">
              <a:solidFill>
                <a:srgbClr val="333399"/>
              </a:solidFill>
              <a:latin typeface="Calibri" pitchFamily="34" charset="0"/>
            </a:endParaRPr>
          </a:p>
        </p:txBody>
      </p:sp>
      <p:sp>
        <p:nvSpPr>
          <p:cNvPr id="3" name="Content Placeholder 2"/>
          <p:cNvSpPr>
            <a:spLocks noGrp="1"/>
          </p:cNvSpPr>
          <p:nvPr>
            <p:ph sz="quarter" idx="1"/>
          </p:nvPr>
        </p:nvSpPr>
        <p:spPr/>
        <p:txBody>
          <a:bodyPr>
            <a:noAutofit/>
          </a:bodyPr>
          <a:lstStyle/>
          <a:p>
            <a:r>
              <a:rPr lang="en-US" sz="1600" b="1" dirty="0" smtClean="0">
                <a:solidFill>
                  <a:srgbClr val="333399"/>
                </a:solidFill>
                <a:latin typeface="Calibri" pitchFamily="34" charset="0"/>
              </a:rPr>
              <a:t>Aim of the HERIC project (Higher Education and Research  for Innovation and Competitiveness Project) financed by WB loan is to strengthen the quality and relevance of higher education and research in Montenegro through reforming the higher education finance and quality assurance systems and by strengthening research and development capabilities. </a:t>
            </a:r>
          </a:p>
          <a:p>
            <a:endParaRPr lang="en-US" sz="1600" b="1" dirty="0" smtClean="0">
              <a:solidFill>
                <a:srgbClr val="333399"/>
              </a:solidFill>
              <a:latin typeface="Calibri" pitchFamily="34" charset="0"/>
            </a:endParaRPr>
          </a:p>
          <a:p>
            <a:r>
              <a:rPr lang="en-US" sz="1600" b="1" dirty="0" smtClean="0">
                <a:solidFill>
                  <a:srgbClr val="333399"/>
                </a:solidFill>
                <a:latin typeface="Calibri" pitchFamily="34" charset="0"/>
              </a:rPr>
              <a:t>Component 1 – Higher Education Finance Reforms and Implementation of Quality Assurance Norms</a:t>
            </a:r>
          </a:p>
          <a:p>
            <a:endParaRPr lang="en-US" sz="1600" b="1" dirty="0" smtClean="0">
              <a:solidFill>
                <a:srgbClr val="333399"/>
              </a:solidFill>
              <a:latin typeface="Calibri" pitchFamily="34" charset="0"/>
            </a:endParaRPr>
          </a:p>
          <a:p>
            <a:r>
              <a:rPr lang="en-US" sz="1600" b="1" dirty="0" smtClean="0">
                <a:solidFill>
                  <a:srgbClr val="333399"/>
                </a:solidFill>
                <a:latin typeface="Calibri" pitchFamily="34" charset="0"/>
              </a:rPr>
              <a:t>Component 2 – Human Capital Development through Internationalization Initiatives</a:t>
            </a:r>
          </a:p>
          <a:p>
            <a:endParaRPr lang="en-US" sz="1600" b="1" dirty="0" smtClean="0">
              <a:solidFill>
                <a:srgbClr val="333399"/>
              </a:solidFill>
              <a:latin typeface="Calibri" pitchFamily="34" charset="0"/>
            </a:endParaRPr>
          </a:p>
          <a:p>
            <a:r>
              <a:rPr lang="en-US" sz="1600" b="1" dirty="0" smtClean="0">
                <a:solidFill>
                  <a:srgbClr val="333399"/>
                </a:solidFill>
                <a:latin typeface="Calibri" pitchFamily="34" charset="0"/>
              </a:rPr>
              <a:t>Component 3 – Establishing a Competitive Research Environment</a:t>
            </a:r>
          </a:p>
          <a:p>
            <a:endParaRPr lang="en-US" sz="1600" b="1" dirty="0" smtClean="0">
              <a:solidFill>
                <a:srgbClr val="333399"/>
              </a:solidFill>
              <a:latin typeface="Calibri" pitchFamily="34" charset="0"/>
            </a:endParaRPr>
          </a:p>
          <a:p>
            <a:r>
              <a:rPr lang="en-US" sz="1600" b="1" dirty="0" smtClean="0">
                <a:solidFill>
                  <a:srgbClr val="333399"/>
                </a:solidFill>
                <a:latin typeface="Calibri" pitchFamily="34" charset="0"/>
              </a:rPr>
              <a:t>Component 4 – Project Management and Monitoring and Evaluation</a:t>
            </a:r>
          </a:p>
          <a:p>
            <a:pPr>
              <a:buNone/>
            </a:pPr>
            <a:r>
              <a:rPr lang="en-US" sz="1600" b="1" dirty="0" smtClean="0">
                <a:solidFill>
                  <a:srgbClr val="333399"/>
                </a:solidFill>
                <a:latin typeface="Calibri" pitchFamily="34" charset="0"/>
              </a:rPr>
              <a:t>                                                        Total budget is 12 million € </a:t>
            </a:r>
            <a:endParaRPr lang="en-US" sz="1600" b="1" dirty="0">
              <a:solidFill>
                <a:srgbClr val="333399"/>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0066"/>
                </a:solidFill>
                <a:latin typeface="Calibri" pitchFamily="34" charset="0"/>
              </a:rPr>
              <a:t> Professional Training for Persons with acquired Higher Education</a:t>
            </a:r>
            <a:r>
              <a:rPr lang="sr-Latn-CS" dirty="0" smtClean="0">
                <a:solidFill>
                  <a:srgbClr val="000066"/>
                </a:solidFill>
                <a:latin typeface="Calibri" pitchFamily="34" charset="0"/>
              </a:rPr>
              <a:t/>
            </a:r>
            <a:br>
              <a:rPr lang="sr-Latn-CS" dirty="0" smtClean="0">
                <a:solidFill>
                  <a:srgbClr val="000066"/>
                </a:solidFill>
                <a:latin typeface="Calibri" pitchFamily="34" charset="0"/>
              </a:rPr>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rgbClr val="000066"/>
                </a:solidFill>
                <a:latin typeface="Calibri" pitchFamily="34" charset="0"/>
              </a:rPr>
              <a:t>Law adopted in July 2012</a:t>
            </a:r>
          </a:p>
          <a:p>
            <a:r>
              <a:rPr lang="en-US" dirty="0" smtClean="0">
                <a:solidFill>
                  <a:srgbClr val="000066"/>
                </a:solidFill>
                <a:latin typeface="Calibri" pitchFamily="34" charset="0"/>
              </a:rPr>
              <a:t>Professional training is dedicated to the persons holding higher education degree without working experience in concrete educational level and recorded at the Employment Bureau evidence;</a:t>
            </a:r>
          </a:p>
          <a:p>
            <a:r>
              <a:rPr lang="en-US" dirty="0" smtClean="0">
                <a:solidFill>
                  <a:srgbClr val="000066"/>
                </a:solidFill>
                <a:latin typeface="Calibri" pitchFamily="34" charset="0"/>
              </a:rPr>
              <a:t>Professional training is in duration of 9 months recognized as 12 months of working experience enabling individuals to pass professional exam </a:t>
            </a:r>
          </a:p>
          <a:p>
            <a:r>
              <a:rPr lang="en-US" dirty="0" smtClean="0">
                <a:solidFill>
                  <a:srgbClr val="000066"/>
                </a:solidFill>
                <a:latin typeface="Calibri" pitchFamily="34" charset="0"/>
              </a:rPr>
              <a:t>Relevant partners: employers (public, private), higher education institutions, graduates</a:t>
            </a:r>
            <a:endParaRPr lang="sr-Latn-CS" dirty="0" smtClean="0">
              <a:solidFill>
                <a:srgbClr val="000066"/>
              </a:solidFill>
              <a:latin typeface="Calibri" pitchFamily="34" charset="0"/>
            </a:endParaRPr>
          </a:p>
          <a:p>
            <a:r>
              <a:rPr lang="en-US" dirty="0" smtClean="0">
                <a:solidFill>
                  <a:srgbClr val="000066"/>
                </a:solidFill>
                <a:latin typeface="Calibri" pitchFamily="34" charset="0"/>
              </a:rPr>
              <a:t>The goal of this </a:t>
            </a:r>
            <a:r>
              <a:rPr lang="en-US" dirty="0" err="1" smtClean="0">
                <a:solidFill>
                  <a:srgbClr val="000066"/>
                </a:solidFill>
                <a:latin typeface="Calibri" pitchFamily="34" charset="0"/>
              </a:rPr>
              <a:t>Programme</a:t>
            </a:r>
            <a:r>
              <a:rPr lang="en-US" dirty="0" smtClean="0">
                <a:solidFill>
                  <a:srgbClr val="000066"/>
                </a:solidFill>
                <a:latin typeface="Calibri" pitchFamily="34" charset="0"/>
              </a:rPr>
              <a:t> is to provide support to university graduates in order to obtain adequate practical knowledge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solidFill>
                  <a:srgbClr val="000066"/>
                </a:solidFill>
                <a:latin typeface="Calibri" pitchFamily="34" charset="0"/>
              </a:rPr>
              <a:t>Assessment of the needs for various educational levels</a:t>
            </a:r>
            <a:r>
              <a:rPr lang="en-US" b="1" dirty="0" smtClean="0">
                <a:solidFill>
                  <a:srgbClr val="000066"/>
                </a:solidFill>
                <a:latin typeface="Calibri" pitchFamily="34" charset="0"/>
              </a:rPr>
              <a:t/>
            </a:r>
            <a:br>
              <a:rPr lang="en-US" b="1" dirty="0" smtClean="0">
                <a:solidFill>
                  <a:srgbClr val="000066"/>
                </a:solidFill>
                <a:latin typeface="Calibri" pitchFamily="34" charset="0"/>
              </a:rPr>
            </a:br>
            <a:endParaRPr lang="en-US" dirty="0">
              <a:solidFill>
                <a:srgbClr val="000066"/>
              </a:solidFill>
              <a:latin typeface="Calibri" pitchFamily="34" charset="0"/>
            </a:endParaRP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sz="4000" b="1" dirty="0" smtClean="0">
                <a:solidFill>
                  <a:srgbClr val="000066"/>
                </a:solidFill>
                <a:latin typeface="Calibri" pitchFamily="34" charset="0"/>
              </a:rPr>
              <a:t>Challenges </a:t>
            </a:r>
            <a:endParaRPr lang="en-US" sz="4000" b="1" dirty="0">
              <a:solidFill>
                <a:srgbClr val="000066"/>
              </a:solidFill>
              <a:latin typeface="Calibri" pitchFamily="34" charset="0"/>
            </a:endParaRPr>
          </a:p>
        </p:txBody>
      </p:sp>
      <p:sp>
        <p:nvSpPr>
          <p:cNvPr id="3" name="Content Placeholder 2"/>
          <p:cNvSpPr>
            <a:spLocks noGrp="1"/>
          </p:cNvSpPr>
          <p:nvPr>
            <p:ph sz="quarter" idx="1"/>
          </p:nvPr>
        </p:nvSpPr>
        <p:spPr/>
        <p:txBody>
          <a:bodyPr>
            <a:normAutofit fontScale="85000" lnSpcReduction="10000"/>
          </a:bodyPr>
          <a:lstStyle/>
          <a:p>
            <a:r>
              <a:rPr lang="en-US" dirty="0" smtClean="0">
                <a:solidFill>
                  <a:srgbClr val="000066"/>
                </a:solidFill>
                <a:latin typeface="Calibri" pitchFamily="34" charset="0"/>
              </a:rPr>
              <a:t>Greater  Harmonization of the Education System with the Needs of the Labor Market</a:t>
            </a:r>
          </a:p>
          <a:p>
            <a:r>
              <a:rPr lang="en-US" dirty="0" smtClean="0">
                <a:solidFill>
                  <a:srgbClr val="000066"/>
                </a:solidFill>
                <a:latin typeface="Calibri" pitchFamily="34" charset="0"/>
              </a:rPr>
              <a:t> </a:t>
            </a:r>
            <a:r>
              <a:rPr lang="sr-Latn-CS" dirty="0" smtClean="0">
                <a:solidFill>
                  <a:srgbClr val="000066"/>
                </a:solidFill>
                <a:latin typeface="Calibri" pitchFamily="34" charset="0"/>
              </a:rPr>
              <a:t>Increasing </a:t>
            </a:r>
            <a:r>
              <a:rPr lang="en-GB" dirty="0" smtClean="0">
                <a:solidFill>
                  <a:srgbClr val="000066"/>
                </a:solidFill>
                <a:latin typeface="Calibri" pitchFamily="34" charset="0"/>
              </a:rPr>
              <a:t> Participation in Lifelong Learning</a:t>
            </a:r>
          </a:p>
          <a:p>
            <a:pPr lvl="0"/>
            <a:r>
              <a:rPr lang="en-US" dirty="0" smtClean="0">
                <a:solidFill>
                  <a:srgbClr val="000066"/>
                </a:solidFill>
                <a:latin typeface="Calibri" pitchFamily="34" charset="0"/>
              </a:rPr>
              <a:t>Establishing a System of Monitoring (tracer</a:t>
            </a:r>
            <a:r>
              <a:rPr lang="sr-Latn-CS" dirty="0" smtClean="0">
                <a:solidFill>
                  <a:srgbClr val="000066"/>
                </a:solidFill>
                <a:latin typeface="Calibri" pitchFamily="34" charset="0"/>
              </a:rPr>
              <a:t> </a:t>
            </a:r>
            <a:r>
              <a:rPr lang="en-US" dirty="0" smtClean="0">
                <a:solidFill>
                  <a:srgbClr val="000066"/>
                </a:solidFill>
                <a:latin typeface="Calibri" pitchFamily="34" charset="0"/>
              </a:rPr>
              <a:t>study) of the Persons After</a:t>
            </a:r>
            <a:r>
              <a:rPr lang="sr-Latn-CS" dirty="0" smtClean="0">
                <a:solidFill>
                  <a:srgbClr val="000066"/>
                </a:solidFill>
                <a:latin typeface="Calibri" pitchFamily="34" charset="0"/>
              </a:rPr>
              <a:t> </a:t>
            </a:r>
            <a:r>
              <a:rPr lang="en-US" dirty="0" smtClean="0">
                <a:solidFill>
                  <a:srgbClr val="000066"/>
                </a:solidFill>
                <a:latin typeface="Calibri" pitchFamily="34" charset="0"/>
              </a:rPr>
              <a:t>Completion of Educational, or Study </a:t>
            </a:r>
            <a:r>
              <a:rPr lang="en-US" dirty="0" err="1" smtClean="0">
                <a:solidFill>
                  <a:srgbClr val="000066"/>
                </a:solidFill>
                <a:latin typeface="Calibri" pitchFamily="34" charset="0"/>
              </a:rPr>
              <a:t>Programme</a:t>
            </a:r>
            <a:endParaRPr lang="en-US" dirty="0" smtClean="0">
              <a:solidFill>
                <a:srgbClr val="000066"/>
              </a:solidFill>
              <a:latin typeface="Calibri" pitchFamily="34" charset="0"/>
            </a:endParaRPr>
          </a:p>
          <a:p>
            <a:r>
              <a:rPr lang="en-US" dirty="0" smtClean="0">
                <a:solidFill>
                  <a:srgbClr val="000066"/>
                </a:solidFill>
                <a:latin typeface="Calibri" pitchFamily="34" charset="0"/>
              </a:rPr>
              <a:t>Continuous Improvement of the Quality of Education at all levels</a:t>
            </a:r>
          </a:p>
          <a:p>
            <a:r>
              <a:rPr lang="sr-Latn-CS" dirty="0" smtClean="0">
                <a:solidFill>
                  <a:srgbClr val="000066"/>
                </a:solidFill>
                <a:latin typeface="Calibri" pitchFamily="34" charset="0"/>
              </a:rPr>
              <a:t>Introduction of </a:t>
            </a:r>
            <a:r>
              <a:rPr lang="en-US" dirty="0" smtClean="0">
                <a:solidFill>
                  <a:srgbClr val="000066"/>
                </a:solidFill>
                <a:latin typeface="Calibri" pitchFamily="34" charset="0"/>
              </a:rPr>
              <a:t> Practical Training in Educational Programs</a:t>
            </a:r>
          </a:p>
          <a:p>
            <a:r>
              <a:rPr lang="sr-Latn-CS" dirty="0" smtClean="0">
                <a:solidFill>
                  <a:srgbClr val="000066"/>
                </a:solidFill>
                <a:latin typeface="Calibri" pitchFamily="34" charset="0"/>
              </a:rPr>
              <a:t>Increasing </a:t>
            </a:r>
            <a:r>
              <a:rPr lang="en-US" dirty="0" smtClean="0">
                <a:solidFill>
                  <a:srgbClr val="000066"/>
                </a:solidFill>
                <a:latin typeface="Calibri" pitchFamily="34" charset="0"/>
              </a:rPr>
              <a:t> Interest in Deficit Occupations Education </a:t>
            </a:r>
            <a:endParaRPr lang="sr-Latn-CS" dirty="0" smtClean="0">
              <a:solidFill>
                <a:srgbClr val="000066"/>
              </a:solidFill>
              <a:latin typeface="Calibri" pitchFamily="34" charset="0"/>
            </a:endParaRPr>
          </a:p>
          <a:p>
            <a:pPr algn="just"/>
            <a:r>
              <a:rPr lang="en-US" dirty="0" smtClean="0">
                <a:solidFill>
                  <a:srgbClr val="000066"/>
                </a:solidFill>
                <a:latin typeface="Calibri" pitchFamily="34" charset="0"/>
              </a:rPr>
              <a:t>Develop</a:t>
            </a:r>
            <a:r>
              <a:rPr lang="sr-Latn-CS" dirty="0" smtClean="0">
                <a:solidFill>
                  <a:srgbClr val="000066"/>
                </a:solidFill>
                <a:latin typeface="Calibri" pitchFamily="34" charset="0"/>
              </a:rPr>
              <a:t>ment of</a:t>
            </a:r>
            <a:r>
              <a:rPr lang="en-US" dirty="0" smtClean="0">
                <a:solidFill>
                  <a:srgbClr val="000066"/>
                </a:solidFill>
                <a:latin typeface="Calibri" pitchFamily="34" charset="0"/>
              </a:rPr>
              <a:t> the social dimension of higher education, provide adequate student support services, counseling and guidance, flexible learning paths and alternative access routes, including recognition of prior learning</a:t>
            </a:r>
          </a:p>
          <a:p>
            <a:pPr algn="just"/>
            <a:r>
              <a:rPr lang="sr-Latn-CS" dirty="0" smtClean="0">
                <a:solidFill>
                  <a:srgbClr val="000066"/>
                </a:solidFill>
                <a:latin typeface="Calibri" pitchFamily="34" charset="0"/>
              </a:rPr>
              <a:t>Equal</a:t>
            </a:r>
            <a:r>
              <a:rPr lang="en-US" dirty="0" smtClean="0">
                <a:solidFill>
                  <a:srgbClr val="000066"/>
                </a:solidFill>
                <a:latin typeface="Calibri" pitchFamily="34" charset="0"/>
              </a:rPr>
              <a:t> Access to Education Opportunities for Marginalized Groups</a:t>
            </a:r>
          </a:p>
          <a:p>
            <a:pPr algn="just"/>
            <a:endParaRPr lang="en-US" dirty="0" smtClean="0">
              <a:solidFill>
                <a:srgbClr val="000066"/>
              </a:solidFill>
              <a:latin typeface="Calibri" pitchFamily="34" charset="0"/>
            </a:endParaRPr>
          </a:p>
          <a:p>
            <a:endParaRPr lang="en-US" dirty="0" smtClean="0">
              <a:solidFill>
                <a:srgbClr val="000066"/>
              </a:solidFill>
              <a:latin typeface="Calibri" pitchFamily="34" charset="0"/>
            </a:endParaRPr>
          </a:p>
          <a:p>
            <a:endParaRPr lang="vi-VN" dirty="0" smtClean="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sr-Latn-CS" sz="2400" b="1" dirty="0" smtClean="0">
                <a:solidFill>
                  <a:srgbClr val="000066"/>
                </a:solidFill>
                <a:latin typeface="Calibri" pitchFamily="34" charset="0"/>
              </a:rPr>
              <a:t>CHALLENGES</a:t>
            </a:r>
            <a:endParaRPr lang="en-US" sz="2400" b="1" dirty="0">
              <a:solidFill>
                <a:srgbClr val="000066"/>
              </a:solidFill>
              <a:latin typeface="Calibri" pitchFamily="34" charset="0"/>
            </a:endParaRPr>
          </a:p>
        </p:txBody>
      </p:sp>
      <p:sp>
        <p:nvSpPr>
          <p:cNvPr id="3" name="Content Placeholder 2"/>
          <p:cNvSpPr>
            <a:spLocks noGrp="1"/>
          </p:cNvSpPr>
          <p:nvPr>
            <p:ph sz="quarter" idx="1"/>
          </p:nvPr>
        </p:nvSpPr>
        <p:spPr>
          <a:xfrm>
            <a:off x="457200" y="1371600"/>
            <a:ext cx="7467600" cy="5102352"/>
          </a:xfrm>
        </p:spPr>
        <p:txBody>
          <a:bodyPr>
            <a:normAutofit/>
          </a:bodyPr>
          <a:lstStyle/>
          <a:p>
            <a:pPr lvl="0" algn="just"/>
            <a:r>
              <a:rPr lang="en-GB" dirty="0" smtClean="0">
                <a:solidFill>
                  <a:srgbClr val="000066"/>
                </a:solidFill>
                <a:latin typeface="Calibri" pitchFamily="34" charset="0"/>
              </a:rPr>
              <a:t>Strengthening the capacities of educational institutions to use the EU ERASMUS+ programmes through training programmes and cooperation with Erasmus+ office. </a:t>
            </a:r>
          </a:p>
          <a:p>
            <a:pPr lvl="0" algn="just"/>
            <a:r>
              <a:rPr lang="en-US" dirty="0" smtClean="0">
                <a:solidFill>
                  <a:srgbClr val="000066"/>
                </a:solidFill>
                <a:latin typeface="Calibri" pitchFamily="34" charset="0"/>
              </a:rPr>
              <a:t>Improvement of accommodation infrastructure</a:t>
            </a:r>
            <a:endParaRPr lang="sr-Latn-CS" dirty="0" smtClean="0">
              <a:solidFill>
                <a:srgbClr val="000066"/>
              </a:solidFill>
              <a:latin typeface="Calibri" pitchFamily="34" charset="0"/>
            </a:endParaRPr>
          </a:p>
          <a:p>
            <a:pPr algn="just"/>
            <a:r>
              <a:rPr lang="sr-Latn-CS" dirty="0" smtClean="0">
                <a:solidFill>
                  <a:srgbClr val="000066"/>
                </a:solidFill>
                <a:latin typeface="Calibri" pitchFamily="34" charset="0"/>
              </a:rPr>
              <a:t>Innovation of curricula</a:t>
            </a:r>
          </a:p>
          <a:p>
            <a:pPr algn="just"/>
            <a:r>
              <a:rPr lang="en-US" dirty="0" smtClean="0">
                <a:solidFill>
                  <a:srgbClr val="000066"/>
                </a:solidFill>
                <a:latin typeface="Calibri" pitchFamily="34" charset="0"/>
              </a:rPr>
              <a:t>Ensure that qualifications frameworks, ECTS and Diploma Supplement implementation is based on learning outcomes</a:t>
            </a:r>
            <a:endParaRPr lang="sr-Latn-CS" dirty="0" smtClean="0">
              <a:solidFill>
                <a:srgbClr val="000066"/>
              </a:solidFill>
              <a:latin typeface="Calibri" pitchFamily="34" charset="0"/>
            </a:endParaRPr>
          </a:p>
          <a:p>
            <a:pPr lvl="0"/>
            <a:endParaRPr lang="en-US" dirty="0" smtClean="0">
              <a:solidFill>
                <a:srgbClr val="000066"/>
              </a:solidFill>
              <a:latin typeface="Calibri" pitchFamily="34" charset="0"/>
            </a:endParaRPr>
          </a:p>
          <a:p>
            <a:pPr lvl="0"/>
            <a:endParaRPr lang="en-US" dirty="0" smtClean="0">
              <a:solidFill>
                <a:srgbClr val="000066"/>
              </a:solidFill>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pPr>
            <a:endParaRPr lang="sr-Latn-CS" dirty="0" smtClean="0">
              <a:solidFill>
                <a:schemeClr val="accent1"/>
              </a:solidFill>
              <a:latin typeface="Berlin Sans FB Demi" pitchFamily="34" charset="0"/>
            </a:endParaRPr>
          </a:p>
          <a:p>
            <a:pPr algn="ctr">
              <a:buNone/>
            </a:pPr>
            <a:endParaRPr lang="sr-Latn-CS" dirty="0" smtClean="0">
              <a:solidFill>
                <a:schemeClr val="accent1"/>
              </a:solidFill>
              <a:latin typeface="Berlin Sans FB Demi" pitchFamily="34" charset="0"/>
            </a:endParaRPr>
          </a:p>
          <a:p>
            <a:pPr algn="ctr">
              <a:buNone/>
            </a:pPr>
            <a:r>
              <a:rPr lang="sr-Latn-CS" sz="3000" b="1" dirty="0" smtClean="0">
                <a:solidFill>
                  <a:srgbClr val="000066"/>
                </a:solidFill>
                <a:latin typeface="Calibri" pitchFamily="34" charset="0"/>
              </a:rPr>
              <a:t>Thank you for your attention</a:t>
            </a:r>
          </a:p>
          <a:p>
            <a:pPr algn="ctr">
              <a:buNone/>
            </a:pPr>
            <a:r>
              <a:rPr lang="sr-Latn-CS" sz="3000" b="1" dirty="0" smtClean="0">
                <a:solidFill>
                  <a:srgbClr val="000066"/>
                </a:solidFill>
                <a:latin typeface="Calibri" pitchFamily="34" charset="0"/>
              </a:rPr>
              <a:t>www.mps.gov.me</a:t>
            </a:r>
          </a:p>
          <a:p>
            <a:pPr algn="ctr">
              <a:buNone/>
            </a:pPr>
            <a:r>
              <a:rPr lang="sr-Latn-CS" sz="3000" b="1" dirty="0" smtClean="0">
                <a:solidFill>
                  <a:srgbClr val="000066"/>
                </a:solidFill>
                <a:latin typeface="Calibri" pitchFamily="34" charset="0"/>
              </a:rPr>
              <a:t>www.ucg.ac.me</a:t>
            </a:r>
          </a:p>
          <a:p>
            <a:pPr algn="ctr">
              <a:buNone/>
            </a:pPr>
            <a:endParaRPr lang="en-US" sz="3000"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sz="4700" b="1" dirty="0" smtClean="0">
                <a:latin typeface="Calibri" pitchFamily="34" charset="0"/>
                <a:cs typeface="Calibri" pitchFamily="34" charset="0"/>
              </a:rPr>
              <a:t>Economy</a:t>
            </a:r>
            <a:endParaRPr lang="en-US" sz="4700" b="1" dirty="0">
              <a:latin typeface="Calibri" pitchFamily="34" charset="0"/>
              <a:cs typeface="Calibri" pitchFamily="34" charset="0"/>
            </a:endParaRPr>
          </a:p>
        </p:txBody>
      </p:sp>
      <p:sp>
        <p:nvSpPr>
          <p:cNvPr id="6" name="TextBox 5"/>
          <p:cNvSpPr txBox="1"/>
          <p:nvPr/>
        </p:nvSpPr>
        <p:spPr>
          <a:xfrm>
            <a:off x="381000" y="1676400"/>
            <a:ext cx="4267200" cy="1246495"/>
          </a:xfrm>
          <a:prstGeom prst="rect">
            <a:avLst/>
          </a:prstGeom>
          <a:noFill/>
        </p:spPr>
        <p:txBody>
          <a:bodyPr wrap="square" rtlCol="0">
            <a:spAutoFit/>
          </a:bodyPr>
          <a:lstStyle/>
          <a:p>
            <a:pPr>
              <a:buFont typeface="Arial" pitchFamily="34" charset="0"/>
              <a:buChar char="•"/>
            </a:pPr>
            <a:r>
              <a:rPr lang="en-US" sz="2500" dirty="0" smtClean="0">
                <a:latin typeface="Calibri" pitchFamily="34" charset="0"/>
                <a:cs typeface="Calibri" pitchFamily="34" charset="0"/>
              </a:rPr>
              <a:t> Agricultural processing</a:t>
            </a:r>
          </a:p>
          <a:p>
            <a:pPr>
              <a:buFont typeface="Arial" pitchFamily="34" charset="0"/>
              <a:buChar char="•"/>
            </a:pPr>
            <a:r>
              <a:rPr lang="en-US" sz="2500" dirty="0" smtClean="0">
                <a:latin typeface="Calibri" pitchFamily="34" charset="0"/>
                <a:cs typeface="Calibri" pitchFamily="34" charset="0"/>
              </a:rPr>
              <a:t> </a:t>
            </a:r>
            <a:r>
              <a:rPr lang="en-US" sz="2500" dirty="0" err="1" smtClean="0">
                <a:latin typeface="Calibri" pitchFamily="34" charset="0"/>
                <a:cs typeface="Calibri" pitchFamily="34" charset="0"/>
              </a:rPr>
              <a:t>Aluminium</a:t>
            </a:r>
            <a:endParaRPr lang="en-US" sz="2500" dirty="0" smtClean="0">
              <a:latin typeface="Calibri" pitchFamily="34" charset="0"/>
              <a:cs typeface="Calibri" pitchFamily="34" charset="0"/>
            </a:endParaRPr>
          </a:p>
          <a:p>
            <a:pPr>
              <a:buFont typeface="Arial" pitchFamily="34" charset="0"/>
              <a:buChar char="•"/>
            </a:pPr>
            <a:r>
              <a:rPr lang="en-US" sz="2500" dirty="0" smtClean="0">
                <a:latin typeface="Calibri" pitchFamily="34" charset="0"/>
                <a:cs typeface="Calibri" pitchFamily="34" charset="0"/>
              </a:rPr>
              <a:t> Tourism</a:t>
            </a:r>
            <a:endParaRPr lang="en-US" sz="2500" dirty="0">
              <a:latin typeface="Calibri" pitchFamily="34" charset="0"/>
              <a:cs typeface="Calibri" pitchFamily="34" charset="0"/>
            </a:endParaRPr>
          </a:p>
        </p:txBody>
      </p:sp>
      <p:pic>
        <p:nvPicPr>
          <p:cNvPr id="7" name="Picture 6" descr="Crno jezero 1.jpg"/>
          <p:cNvPicPr>
            <a:picLocks noChangeAspect="1"/>
          </p:cNvPicPr>
          <p:nvPr/>
        </p:nvPicPr>
        <p:blipFill>
          <a:blip r:embed="rId2"/>
          <a:stretch>
            <a:fillRect/>
          </a:stretch>
        </p:blipFill>
        <p:spPr>
          <a:xfrm>
            <a:off x="4495800" y="533400"/>
            <a:ext cx="3863510" cy="2895599"/>
          </a:xfrm>
          <a:prstGeom prst="rect">
            <a:avLst/>
          </a:prstGeom>
        </p:spPr>
      </p:pic>
      <p:pic>
        <p:nvPicPr>
          <p:cNvPr id="8" name="Picture 7" descr="unnamed_4.jpg"/>
          <p:cNvPicPr>
            <a:picLocks noChangeAspect="1"/>
          </p:cNvPicPr>
          <p:nvPr/>
        </p:nvPicPr>
        <p:blipFill>
          <a:blip r:embed="rId3"/>
          <a:stretch>
            <a:fillRect/>
          </a:stretch>
        </p:blipFill>
        <p:spPr>
          <a:xfrm>
            <a:off x="304800" y="2895600"/>
            <a:ext cx="4137041" cy="2986087"/>
          </a:xfrm>
          <a:prstGeom prst="rect">
            <a:avLst/>
          </a:prstGeom>
        </p:spPr>
      </p:pic>
      <p:pic>
        <p:nvPicPr>
          <p:cNvPr id="9" name="Picture 8" descr="Ladies-Beach-Montenegro.jpg"/>
          <p:cNvPicPr>
            <a:picLocks noChangeAspect="1"/>
          </p:cNvPicPr>
          <p:nvPr/>
        </p:nvPicPr>
        <p:blipFill>
          <a:blip r:embed="rId4"/>
          <a:stretch>
            <a:fillRect/>
          </a:stretch>
        </p:blipFill>
        <p:spPr>
          <a:xfrm>
            <a:off x="4572000" y="3733800"/>
            <a:ext cx="3886200" cy="21252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b="1" dirty="0" smtClean="0">
                <a:latin typeface="Calibri" pitchFamily="34" charset="0"/>
                <a:cs typeface="Calibri" pitchFamily="34" charset="0"/>
              </a:rPr>
              <a:t>Montenegro</a:t>
            </a:r>
            <a:endParaRPr lang="en-US" sz="4700" b="1" dirty="0">
              <a:latin typeface="Calibri" pitchFamily="34" charset="0"/>
              <a:cs typeface="Calibri" pitchFamily="34" charset="0"/>
            </a:endParaRPr>
          </a:p>
        </p:txBody>
      </p:sp>
      <p:pic>
        <p:nvPicPr>
          <p:cNvPr id="4" name="Picture 3" descr="skadarsko_jezero_3.jpg"/>
          <p:cNvPicPr>
            <a:picLocks noChangeAspect="1"/>
          </p:cNvPicPr>
          <p:nvPr/>
        </p:nvPicPr>
        <p:blipFill>
          <a:blip r:embed="rId2"/>
          <a:stretch>
            <a:fillRect/>
          </a:stretch>
        </p:blipFill>
        <p:spPr>
          <a:xfrm>
            <a:off x="457200" y="1371600"/>
            <a:ext cx="3778718" cy="2133600"/>
          </a:xfrm>
          <a:prstGeom prst="rect">
            <a:avLst/>
          </a:prstGeom>
        </p:spPr>
      </p:pic>
      <p:pic>
        <p:nvPicPr>
          <p:cNvPr id="5" name="Picture 4" descr="BUDVA-DEUS-TRAVEL-4.jpg"/>
          <p:cNvPicPr>
            <a:picLocks noChangeAspect="1"/>
          </p:cNvPicPr>
          <p:nvPr/>
        </p:nvPicPr>
        <p:blipFill>
          <a:blip r:embed="rId3"/>
          <a:stretch>
            <a:fillRect/>
          </a:stretch>
        </p:blipFill>
        <p:spPr>
          <a:xfrm>
            <a:off x="228600" y="3657600"/>
            <a:ext cx="3733800" cy="2432804"/>
          </a:xfrm>
          <a:prstGeom prst="rect">
            <a:avLst/>
          </a:prstGeom>
        </p:spPr>
      </p:pic>
      <p:pic>
        <p:nvPicPr>
          <p:cNvPr id="6" name="Picture 5" descr="eca02453b0b2.jpg"/>
          <p:cNvPicPr>
            <a:picLocks noChangeAspect="1"/>
          </p:cNvPicPr>
          <p:nvPr/>
        </p:nvPicPr>
        <p:blipFill>
          <a:blip r:embed="rId4"/>
          <a:stretch>
            <a:fillRect/>
          </a:stretch>
        </p:blipFill>
        <p:spPr>
          <a:xfrm>
            <a:off x="4191000" y="4648200"/>
            <a:ext cx="3733800" cy="2134606"/>
          </a:xfrm>
          <a:prstGeom prst="rect">
            <a:avLst/>
          </a:prstGeom>
        </p:spPr>
      </p:pic>
      <p:pic>
        <p:nvPicPr>
          <p:cNvPr id="7" name="Picture 6" descr="kanjon-tara.jpg"/>
          <p:cNvPicPr>
            <a:picLocks noChangeAspect="1"/>
          </p:cNvPicPr>
          <p:nvPr/>
        </p:nvPicPr>
        <p:blipFill>
          <a:blip r:embed="rId5"/>
          <a:stretch>
            <a:fillRect/>
          </a:stretch>
        </p:blipFill>
        <p:spPr>
          <a:xfrm>
            <a:off x="4419600" y="2286000"/>
            <a:ext cx="3352800" cy="2235200"/>
          </a:xfrm>
          <a:prstGeom prst="rect">
            <a:avLst/>
          </a:prstGeom>
        </p:spPr>
      </p:pic>
      <p:pic>
        <p:nvPicPr>
          <p:cNvPr id="8" name="Picture 7" descr="ulcinj.jpg"/>
          <p:cNvPicPr>
            <a:picLocks noChangeAspect="1"/>
          </p:cNvPicPr>
          <p:nvPr/>
        </p:nvPicPr>
        <p:blipFill>
          <a:blip r:embed="rId6"/>
          <a:stretch>
            <a:fillRect/>
          </a:stretch>
        </p:blipFill>
        <p:spPr>
          <a:xfrm>
            <a:off x="4572000" y="533400"/>
            <a:ext cx="3657600" cy="1619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0066"/>
                </a:solidFill>
                <a:latin typeface="Calibri" pitchFamily="34" charset="0"/>
              </a:rPr>
              <a:t>Montenegrin educational system</a:t>
            </a:r>
            <a:endParaRPr lang="en-US" sz="4000" b="1" dirty="0">
              <a:solidFill>
                <a:srgbClr val="000066"/>
              </a:solidFill>
              <a:latin typeface="Calibri" pitchFamily="34" charset="0"/>
            </a:endParaRPr>
          </a:p>
        </p:txBody>
      </p:sp>
      <p:sp>
        <p:nvSpPr>
          <p:cNvPr id="3" name="Content Placeholder 2"/>
          <p:cNvSpPr>
            <a:spLocks noGrp="1"/>
          </p:cNvSpPr>
          <p:nvPr>
            <p:ph sz="quarter" idx="1"/>
          </p:nvPr>
        </p:nvSpPr>
        <p:spPr/>
        <p:txBody>
          <a:bodyPr>
            <a:normAutofit fontScale="92500"/>
          </a:bodyPr>
          <a:lstStyle/>
          <a:p>
            <a:r>
              <a:rPr lang="en-GB" b="1" dirty="0" smtClean="0">
                <a:solidFill>
                  <a:srgbClr val="000066"/>
                </a:solidFill>
                <a:latin typeface="Calibri" pitchFamily="34" charset="0"/>
              </a:rPr>
              <a:t>Montenegrin educational system</a:t>
            </a:r>
            <a:r>
              <a:rPr lang="en-US" dirty="0" smtClean="0">
                <a:solidFill>
                  <a:srgbClr val="000066"/>
                </a:solidFill>
                <a:latin typeface="Calibri" pitchFamily="34" charset="0"/>
              </a:rPr>
              <a:t> </a:t>
            </a:r>
            <a:r>
              <a:rPr lang="en-GB" dirty="0" smtClean="0">
                <a:solidFill>
                  <a:srgbClr val="000066"/>
                </a:solidFill>
                <a:latin typeface="Calibri" pitchFamily="34" charset="0"/>
              </a:rPr>
              <a:t> includes preschool education, primary education, secondary general education (gymnasium</a:t>
            </a:r>
            <a:r>
              <a:rPr lang="en-GB" b="1" dirty="0" smtClean="0">
                <a:solidFill>
                  <a:srgbClr val="000066"/>
                </a:solidFill>
                <a:latin typeface="Calibri" pitchFamily="34" charset="0"/>
              </a:rPr>
              <a:t>), </a:t>
            </a:r>
            <a:r>
              <a:rPr lang="en-GB" dirty="0" smtClean="0">
                <a:solidFill>
                  <a:srgbClr val="000066"/>
                </a:solidFill>
                <a:latin typeface="Calibri" pitchFamily="34" charset="0"/>
              </a:rPr>
              <a:t>vocational education, upbringing and education of persons with special needs, upper secondary non tertiary education, adult education and tertiary education. </a:t>
            </a:r>
          </a:p>
          <a:p>
            <a:pPr algn="just"/>
            <a:r>
              <a:rPr lang="en-GB" dirty="0" smtClean="0">
                <a:solidFill>
                  <a:srgbClr val="000066"/>
                </a:solidFill>
                <a:latin typeface="Calibri" pitchFamily="34" charset="0"/>
              </a:rPr>
              <a:t>The Ministry of Education is responsible for the entire field of education.</a:t>
            </a:r>
          </a:p>
          <a:p>
            <a:pPr algn="just"/>
            <a:r>
              <a:rPr lang="en-GB" dirty="0" smtClean="0">
                <a:solidFill>
                  <a:srgbClr val="000066"/>
                </a:solidFill>
                <a:latin typeface="Calibri" pitchFamily="34" charset="0"/>
              </a:rPr>
              <a:t> Budgetary allocations for education is 4,2% of GDP </a:t>
            </a:r>
          </a:p>
          <a:p>
            <a:pPr algn="just"/>
            <a:r>
              <a:rPr lang="en-GB" dirty="0" smtClean="0">
                <a:solidFill>
                  <a:srgbClr val="000066"/>
                </a:solidFill>
                <a:latin typeface="Calibri" pitchFamily="34" charset="0"/>
              </a:rPr>
              <a:t>Total </a:t>
            </a:r>
            <a:r>
              <a:rPr lang="en-GB" dirty="0" smtClean="0">
                <a:solidFill>
                  <a:srgbClr val="000066"/>
                </a:solidFill>
                <a:latin typeface="Calibri" pitchFamily="34" charset="0"/>
              </a:rPr>
              <a:t>budget of the Ministry of Education,  </a:t>
            </a:r>
            <a:r>
              <a:rPr lang="en-GB" dirty="0" smtClean="0">
                <a:solidFill>
                  <a:srgbClr val="000066"/>
                </a:solidFill>
                <a:latin typeface="Calibri" pitchFamily="34" charset="0"/>
              </a:rPr>
              <a:t>in accordance with the Law on Budget </a:t>
            </a:r>
            <a:r>
              <a:rPr lang="en-GB" dirty="0" smtClean="0">
                <a:solidFill>
                  <a:srgbClr val="000066"/>
                </a:solidFill>
                <a:latin typeface="Calibri" pitchFamily="34" charset="0"/>
              </a:rPr>
              <a:t>2016, </a:t>
            </a:r>
            <a:r>
              <a:rPr lang="en-GB" dirty="0" smtClean="0">
                <a:solidFill>
                  <a:srgbClr val="000066"/>
                </a:solidFill>
                <a:latin typeface="Calibri" pitchFamily="34" charset="0"/>
              </a:rPr>
              <a:t>is </a:t>
            </a:r>
            <a:r>
              <a:rPr lang="en-GB" dirty="0" smtClean="0">
                <a:solidFill>
                  <a:srgbClr val="000066"/>
                </a:solidFill>
                <a:latin typeface="Calibri" pitchFamily="34" charset="0"/>
              </a:rPr>
              <a:t>142.775.860,41 </a:t>
            </a:r>
            <a:r>
              <a:rPr lang="en-GB" dirty="0" smtClean="0">
                <a:solidFill>
                  <a:srgbClr val="000066"/>
                </a:solidFill>
                <a:latin typeface="Calibri" pitchFamily="34" charset="0"/>
              </a:rPr>
              <a:t>mil</a:t>
            </a:r>
            <a:r>
              <a:rPr lang="en-GB" dirty="0" smtClean="0">
                <a:solidFill>
                  <a:srgbClr val="000066"/>
                </a:solidFill>
                <a:latin typeface="Calibri" pitchFamily="34" charset="0"/>
              </a:rPr>
              <a:t>€</a:t>
            </a:r>
          </a:p>
          <a:p>
            <a:pPr algn="just"/>
            <a:r>
              <a:rPr lang="en-GB" dirty="0" smtClean="0">
                <a:solidFill>
                  <a:srgbClr val="000066"/>
                </a:solidFill>
                <a:latin typeface="Calibri" pitchFamily="34" charset="0"/>
              </a:rPr>
              <a:t>Total budget of the University of Montenegro, </a:t>
            </a:r>
            <a:r>
              <a:rPr lang="en-GB" dirty="0" smtClean="0">
                <a:solidFill>
                  <a:srgbClr val="000066"/>
                </a:solidFill>
                <a:latin typeface="Calibri" pitchFamily="34" charset="0"/>
              </a:rPr>
              <a:t>in accordance with the Law on Budget </a:t>
            </a:r>
            <a:r>
              <a:rPr lang="en-GB" dirty="0" smtClean="0">
                <a:solidFill>
                  <a:srgbClr val="000066"/>
                </a:solidFill>
                <a:latin typeface="Calibri" pitchFamily="34" charset="0"/>
              </a:rPr>
              <a:t>2016, is 16.857.228,10</a:t>
            </a:r>
            <a:r>
              <a:rPr lang="en-GB" dirty="0" smtClean="0">
                <a:solidFill>
                  <a:srgbClr val="000066"/>
                </a:solidFill>
                <a:latin typeface="Calibri" pitchFamily="34" charset="0"/>
              </a:rPr>
              <a:t> mil€</a:t>
            </a:r>
            <a:endParaRPr lang="en-US" dirty="0" smtClean="0">
              <a:solidFill>
                <a:srgbClr val="000066"/>
              </a:solidFill>
              <a:latin typeface="Calibri" pitchFamily="34" charset="0"/>
            </a:endParaRP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US" sz="2600" dirty="0" smtClean="0">
              <a:solidFill>
                <a:srgbClr val="000066"/>
              </a:solidFill>
              <a:latin typeface="Calibri" pitchFamily="34" charset="0"/>
            </a:endParaRPr>
          </a:p>
          <a:p>
            <a:endParaRPr lang="en-US" dirty="0"/>
          </a:p>
        </p:txBody>
      </p:sp>
      <p:pic>
        <p:nvPicPr>
          <p:cNvPr id="4" name="Picture 3" descr="Varijanta4"/>
          <p:cNvPicPr/>
          <p:nvPr/>
        </p:nvPicPr>
        <p:blipFill>
          <a:blip r:embed="rId2" cstate="print"/>
          <a:srcRect/>
          <a:stretch>
            <a:fillRect/>
          </a:stretch>
        </p:blipFill>
        <p:spPr bwMode="auto">
          <a:xfrm>
            <a:off x="1676400" y="457200"/>
            <a:ext cx="573532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C00000"/>
                </a:solidFill>
                <a:latin typeface="Cambria" pitchFamily="18" charset="0"/>
              </a:rPr>
              <a:t>Higher education structure</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pic>
        <p:nvPicPr>
          <p:cNvPr id="4" name="Picture 4"/>
          <p:cNvPicPr>
            <a:picLocks noChangeAspect="1" noChangeArrowheads="1"/>
          </p:cNvPicPr>
          <p:nvPr/>
        </p:nvPicPr>
        <p:blipFill>
          <a:blip r:embed="rId2"/>
          <a:srcRect/>
          <a:stretch>
            <a:fillRect/>
          </a:stretch>
        </p:blipFill>
        <p:spPr>
          <a:xfrm>
            <a:off x="685800" y="1676400"/>
            <a:ext cx="8240713" cy="4622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0066"/>
                </a:solidFill>
                <a:latin typeface="Calibri" pitchFamily="34" charset="0"/>
              </a:rPr>
              <a:t>Higher Education </a:t>
            </a:r>
            <a:endParaRPr lang="en-US" sz="3600" b="1" dirty="0">
              <a:solidFill>
                <a:srgbClr val="000066"/>
              </a:solidFill>
              <a:latin typeface="Calibri" pitchFamily="34" charset="0"/>
            </a:endParaRPr>
          </a:p>
        </p:txBody>
      </p:sp>
      <p:sp>
        <p:nvSpPr>
          <p:cNvPr id="3" name="Content Placeholder 2"/>
          <p:cNvSpPr>
            <a:spLocks noGrp="1"/>
          </p:cNvSpPr>
          <p:nvPr>
            <p:ph sz="quarter" idx="1"/>
          </p:nvPr>
        </p:nvSpPr>
        <p:spPr/>
        <p:txBody>
          <a:bodyPr>
            <a:normAutofit/>
          </a:bodyPr>
          <a:lstStyle/>
          <a:p>
            <a:pPr lvl="0"/>
            <a:r>
              <a:rPr lang="en-US" dirty="0" smtClean="0">
                <a:solidFill>
                  <a:srgbClr val="000066"/>
                </a:solidFill>
                <a:latin typeface="Calibri" pitchFamily="34" charset="0"/>
              </a:rPr>
              <a:t>Higher education is being implemented by universities and other institutions of higher education</a:t>
            </a:r>
          </a:p>
          <a:p>
            <a:pPr lvl="0"/>
            <a:endParaRPr lang="en-US" dirty="0" smtClean="0">
              <a:solidFill>
                <a:srgbClr val="333399"/>
              </a:solidFill>
              <a:latin typeface="Berlin Sans FB" pitchFamily="34" charset="0"/>
            </a:endParaRPr>
          </a:p>
        </p:txBody>
      </p:sp>
      <p:pic>
        <p:nvPicPr>
          <p:cNvPr id="4" name="Picture 3"/>
          <p:cNvPicPr/>
          <p:nvPr/>
        </p:nvPicPr>
        <p:blipFill>
          <a:blip r:embed="rId2"/>
          <a:srcRect/>
          <a:stretch>
            <a:fillRect/>
          </a:stretch>
        </p:blipFill>
        <p:spPr bwMode="auto">
          <a:xfrm>
            <a:off x="1524000" y="3657600"/>
            <a:ext cx="5943600" cy="2957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dirty="0" smtClean="0">
                <a:solidFill>
                  <a:srgbClr val="000066"/>
                </a:solidFill>
              </a:rPr>
              <a:t>Legislation</a:t>
            </a:r>
            <a:endParaRPr lang="en-US" dirty="0">
              <a:solidFill>
                <a:srgbClr val="000066"/>
              </a:solidFill>
            </a:endParaRPr>
          </a:p>
        </p:txBody>
      </p:sp>
      <p:sp>
        <p:nvSpPr>
          <p:cNvPr id="3" name="Content Placeholder 2"/>
          <p:cNvSpPr>
            <a:spLocks noGrp="1"/>
          </p:cNvSpPr>
          <p:nvPr>
            <p:ph sz="quarter" idx="1"/>
          </p:nvPr>
        </p:nvSpPr>
        <p:spPr/>
        <p:txBody>
          <a:bodyPr>
            <a:normAutofit fontScale="85000" lnSpcReduction="20000"/>
          </a:bodyPr>
          <a:lstStyle/>
          <a:p>
            <a:r>
              <a:rPr lang="en-US" dirty="0" smtClean="0">
                <a:solidFill>
                  <a:srgbClr val="000066"/>
                </a:solidFill>
                <a:latin typeface="Calibri" pitchFamily="34" charset="0"/>
              </a:rPr>
              <a:t>Law on Higher Education</a:t>
            </a:r>
          </a:p>
          <a:p>
            <a:r>
              <a:rPr lang="en-US" dirty="0" smtClean="0">
                <a:solidFill>
                  <a:srgbClr val="000066"/>
                </a:solidFill>
                <a:latin typeface="Calibri" pitchFamily="34" charset="0"/>
              </a:rPr>
              <a:t>Law on Recognition of Foreign C</a:t>
            </a:r>
            <a:r>
              <a:rPr lang="sr-Latn-CS" dirty="0" smtClean="0">
                <a:solidFill>
                  <a:srgbClr val="000066"/>
                </a:solidFill>
                <a:latin typeface="Calibri" pitchFamily="34" charset="0"/>
              </a:rPr>
              <a:t>redentials</a:t>
            </a:r>
            <a:r>
              <a:rPr lang="en-US" dirty="0" smtClean="0">
                <a:solidFill>
                  <a:srgbClr val="000066"/>
                </a:solidFill>
                <a:latin typeface="Calibri" pitchFamily="34" charset="0"/>
              </a:rPr>
              <a:t> and Equivalence of Qualifications</a:t>
            </a:r>
            <a:endParaRPr lang="sr-Latn-CS" dirty="0" smtClean="0">
              <a:solidFill>
                <a:srgbClr val="000066"/>
              </a:solidFill>
              <a:latin typeface="Calibri" pitchFamily="34" charset="0"/>
            </a:endParaRPr>
          </a:p>
          <a:p>
            <a:r>
              <a:rPr lang="sr-Latn-CS" dirty="0" smtClean="0">
                <a:solidFill>
                  <a:srgbClr val="000066"/>
                </a:solidFill>
                <a:latin typeface="Calibri" pitchFamily="34" charset="0"/>
              </a:rPr>
              <a:t>Law on National Qualifications Framework</a:t>
            </a:r>
          </a:p>
          <a:p>
            <a:r>
              <a:rPr lang="en-US" dirty="0" smtClean="0">
                <a:solidFill>
                  <a:srgbClr val="000066"/>
                </a:solidFill>
                <a:latin typeface="Calibri" pitchFamily="34" charset="0"/>
              </a:rPr>
              <a:t>Enrolment Policy at the University of Montenegro</a:t>
            </a:r>
            <a:endParaRPr lang="sr-Latn-CS" dirty="0" smtClean="0">
              <a:solidFill>
                <a:srgbClr val="000066"/>
              </a:solidFill>
              <a:latin typeface="Calibri" pitchFamily="34" charset="0"/>
            </a:endParaRPr>
          </a:p>
          <a:p>
            <a:r>
              <a:rPr lang="en-US" dirty="0" smtClean="0">
                <a:solidFill>
                  <a:srgbClr val="000066"/>
                </a:solidFill>
                <a:latin typeface="Calibri" pitchFamily="34" charset="0"/>
              </a:rPr>
              <a:t>Law on Professional Training for Persons with acquired Higher Education</a:t>
            </a:r>
            <a:endParaRPr lang="sr-Latn-CS" dirty="0" smtClean="0">
              <a:solidFill>
                <a:srgbClr val="000066"/>
              </a:solidFill>
              <a:latin typeface="Calibri" pitchFamily="34" charset="0"/>
            </a:endParaRPr>
          </a:p>
          <a:p>
            <a:r>
              <a:rPr lang="en-US" dirty="0" smtClean="0">
                <a:solidFill>
                  <a:srgbClr val="000066"/>
                </a:solidFill>
                <a:latin typeface="Calibri" pitchFamily="34" charset="0"/>
              </a:rPr>
              <a:t>Decree on Norms and Standards for Financing of public HEIs and Financing of Students at HEIs</a:t>
            </a:r>
            <a:endParaRPr lang="sr-Latn-CS" dirty="0" smtClean="0">
              <a:solidFill>
                <a:srgbClr val="000066"/>
              </a:solidFill>
              <a:latin typeface="Calibri" pitchFamily="34" charset="0"/>
            </a:endParaRPr>
          </a:p>
          <a:p>
            <a:r>
              <a:rPr lang="en-US" dirty="0" smtClean="0">
                <a:solidFill>
                  <a:srgbClr val="000066"/>
                </a:solidFill>
                <a:latin typeface="Calibri" pitchFamily="34" charset="0"/>
              </a:rPr>
              <a:t>Strategy on Development and Financing of Higher Education 2011-2020</a:t>
            </a:r>
            <a:endParaRPr lang="sr-Latn-CS" dirty="0" smtClean="0">
              <a:solidFill>
                <a:srgbClr val="000066"/>
              </a:solidFill>
              <a:latin typeface="Calibri" pitchFamily="34" charset="0"/>
            </a:endParaRPr>
          </a:p>
          <a:p>
            <a:pPr algn="just"/>
            <a:r>
              <a:rPr lang="sr-Latn-CS" dirty="0" smtClean="0">
                <a:solidFill>
                  <a:srgbClr val="000066"/>
                </a:solidFill>
                <a:latin typeface="Calibri" pitchFamily="34" charset="0"/>
              </a:rPr>
              <a:t>R</a:t>
            </a:r>
            <a:r>
              <a:rPr lang="en-US" dirty="0" smtClean="0">
                <a:solidFill>
                  <a:srgbClr val="000066"/>
                </a:solidFill>
                <a:latin typeface="Calibri" pitchFamily="34" charset="0"/>
              </a:rPr>
              <a:t>ulebook</a:t>
            </a:r>
            <a:r>
              <a:rPr lang="sr-Latn-CS" dirty="0" smtClean="0">
                <a:solidFill>
                  <a:srgbClr val="000066"/>
                </a:solidFill>
                <a:latin typeface="Calibri" pitchFamily="34" charset="0"/>
              </a:rPr>
              <a:t> </a:t>
            </a:r>
            <a:r>
              <a:rPr lang="en-US" dirty="0" smtClean="0">
                <a:solidFill>
                  <a:srgbClr val="000066"/>
                </a:solidFill>
                <a:latin typeface="Calibri" pitchFamily="34" charset="0"/>
              </a:rPr>
              <a:t>on procedures of qualification development from sixth to eight qualification levels</a:t>
            </a:r>
          </a:p>
          <a:p>
            <a:endParaRPr lang="en-US" dirty="0" smtClean="0">
              <a:solidFill>
                <a:srgbClr val="000066"/>
              </a:solidFill>
              <a:latin typeface="Calibri" pitchFamily="34" charset="0"/>
            </a:endParaRPr>
          </a:p>
          <a:p>
            <a:pPr>
              <a:buNone/>
            </a:pPr>
            <a:r>
              <a:rPr lang="sr-Latn-CS" dirty="0" smtClean="0">
                <a:solidFill>
                  <a:srgbClr val="000066"/>
                </a:solidFill>
                <a:latin typeface="Calibri" pitchFamily="34" charset="0"/>
              </a:rPr>
              <a:t> </a:t>
            </a:r>
            <a:r>
              <a:rPr lang="en-US" dirty="0" smtClean="0">
                <a:solidFill>
                  <a:srgbClr val="000066"/>
                </a:solidFill>
                <a:latin typeface="Calibri" pitchFamily="34" charset="0"/>
              </a:rPr>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CC8C93835FF46ACF9BCA951CC5F18" ma:contentTypeVersion="0" ma:contentTypeDescription="Create a new document." ma:contentTypeScope="" ma:versionID="f77e81161f6495eb2ac41b821142f5c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A8E449-D42F-4D61-97D0-A430A754E3CA}"/>
</file>

<file path=customXml/itemProps2.xml><?xml version="1.0" encoding="utf-8"?>
<ds:datastoreItem xmlns:ds="http://schemas.openxmlformats.org/officeDocument/2006/customXml" ds:itemID="{1582E1CD-FBB8-49AD-AB11-FC34E67ECC9A}"/>
</file>

<file path=customXml/itemProps3.xml><?xml version="1.0" encoding="utf-8"?>
<ds:datastoreItem xmlns:ds="http://schemas.openxmlformats.org/officeDocument/2006/customXml" ds:itemID="{0A6203D9-9084-4F86-8CE5-0279501519AF}"/>
</file>

<file path=docProps/app.xml><?xml version="1.0" encoding="utf-8"?>
<Properties xmlns="http://schemas.openxmlformats.org/officeDocument/2006/extended-properties" xmlns:vt="http://schemas.openxmlformats.org/officeDocument/2006/docPropsVTypes">
  <Template>Verve</Template>
  <TotalTime>1750</TotalTime>
  <Words>1193</Words>
  <Application>Microsoft Office PowerPoint</Application>
  <PresentationFormat>On-screen Show (4:3)</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Ministry of Education University of Montenegro BFUG BOARD MEETING  </vt:lpstr>
      <vt:lpstr>Montenegro</vt:lpstr>
      <vt:lpstr>Economy</vt:lpstr>
      <vt:lpstr>Montenegro</vt:lpstr>
      <vt:lpstr>Montenegrin educational system</vt:lpstr>
      <vt:lpstr>Slide 6</vt:lpstr>
      <vt:lpstr>Higher education structure</vt:lpstr>
      <vt:lpstr>Higher Education </vt:lpstr>
      <vt:lpstr>Legislation</vt:lpstr>
      <vt:lpstr>Census of Population, Households and Dwellings in Montenegro 2011</vt:lpstr>
      <vt:lpstr>Census of Population, Households and Dwellings in Montenegro 2011</vt:lpstr>
      <vt:lpstr>current situation</vt:lpstr>
      <vt:lpstr>Current situation </vt:lpstr>
      <vt:lpstr>The current situation with regards to the financing &amp; access to HE in Montenegro</vt:lpstr>
      <vt:lpstr>The current situation with regards to the financing &amp; access to HE in Montenegro</vt:lpstr>
      <vt:lpstr>FUNDING </vt:lpstr>
      <vt:lpstr>Admission into a Study Programme </vt:lpstr>
      <vt:lpstr>Rights Pertaining to Student Standard </vt:lpstr>
      <vt:lpstr>Number of students taking student loans, scholarship for talented students, students’ hostel accommodation</vt:lpstr>
      <vt:lpstr>World Bank Loan</vt:lpstr>
      <vt:lpstr> Professional Training for Persons with acquired Higher Education </vt:lpstr>
      <vt:lpstr>Assessment of the needs for various educational levels </vt:lpstr>
      <vt:lpstr>Challenges </vt:lpstr>
      <vt:lpstr>CHALLENGES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Biljana</dc:creator>
  <cp:lastModifiedBy>biljana.misovic</cp:lastModifiedBy>
  <cp:revision>383</cp:revision>
  <dcterms:created xsi:type="dcterms:W3CDTF">2006-08-16T00:00:00Z</dcterms:created>
  <dcterms:modified xsi:type="dcterms:W3CDTF">2016-01-12T10:36:28Z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0x0101008C4CC8C93835FF46ACF9BCA951CC5F18</vt:lpwstr>
  </property>
</Properties>
</file>