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3" r:id="rId2"/>
    <p:sldId id="281" r:id="rId3"/>
    <p:sldId id="256" r:id="rId4"/>
    <p:sldId id="257" r:id="rId5"/>
    <p:sldId id="260" r:id="rId6"/>
    <p:sldId id="263" r:id="rId7"/>
    <p:sldId id="264" r:id="rId8"/>
    <p:sldId id="282" r:id="rId9"/>
    <p:sldId id="270" r:id="rId10"/>
    <p:sldId id="266" r:id="rId11"/>
    <p:sldId id="262" r:id="rId12"/>
    <p:sldId id="267" r:id="rId13"/>
    <p:sldId id="269" r:id="rId14"/>
    <p:sldId id="272" r:id="rId15"/>
    <p:sldId id="284" r:id="rId16"/>
    <p:sldId id="287" r:id="rId17"/>
    <p:sldId id="261" r:id="rId18"/>
    <p:sldId id="277" r:id="rId19"/>
    <p:sldId id="273" r:id="rId20"/>
    <p:sldId id="276" r:id="rId21"/>
    <p:sldId id="279" r:id="rId22"/>
    <p:sldId id="274" r:id="rId23"/>
    <p:sldId id="258" r:id="rId24"/>
    <p:sldId id="259" r:id="rId25"/>
    <p:sldId id="280" r:id="rId26"/>
    <p:sldId id="285" r:id="rId27"/>
    <p:sldId id="286" r:id="rId2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4660"/>
  </p:normalViewPr>
  <p:slideViewPr>
    <p:cSldViewPr>
      <p:cViewPr varScale="1">
        <p:scale>
          <a:sx n="123" d="100"/>
          <a:sy n="123" d="100"/>
        </p:scale>
        <p:origin x="-6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CF6521-EDF5-4F55-AD0B-5D448EB8E09D}" type="datetimeFigureOut">
              <a:rPr lang="de-DE" smtClean="0"/>
              <a:t>07.01.2015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E3CC1-0E58-425D-B5A3-B777CE53F49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2707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err="1" smtClean="0">
                <a:solidFill>
                  <a:schemeClr val="bg1"/>
                </a:solidFill>
              </a:rPr>
              <a:t>Situated</a:t>
            </a:r>
            <a:r>
              <a:rPr lang="de-DE" sz="1200" dirty="0" smtClean="0">
                <a:solidFill>
                  <a:schemeClr val="bg1"/>
                </a:solidFill>
              </a:rPr>
              <a:t> in Central Europe </a:t>
            </a:r>
            <a:r>
              <a:rPr lang="de-DE" sz="1200" dirty="0" err="1" smtClean="0">
                <a:solidFill>
                  <a:schemeClr val="bg1"/>
                </a:solidFill>
              </a:rPr>
              <a:t>between</a:t>
            </a:r>
            <a:r>
              <a:rPr lang="de-DE" sz="1200" dirty="0" smtClean="0">
                <a:solidFill>
                  <a:schemeClr val="bg1"/>
                </a:solidFill>
              </a:rPr>
              <a:t> Austria </a:t>
            </a:r>
            <a:r>
              <a:rPr lang="de-DE" sz="1200" dirty="0" err="1" smtClean="0">
                <a:solidFill>
                  <a:schemeClr val="bg1"/>
                </a:solidFill>
              </a:rPr>
              <a:t>and</a:t>
            </a:r>
            <a:r>
              <a:rPr lang="de-DE" sz="1200" dirty="0" smtClean="0">
                <a:solidFill>
                  <a:schemeClr val="bg1"/>
                </a:solidFill>
              </a:rPr>
              <a:t> </a:t>
            </a:r>
            <a:r>
              <a:rPr lang="de-DE" sz="1200" dirty="0" err="1" smtClean="0">
                <a:solidFill>
                  <a:schemeClr val="bg1"/>
                </a:solidFill>
              </a:rPr>
              <a:t>Switzerland</a:t>
            </a:r>
            <a:r>
              <a:rPr lang="de-DE" sz="1200" dirty="0" smtClean="0">
                <a:solidFill>
                  <a:schemeClr val="bg1"/>
                </a:solidFill>
              </a:rPr>
              <a:t>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CE3CC1-0E58-425D-B5A3-B777CE53F49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1708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A36-A8E8-4701-A4B5-ED043E8E7215}" type="datetimeFigureOut">
              <a:rPr lang="de-DE" smtClean="0"/>
              <a:t>07.01.2015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3E32-DBF8-448E-934A-5504BAC25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3938469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A36-A8E8-4701-A4B5-ED043E8E7215}" type="datetimeFigureOut">
              <a:rPr lang="de-DE" smtClean="0"/>
              <a:t>07.01.2015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3E32-DBF8-448E-934A-5504BAC25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284681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A36-A8E8-4701-A4B5-ED043E8E7215}" type="datetimeFigureOut">
              <a:rPr lang="de-DE" smtClean="0"/>
              <a:t>07.01.2015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3E32-DBF8-448E-934A-5504BAC25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617101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A36-A8E8-4701-A4B5-ED043E8E7215}" type="datetimeFigureOut">
              <a:rPr lang="de-DE" smtClean="0"/>
              <a:t>07.01.2015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3E32-DBF8-448E-934A-5504BAC25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386259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A36-A8E8-4701-A4B5-ED043E8E7215}" type="datetimeFigureOut">
              <a:rPr lang="de-DE" smtClean="0"/>
              <a:t>07.01.2015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3E32-DBF8-448E-934A-5504BAC25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0214721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A36-A8E8-4701-A4B5-ED043E8E7215}" type="datetimeFigureOut">
              <a:rPr lang="de-DE" smtClean="0"/>
              <a:t>07.01.2015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3E32-DBF8-448E-934A-5504BAC25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1025939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A36-A8E8-4701-A4B5-ED043E8E7215}" type="datetimeFigureOut">
              <a:rPr lang="de-DE" smtClean="0"/>
              <a:t>07.01.2015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3E32-DBF8-448E-934A-5504BAC25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992779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A36-A8E8-4701-A4B5-ED043E8E7215}" type="datetimeFigureOut">
              <a:rPr lang="de-DE" smtClean="0"/>
              <a:t>07.01.2015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3E32-DBF8-448E-934A-5504BAC25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2281107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A36-A8E8-4701-A4B5-ED043E8E7215}" type="datetimeFigureOut">
              <a:rPr lang="de-DE" smtClean="0"/>
              <a:t>07.01.2015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3E32-DBF8-448E-934A-5504BAC25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2733395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A36-A8E8-4701-A4B5-ED043E8E7215}" type="datetimeFigureOut">
              <a:rPr lang="de-DE" smtClean="0"/>
              <a:t>07.01.2015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3E32-DBF8-448E-934A-5504BAC25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89540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0A36-A8E8-4701-A4B5-ED043E8E7215}" type="datetimeFigureOut">
              <a:rPr lang="de-DE" smtClean="0"/>
              <a:t>07.01.2015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3E32-DBF8-448E-934A-5504BAC25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2407579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F0A36-A8E8-4701-A4B5-ED043E8E7215}" type="datetimeFigureOut">
              <a:rPr lang="de-DE" smtClean="0"/>
              <a:t>07.01.2015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C3E32-DBF8-448E-934A-5504BAC25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718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aniel\Desktop\Satellitenaufnahme_der_Alp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171401"/>
            <a:ext cx="9324528" cy="7207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987824" y="2320816"/>
            <a:ext cx="1737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 smtClean="0">
                <a:solidFill>
                  <a:srgbClr val="FF0000"/>
                </a:solidFill>
              </a:rPr>
              <a:t>Switzerland</a:t>
            </a:r>
            <a:endParaRPr lang="de-DE" sz="2000" b="1" dirty="0">
              <a:solidFill>
                <a:srgbClr val="FF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860032" y="4324454"/>
            <a:ext cx="1349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 smtClean="0">
                <a:solidFill>
                  <a:srgbClr val="FF0000"/>
                </a:solidFill>
              </a:rPr>
              <a:t>Italy</a:t>
            </a:r>
            <a:endParaRPr lang="de-DE" sz="2000" b="1" dirty="0">
              <a:solidFill>
                <a:srgbClr val="FF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067944" y="692696"/>
            <a:ext cx="1349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</a:rPr>
              <a:t>Germany</a:t>
            </a:r>
            <a:endParaRPr lang="de-DE" sz="2000" b="1" dirty="0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814392" y="1556792"/>
            <a:ext cx="1349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</a:rPr>
              <a:t>Austria</a:t>
            </a:r>
            <a:endParaRPr lang="de-DE" sz="2000" b="1" dirty="0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H="1">
            <a:off x="4860032" y="1523693"/>
            <a:ext cx="864096" cy="859653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5724128" y="692696"/>
            <a:ext cx="2093050" cy="830997"/>
          </a:xfrm>
          <a:prstGeom prst="rect">
            <a:avLst/>
          </a:prstGeom>
          <a:solidFill>
            <a:schemeClr val="accent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DE" sz="2400" b="1" dirty="0" err="1" smtClean="0">
                <a:solidFill>
                  <a:srgbClr val="FF0000"/>
                </a:solidFill>
              </a:rPr>
              <a:t>Principality</a:t>
            </a:r>
            <a:r>
              <a:rPr lang="de-DE" sz="2400" b="1" dirty="0" smtClean="0">
                <a:solidFill>
                  <a:srgbClr val="FF0000"/>
                </a:solidFill>
              </a:rPr>
              <a:t> </a:t>
            </a:r>
            <a:r>
              <a:rPr lang="de-DE" sz="2400" b="1" dirty="0" err="1" smtClean="0">
                <a:solidFill>
                  <a:srgbClr val="FF0000"/>
                </a:solidFill>
              </a:rPr>
              <a:t>of</a:t>
            </a:r>
            <a:r>
              <a:rPr lang="de-DE" sz="2400" b="1" dirty="0" smtClean="0">
                <a:solidFill>
                  <a:srgbClr val="FF0000"/>
                </a:solidFill>
              </a:rPr>
              <a:t> Liechtenstein</a:t>
            </a:r>
            <a:endParaRPr lang="de-DE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9905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daniel\Desktop\csm_Header_Spedition_99b553c2b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1" y="1340768"/>
            <a:ext cx="9180512" cy="330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323528" y="4869160"/>
            <a:ext cx="79208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Location </a:t>
            </a:r>
            <a:r>
              <a:rPr lang="de-DE" sz="2400" dirty="0" err="1" smtClean="0">
                <a:solidFill>
                  <a:schemeClr val="bg1"/>
                </a:solidFill>
              </a:rPr>
              <a:t>of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Industry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and</a:t>
            </a:r>
            <a:r>
              <a:rPr lang="de-DE" sz="2400" dirty="0" smtClean="0">
                <a:solidFill>
                  <a:schemeClr val="bg1"/>
                </a:solidFill>
              </a:rPr>
              <a:t> Commerce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40 %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work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force</a:t>
            </a:r>
            <a:r>
              <a:rPr lang="de-DE" dirty="0" smtClean="0">
                <a:solidFill>
                  <a:schemeClr val="bg1"/>
                </a:solidFill>
              </a:rPr>
              <a:t> in </a:t>
            </a:r>
            <a:r>
              <a:rPr lang="de-DE" dirty="0" err="1" smtClean="0">
                <a:solidFill>
                  <a:schemeClr val="bg1"/>
                </a:solidFill>
              </a:rPr>
              <a:t>industry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sector</a:t>
            </a:r>
            <a:endParaRPr lang="de-DE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167 </a:t>
            </a:r>
            <a:r>
              <a:rPr lang="de-DE" dirty="0" err="1" smtClean="0">
                <a:solidFill>
                  <a:schemeClr val="bg1"/>
                </a:solidFill>
              </a:rPr>
              <a:t>overseas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branches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empoly</a:t>
            </a:r>
            <a:r>
              <a:rPr lang="de-DE" dirty="0" smtClean="0">
                <a:solidFill>
                  <a:schemeClr val="bg1"/>
                </a:solidFill>
              </a:rPr>
              <a:t> 32´000 </a:t>
            </a:r>
            <a:r>
              <a:rPr lang="de-DE" dirty="0" err="1" smtClean="0">
                <a:solidFill>
                  <a:schemeClr val="bg1"/>
                </a:solidFill>
              </a:rPr>
              <a:t>workers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wordl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wide</a:t>
            </a:r>
            <a:endParaRPr lang="de-DE" dirty="0" smtClean="0">
              <a:solidFill>
                <a:schemeClr val="bg1"/>
              </a:solidFill>
            </a:endParaRPr>
          </a:p>
          <a:p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896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daniel\Desktop\csm_landwirtschaft-kuehe-1140x410_7f075d46e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2" y="1340768"/>
            <a:ext cx="9144000" cy="32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467544" y="4933617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err="1" smtClean="0">
                <a:solidFill>
                  <a:schemeClr val="bg1"/>
                </a:solidFill>
              </a:rPr>
              <a:t>Agriculture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and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Forrestry</a:t>
            </a:r>
            <a:endParaRPr lang="de-DE" sz="2400" dirty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2 %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work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force</a:t>
            </a:r>
            <a:endParaRPr lang="de-DE" dirty="0" smtClean="0">
              <a:solidFill>
                <a:schemeClr val="bg1"/>
              </a:solidFill>
            </a:endParaRPr>
          </a:p>
          <a:p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896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daniel\Desktop\csm_universitaet-liechtenstein-vaduz-1140x410_678afa47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70" y="1340768"/>
            <a:ext cx="9155470" cy="329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539552" y="4869160"/>
            <a:ext cx="79208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Higher Education</a:t>
            </a:r>
            <a:endParaRPr lang="de-DE" sz="2400" dirty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3 </a:t>
            </a:r>
            <a:r>
              <a:rPr lang="de-DE" dirty="0" err="1" smtClean="0">
                <a:solidFill>
                  <a:schemeClr val="bg1"/>
                </a:solidFill>
              </a:rPr>
              <a:t>accredited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universities</a:t>
            </a:r>
            <a:endParaRPr lang="de-DE" dirty="0" smtClean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1 </a:t>
            </a:r>
            <a:r>
              <a:rPr lang="de-DE" dirty="0" err="1" smtClean="0">
                <a:solidFill>
                  <a:schemeClr val="bg1"/>
                </a:solidFill>
              </a:rPr>
              <a:t>public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institution</a:t>
            </a:r>
            <a:r>
              <a:rPr lang="de-DE" dirty="0" smtClean="0">
                <a:solidFill>
                  <a:schemeClr val="bg1"/>
                </a:solidFill>
              </a:rPr>
              <a:t>, 2 private </a:t>
            </a:r>
            <a:r>
              <a:rPr lang="de-DE" dirty="0" err="1" smtClean="0">
                <a:solidFill>
                  <a:schemeClr val="bg1"/>
                </a:solidFill>
              </a:rPr>
              <a:t>institutions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896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daniel\Desktop\csm_erwachsenenbildung-2-1140x410_218ea00b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328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467544" y="4994592"/>
            <a:ext cx="79208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University </a:t>
            </a:r>
            <a:r>
              <a:rPr lang="de-DE" sz="2400" dirty="0" err="1" smtClean="0">
                <a:solidFill>
                  <a:schemeClr val="bg1"/>
                </a:solidFill>
              </a:rPr>
              <a:t>of</a:t>
            </a:r>
            <a:r>
              <a:rPr lang="de-DE" sz="2400" dirty="0" smtClean="0">
                <a:solidFill>
                  <a:schemeClr val="bg1"/>
                </a:solidFill>
              </a:rPr>
              <a:t> Liechtenstein</a:t>
            </a:r>
            <a:endParaRPr lang="de-DE" sz="2400" dirty="0">
              <a:solidFill>
                <a:schemeClr val="bg1"/>
              </a:solidFill>
            </a:endParaRPr>
          </a:p>
          <a:p>
            <a:r>
              <a:rPr lang="de-DE" dirty="0" err="1" smtClean="0">
                <a:solidFill>
                  <a:schemeClr val="bg1"/>
                </a:solidFill>
              </a:rPr>
              <a:t>Faculty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Architecture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5896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aniel\Desktop\csm_universitaet-vaduz-1140x410_b1385113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4504"/>
            <a:ext cx="9144000" cy="32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5005625"/>
            <a:ext cx="79208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University </a:t>
            </a:r>
            <a:r>
              <a:rPr lang="de-DE" sz="2400" dirty="0" err="1" smtClean="0">
                <a:solidFill>
                  <a:schemeClr val="bg1"/>
                </a:solidFill>
              </a:rPr>
              <a:t>of</a:t>
            </a:r>
            <a:r>
              <a:rPr lang="de-DE" sz="2400" dirty="0" smtClean="0">
                <a:solidFill>
                  <a:schemeClr val="bg1"/>
                </a:solidFill>
              </a:rPr>
              <a:t> Liechtenstein</a:t>
            </a:r>
            <a:endParaRPr lang="de-DE" sz="2400" dirty="0">
              <a:solidFill>
                <a:schemeClr val="bg1"/>
              </a:solidFill>
            </a:endParaRPr>
          </a:p>
          <a:p>
            <a:r>
              <a:rPr lang="de-DE" dirty="0" err="1" smtClean="0">
                <a:solidFill>
                  <a:schemeClr val="bg1"/>
                </a:solidFill>
              </a:rPr>
              <a:t>Faculty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Economy </a:t>
            </a:r>
          </a:p>
        </p:txBody>
      </p:sp>
    </p:spTree>
    <p:extLst>
      <p:ext uri="{BB962C8B-B14F-4D97-AF65-F5344CB8AC3E}">
        <p14:creationId xmlns:p14="http://schemas.microsoft.com/office/powerpoint/2010/main" val="3045896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22286" y="4509120"/>
            <a:ext cx="68900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>
                <a:solidFill>
                  <a:schemeClr val="bg1"/>
                </a:solidFill>
              </a:rPr>
              <a:t>Outward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Degree</a:t>
            </a:r>
            <a:r>
              <a:rPr lang="de-DE" sz="2400" dirty="0" smtClean="0">
                <a:solidFill>
                  <a:schemeClr val="bg1"/>
                </a:solidFill>
              </a:rPr>
              <a:t> Mobility Rate</a:t>
            </a:r>
          </a:p>
          <a:p>
            <a:r>
              <a:rPr lang="de-DE" dirty="0" err="1" smtClean="0">
                <a:solidFill>
                  <a:schemeClr val="bg1"/>
                </a:solidFill>
              </a:rPr>
              <a:t>Percentage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tertiary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education</a:t>
            </a:r>
            <a:r>
              <a:rPr lang="de-DE" dirty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students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graduating</a:t>
            </a:r>
            <a:r>
              <a:rPr lang="de-DE" dirty="0" smtClean="0">
                <a:solidFill>
                  <a:schemeClr val="bg1"/>
                </a:solidFill>
              </a:rPr>
              <a:t> in </a:t>
            </a:r>
            <a:r>
              <a:rPr lang="de-DE" dirty="0" err="1" smtClean="0">
                <a:solidFill>
                  <a:schemeClr val="bg1"/>
                </a:solidFill>
              </a:rPr>
              <a:t>another</a:t>
            </a:r>
            <a:r>
              <a:rPr lang="de-DE" dirty="0" smtClean="0">
                <a:solidFill>
                  <a:schemeClr val="bg1"/>
                </a:solidFill>
              </a:rPr>
              <a:t> EHEA </a:t>
            </a:r>
            <a:r>
              <a:rPr lang="de-DE" dirty="0" err="1" smtClean="0">
                <a:solidFill>
                  <a:schemeClr val="bg1"/>
                </a:solidFill>
              </a:rPr>
              <a:t>country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then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country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origin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286" y="1412776"/>
            <a:ext cx="5898313" cy="287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feil nach unten 1"/>
          <p:cNvSpPr/>
          <p:nvPr/>
        </p:nvSpPr>
        <p:spPr>
          <a:xfrm rot="3669179">
            <a:off x="1761689" y="664728"/>
            <a:ext cx="288032" cy="1152128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Textfeld 2"/>
          <p:cNvSpPr txBox="1"/>
          <p:nvPr/>
        </p:nvSpPr>
        <p:spPr>
          <a:xfrm>
            <a:off x="2479770" y="69269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00"/>
                </a:solidFill>
              </a:rPr>
              <a:t>Liechtenstein </a:t>
            </a:r>
            <a:r>
              <a:rPr lang="de-CH" dirty="0" err="1" smtClean="0">
                <a:solidFill>
                  <a:srgbClr val="FF0000"/>
                </a:solidFill>
              </a:rPr>
              <a:t>holds</a:t>
            </a:r>
            <a:r>
              <a:rPr lang="de-CH" dirty="0" smtClean="0">
                <a:solidFill>
                  <a:srgbClr val="FF0000"/>
                </a:solidFill>
              </a:rPr>
              <a:t> an </a:t>
            </a:r>
            <a:r>
              <a:rPr lang="de-CH" dirty="0" err="1" smtClean="0">
                <a:solidFill>
                  <a:srgbClr val="FF0000"/>
                </a:solidFill>
              </a:rPr>
              <a:t>unbroken</a:t>
            </a:r>
            <a:r>
              <a:rPr lang="de-CH" dirty="0" smtClean="0">
                <a:solidFill>
                  <a:srgbClr val="FF0000"/>
                </a:solidFill>
              </a:rPr>
              <a:t> </a:t>
            </a:r>
            <a:r>
              <a:rPr lang="de-CH" dirty="0" err="1" smtClean="0">
                <a:solidFill>
                  <a:srgbClr val="FF0000"/>
                </a:solidFill>
              </a:rPr>
              <a:t>record</a:t>
            </a:r>
            <a:r>
              <a:rPr lang="de-CH" dirty="0" smtClean="0">
                <a:solidFill>
                  <a:srgbClr val="FF0000"/>
                </a:solidFill>
              </a:rPr>
              <a:t> !!!</a:t>
            </a:r>
            <a:endParaRPr lang="de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0461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Grafik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48680"/>
            <a:ext cx="2088232" cy="574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827584" y="764704"/>
            <a:ext cx="410150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2400" dirty="0">
                <a:solidFill>
                  <a:schemeClr val="bg1"/>
                </a:solidFill>
              </a:rPr>
              <a:t>Bologna-Report </a:t>
            </a:r>
            <a:r>
              <a:rPr lang="de-CH" sz="2400" dirty="0" smtClean="0">
                <a:solidFill>
                  <a:schemeClr val="bg1"/>
                </a:solidFill>
              </a:rPr>
              <a:t>2009</a:t>
            </a:r>
          </a:p>
          <a:p>
            <a:r>
              <a:rPr lang="de-CH" dirty="0" smtClean="0">
                <a:solidFill>
                  <a:schemeClr val="bg1"/>
                </a:solidFill>
              </a:rPr>
              <a:t>Implementation </a:t>
            </a:r>
            <a:r>
              <a:rPr lang="de-CH" dirty="0" err="1" smtClean="0">
                <a:solidFill>
                  <a:schemeClr val="bg1"/>
                </a:solidFill>
              </a:rPr>
              <a:t>limits</a:t>
            </a:r>
            <a:r>
              <a:rPr lang="de-CH" dirty="0" smtClean="0">
                <a:solidFill>
                  <a:schemeClr val="bg1"/>
                </a:solidFill>
              </a:rPr>
              <a:t> </a:t>
            </a:r>
            <a:r>
              <a:rPr lang="de-CH" dirty="0" err="1" smtClean="0">
                <a:solidFill>
                  <a:schemeClr val="bg1"/>
                </a:solidFill>
              </a:rPr>
              <a:t>for</a:t>
            </a:r>
            <a:r>
              <a:rPr lang="de-CH" dirty="0" smtClean="0">
                <a:solidFill>
                  <a:schemeClr val="bg1"/>
                </a:solidFill>
              </a:rPr>
              <a:t> </a:t>
            </a:r>
            <a:r>
              <a:rPr lang="de-CH" dirty="0" err="1" smtClean="0">
                <a:solidFill>
                  <a:schemeClr val="bg1"/>
                </a:solidFill>
              </a:rPr>
              <a:t>dwarf</a:t>
            </a:r>
            <a:r>
              <a:rPr lang="de-CH" dirty="0" smtClean="0">
                <a:solidFill>
                  <a:schemeClr val="bg1"/>
                </a:solidFill>
              </a:rPr>
              <a:t> countries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8" name="Pfeil nach unten 7"/>
          <p:cNvSpPr/>
          <p:nvPr/>
        </p:nvSpPr>
        <p:spPr>
          <a:xfrm rot="16200000">
            <a:off x="4499992" y="2276872"/>
            <a:ext cx="288032" cy="1152128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Textfeld 8"/>
          <p:cNvSpPr txBox="1"/>
          <p:nvPr/>
        </p:nvSpPr>
        <p:spPr>
          <a:xfrm>
            <a:off x="1835696" y="252977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 smtClean="0">
                <a:solidFill>
                  <a:srgbClr val="FF0000"/>
                </a:solidFill>
              </a:rPr>
              <a:t>No</a:t>
            </a:r>
            <a:r>
              <a:rPr lang="de-CH" dirty="0" smtClean="0">
                <a:solidFill>
                  <a:srgbClr val="FF0000"/>
                </a:solidFill>
              </a:rPr>
              <a:t> national Quality Assurance Agency</a:t>
            </a:r>
            <a:endParaRPr lang="de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338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daniel\Desktop\csm_forstwirtschaft-1140x410_5347af44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4504"/>
            <a:ext cx="9144000" cy="32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467544" y="4933617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err="1">
                <a:solidFill>
                  <a:schemeClr val="bg1"/>
                </a:solidFill>
              </a:rPr>
              <a:t>V</a:t>
            </a:r>
            <a:r>
              <a:rPr lang="de-DE" sz="2400" dirty="0" err="1" smtClean="0">
                <a:solidFill>
                  <a:schemeClr val="bg1"/>
                </a:solidFill>
              </a:rPr>
              <a:t>ocational</a:t>
            </a:r>
            <a:r>
              <a:rPr lang="de-DE" sz="2400" dirty="0" smtClean="0">
                <a:solidFill>
                  <a:schemeClr val="bg1"/>
                </a:solidFill>
              </a:rPr>
              <a:t> Education</a:t>
            </a:r>
            <a:endParaRPr lang="de-DE" sz="2400" dirty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Over 80 </a:t>
            </a:r>
            <a:r>
              <a:rPr lang="de-DE" dirty="0" err="1" smtClean="0">
                <a:solidFill>
                  <a:schemeClr val="bg1"/>
                </a:solidFill>
              </a:rPr>
              <a:t>skilled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trades</a:t>
            </a:r>
            <a:r>
              <a:rPr lang="de-DE" dirty="0" smtClean="0">
                <a:solidFill>
                  <a:schemeClr val="bg1"/>
                </a:solidFill>
              </a:rPr>
              <a:t> in 700 </a:t>
            </a:r>
            <a:r>
              <a:rPr lang="de-DE" dirty="0" err="1" smtClean="0">
                <a:solidFill>
                  <a:schemeClr val="bg1"/>
                </a:solidFill>
              </a:rPr>
              <a:t>training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companies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896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daniel\Desktop\csm_Staedtle-Vaduz-1140x410_00718a87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328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323528" y="4869160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err="1" smtClean="0">
                <a:solidFill>
                  <a:schemeClr val="bg1"/>
                </a:solidFill>
              </a:rPr>
              <a:t>Visit</a:t>
            </a:r>
            <a:r>
              <a:rPr lang="de-DE" sz="2400" dirty="0" smtClean="0">
                <a:solidFill>
                  <a:schemeClr val="bg1"/>
                </a:solidFill>
              </a:rPr>
              <a:t> Liechtenstein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A </a:t>
            </a:r>
            <a:r>
              <a:rPr lang="de-DE" dirty="0" err="1" smtClean="0">
                <a:solidFill>
                  <a:schemeClr val="bg1"/>
                </a:solidFill>
              </a:rPr>
              <a:t>diversified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gastronomy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from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touristic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to</a:t>
            </a:r>
            <a:r>
              <a:rPr lang="de-DE" dirty="0" smtClean="0">
                <a:solidFill>
                  <a:schemeClr val="bg1"/>
                </a:solidFill>
              </a:rPr>
              <a:t> haute </a:t>
            </a:r>
            <a:r>
              <a:rPr lang="de-DE" dirty="0" err="1" smtClean="0">
                <a:solidFill>
                  <a:schemeClr val="bg1"/>
                </a:solidFill>
              </a:rPr>
              <a:t>cuisisne</a:t>
            </a:r>
            <a:endParaRPr lang="de-DE" dirty="0" smtClean="0">
              <a:solidFill>
                <a:schemeClr val="bg1"/>
              </a:solidFill>
            </a:endParaRP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896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daniel\Desktop\csm_Operettenbuehne-Balzers-1140x410_a6c61a38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4504"/>
            <a:ext cx="9144000" cy="32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323528" y="4869160"/>
            <a:ext cx="79208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err="1" smtClean="0">
                <a:solidFill>
                  <a:schemeClr val="bg1"/>
                </a:solidFill>
              </a:rPr>
              <a:t>Visit</a:t>
            </a:r>
            <a:r>
              <a:rPr lang="de-DE" sz="2400" dirty="0" smtClean="0">
                <a:solidFill>
                  <a:schemeClr val="bg1"/>
                </a:solidFill>
              </a:rPr>
              <a:t> Liechtenstein</a:t>
            </a:r>
            <a:endParaRPr lang="de-DE" dirty="0" smtClean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A </a:t>
            </a:r>
            <a:r>
              <a:rPr lang="de-DE" dirty="0" err="1" smtClean="0">
                <a:solidFill>
                  <a:schemeClr val="bg1"/>
                </a:solidFill>
              </a:rPr>
              <a:t>variety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cultural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activities</a:t>
            </a:r>
            <a:endParaRPr lang="de-DE" dirty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896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daniel\Desktop\csm_schloss-1140x410_73e9a96e5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340768"/>
            <a:ext cx="9144001" cy="32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683568" y="5013176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The </a:t>
            </a:r>
            <a:r>
              <a:rPr lang="de-DE" sz="2400" dirty="0" err="1" smtClean="0">
                <a:solidFill>
                  <a:schemeClr val="bg1"/>
                </a:solidFill>
              </a:rPr>
              <a:t>princely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castle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of</a:t>
            </a:r>
            <a:r>
              <a:rPr lang="de-DE" sz="2400" dirty="0" smtClean="0">
                <a:solidFill>
                  <a:schemeClr val="bg1"/>
                </a:solidFill>
              </a:rPr>
              <a:t> Vaduz</a:t>
            </a:r>
            <a:endParaRPr lang="de-D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8645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daniel\Desktop\csm_Kunstmuseum-Vaduz-1140x410_601fad2d3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" y="1340768"/>
            <a:ext cx="9144000" cy="32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323528" y="4869160"/>
            <a:ext cx="79208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err="1" smtClean="0">
                <a:solidFill>
                  <a:schemeClr val="bg1"/>
                </a:solidFill>
              </a:rPr>
              <a:t>Visit</a:t>
            </a:r>
            <a:r>
              <a:rPr lang="de-DE" sz="2400" dirty="0" smtClean="0">
                <a:solidFill>
                  <a:schemeClr val="bg1"/>
                </a:solidFill>
              </a:rPr>
              <a:t> Liechtenstein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Art Museum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Liechtenstein </a:t>
            </a:r>
            <a:r>
              <a:rPr lang="de-DE" dirty="0" err="1" smtClean="0">
                <a:solidFill>
                  <a:schemeClr val="bg1"/>
                </a:solidFill>
              </a:rPr>
              <a:t>shows</a:t>
            </a:r>
            <a:r>
              <a:rPr lang="de-DE" dirty="0" smtClean="0">
                <a:solidFill>
                  <a:schemeClr val="bg1"/>
                </a:solidFill>
              </a:rPr>
              <a:t> modern </a:t>
            </a:r>
            <a:r>
              <a:rPr lang="de-DE" dirty="0" err="1" smtClean="0">
                <a:solidFill>
                  <a:schemeClr val="bg1"/>
                </a:solidFill>
              </a:rPr>
              <a:t>and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contemporary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art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endParaRPr lang="de-DE" dirty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896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daniel\Desktop\csm_Landesmuseum-Vaduz-1140x410_058ac022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4504"/>
            <a:ext cx="9144000" cy="32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323528" y="4869160"/>
            <a:ext cx="79208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err="1" smtClean="0">
                <a:solidFill>
                  <a:schemeClr val="bg1"/>
                </a:solidFill>
              </a:rPr>
              <a:t>Visit</a:t>
            </a:r>
            <a:r>
              <a:rPr lang="de-DE" sz="2400" dirty="0" smtClean="0">
                <a:solidFill>
                  <a:schemeClr val="bg1"/>
                </a:solidFill>
              </a:rPr>
              <a:t> Liechtenstein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Historical </a:t>
            </a:r>
            <a:r>
              <a:rPr lang="de-DE" dirty="0" err="1" smtClean="0">
                <a:solidFill>
                  <a:schemeClr val="bg1"/>
                </a:solidFill>
              </a:rPr>
              <a:t>and</a:t>
            </a:r>
            <a:r>
              <a:rPr lang="de-DE" dirty="0" smtClean="0">
                <a:solidFill>
                  <a:schemeClr val="bg1"/>
                </a:solidFill>
              </a:rPr>
              <a:t> Natural Museum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Liechtenstein</a:t>
            </a:r>
            <a:endParaRPr lang="de-DE" dirty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896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32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>
          <a:xfrm>
            <a:off x="323528" y="4869160"/>
            <a:ext cx="79208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err="1" smtClean="0">
                <a:solidFill>
                  <a:schemeClr val="bg1"/>
                </a:solidFill>
              </a:rPr>
              <a:t>Visit</a:t>
            </a:r>
            <a:r>
              <a:rPr lang="de-DE" sz="2400" dirty="0" smtClean="0">
                <a:solidFill>
                  <a:schemeClr val="bg1"/>
                </a:solidFill>
              </a:rPr>
              <a:t> Liechtenstein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Over 400 km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well-</a:t>
            </a:r>
            <a:r>
              <a:rPr lang="de-DE" dirty="0" err="1" smtClean="0">
                <a:solidFill>
                  <a:schemeClr val="bg1"/>
                </a:solidFill>
              </a:rPr>
              <a:t>maintained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and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signposted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hiking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trails</a:t>
            </a:r>
            <a:endParaRPr lang="de-DE" dirty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896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aniel\Desktop\csm_Skifahren-1140x410_e5f12b2bd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9"/>
            <a:ext cx="9144000" cy="32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323528" y="4869160"/>
            <a:ext cx="79208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err="1" smtClean="0">
                <a:solidFill>
                  <a:schemeClr val="bg1"/>
                </a:solidFill>
              </a:rPr>
              <a:t>Visit</a:t>
            </a:r>
            <a:r>
              <a:rPr lang="de-DE" sz="2400" dirty="0" smtClean="0">
                <a:solidFill>
                  <a:schemeClr val="bg1"/>
                </a:solidFill>
              </a:rPr>
              <a:t> Liechtenstein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Winter Sports</a:t>
            </a:r>
            <a:endParaRPr lang="de-DE" dirty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3586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daniel\Desktop\csm_Langlaufen-1140x410_eb5dbd15c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39" y="1349823"/>
            <a:ext cx="9176039" cy="3300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323528" y="4869160"/>
            <a:ext cx="792088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err="1" smtClean="0">
                <a:solidFill>
                  <a:schemeClr val="bg1"/>
                </a:solidFill>
              </a:rPr>
              <a:t>Visit</a:t>
            </a:r>
            <a:r>
              <a:rPr lang="de-DE" sz="2400" dirty="0" smtClean="0">
                <a:solidFill>
                  <a:schemeClr val="bg1"/>
                </a:solidFill>
              </a:rPr>
              <a:t> Liechtenstein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Winter Sports</a:t>
            </a:r>
            <a:endParaRPr lang="de-DE" dirty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3270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aniel\Desktop\csm_augstenberg-1140x410_3e522697c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" y="1340768"/>
            <a:ext cx="9144050" cy="328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323528" y="4869160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err="1" smtClean="0">
                <a:solidFill>
                  <a:schemeClr val="bg1"/>
                </a:solidFill>
              </a:rPr>
              <a:t>Visit</a:t>
            </a:r>
            <a:r>
              <a:rPr lang="de-DE" sz="2400" dirty="0" smtClean="0">
                <a:solidFill>
                  <a:schemeClr val="bg1"/>
                </a:solidFill>
              </a:rPr>
              <a:t> Liechtenstein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Great </a:t>
            </a:r>
            <a:r>
              <a:rPr lang="de-DE" dirty="0" err="1" smtClean="0">
                <a:solidFill>
                  <a:schemeClr val="bg1"/>
                </a:solidFill>
              </a:rPr>
              <a:t>nature</a:t>
            </a:r>
            <a:r>
              <a:rPr lang="de-DE" dirty="0" smtClean="0">
                <a:solidFill>
                  <a:schemeClr val="bg1"/>
                </a:solidFill>
              </a:rPr>
              <a:t> in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heart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the</a:t>
            </a:r>
            <a:r>
              <a:rPr lang="de-DE" dirty="0" smtClean="0">
                <a:solidFill>
                  <a:schemeClr val="bg1"/>
                </a:solidFill>
              </a:rPr>
              <a:t> Alps</a:t>
            </a:r>
          </a:p>
          <a:p>
            <a:endParaRPr lang="de-DE" dirty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896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395536" y="4941168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… </a:t>
            </a:r>
            <a:r>
              <a:rPr lang="de-DE" sz="2400" dirty="0" err="1" smtClean="0">
                <a:solidFill>
                  <a:schemeClr val="bg1"/>
                </a:solidFill>
              </a:rPr>
              <a:t>or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v</a:t>
            </a:r>
            <a:r>
              <a:rPr lang="de-DE" sz="2400" dirty="0" err="1" smtClean="0">
                <a:solidFill>
                  <a:schemeClr val="bg1"/>
                </a:solidFill>
              </a:rPr>
              <a:t>isit</a:t>
            </a:r>
            <a:r>
              <a:rPr lang="de-DE" sz="2400" dirty="0" smtClean="0">
                <a:solidFill>
                  <a:schemeClr val="bg1"/>
                </a:solidFill>
              </a:rPr>
              <a:t> Liechtenstein </a:t>
            </a:r>
            <a:r>
              <a:rPr lang="de-DE" sz="2400" dirty="0" err="1" smtClean="0">
                <a:solidFill>
                  <a:schemeClr val="bg1"/>
                </a:solidFill>
              </a:rPr>
              <a:t>for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the</a:t>
            </a:r>
            <a:r>
              <a:rPr lang="de-DE" sz="2400" dirty="0" smtClean="0">
                <a:solidFill>
                  <a:schemeClr val="bg1"/>
                </a:solidFill>
              </a:rPr>
              <a:t> BFUG </a:t>
            </a:r>
            <a:r>
              <a:rPr lang="de-DE" sz="2400" dirty="0" err="1" smtClean="0">
                <a:solidFill>
                  <a:schemeClr val="bg1"/>
                </a:solidFill>
              </a:rPr>
              <a:t>Borad</a:t>
            </a:r>
            <a:r>
              <a:rPr lang="de-DE" sz="2400" dirty="0" smtClean="0">
                <a:solidFill>
                  <a:schemeClr val="bg1"/>
                </a:solidFill>
              </a:rPr>
              <a:t> Meeting </a:t>
            </a:r>
            <a:endParaRPr lang="de-DE" sz="2400" dirty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endParaRPr lang="de-DE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4505"/>
            <a:ext cx="9144000" cy="328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51966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5508104" y="5085184"/>
            <a:ext cx="29523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4400" b="1" dirty="0" err="1" smtClean="0">
                <a:solidFill>
                  <a:srgbClr val="00B0F0"/>
                </a:solidFill>
              </a:rPr>
              <a:t>Thank</a:t>
            </a:r>
            <a:r>
              <a:rPr lang="de-DE" sz="4400" b="1" dirty="0" smtClean="0">
                <a:solidFill>
                  <a:srgbClr val="00B0F0"/>
                </a:solidFill>
              </a:rPr>
              <a:t> </a:t>
            </a:r>
            <a:r>
              <a:rPr lang="de-DE" sz="4400" b="1" dirty="0" err="1" smtClean="0">
                <a:solidFill>
                  <a:srgbClr val="00B0F0"/>
                </a:solidFill>
              </a:rPr>
              <a:t>you</a:t>
            </a:r>
            <a:endParaRPr lang="de-DE" sz="4400" b="1" dirty="0" smtClean="0">
              <a:solidFill>
                <a:srgbClr val="00B0F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32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7343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0" y="1340768"/>
            <a:ext cx="9144000" cy="32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467544" y="4782343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160 km</a:t>
            </a:r>
            <a:r>
              <a:rPr lang="de-DE" sz="2400" baseline="30000" dirty="0" smtClean="0">
                <a:solidFill>
                  <a:schemeClr val="bg1"/>
                </a:solidFill>
              </a:rPr>
              <a:t>2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land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area</a:t>
            </a:r>
            <a:endParaRPr lang="de-DE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2/3 </a:t>
            </a:r>
            <a:r>
              <a:rPr lang="de-DE" sz="2400" dirty="0" err="1" smtClean="0">
                <a:solidFill>
                  <a:schemeClr val="bg1"/>
                </a:solidFill>
              </a:rPr>
              <a:t>mountaneous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land</a:t>
            </a:r>
            <a:endParaRPr lang="de-DE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 smtClean="0">
                <a:solidFill>
                  <a:schemeClr val="bg1"/>
                </a:solidFill>
              </a:rPr>
              <a:t>Reaching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from</a:t>
            </a:r>
            <a:r>
              <a:rPr lang="de-DE" sz="2400" dirty="0" smtClean="0">
                <a:solidFill>
                  <a:schemeClr val="bg1"/>
                </a:solidFill>
              </a:rPr>
              <a:t> 450 m </a:t>
            </a:r>
            <a:r>
              <a:rPr lang="de-DE" sz="2400" dirty="0" err="1" smtClean="0">
                <a:solidFill>
                  <a:schemeClr val="bg1"/>
                </a:solidFill>
              </a:rPr>
              <a:t>to</a:t>
            </a:r>
            <a:r>
              <a:rPr lang="de-DE" sz="2400" dirty="0" smtClean="0">
                <a:solidFill>
                  <a:schemeClr val="bg1"/>
                </a:solidFill>
              </a:rPr>
              <a:t> 2600 m  </a:t>
            </a:r>
            <a:endParaRPr lang="de-D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4333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aniel\Desktop\csm_Eschnerberg-1140x410_3373c0a52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351373"/>
            <a:ext cx="9180512" cy="330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611560" y="497426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37´000 </a:t>
            </a:r>
            <a:r>
              <a:rPr lang="de-DE" sz="2400" dirty="0" err="1" smtClean="0">
                <a:solidFill>
                  <a:schemeClr val="bg1"/>
                </a:solidFill>
              </a:rPr>
              <a:t>Inhabitants</a:t>
            </a:r>
            <a:endParaRPr lang="de-DE" sz="24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11 </a:t>
            </a:r>
            <a:r>
              <a:rPr lang="de-DE" sz="2400" dirty="0" err="1" smtClean="0">
                <a:solidFill>
                  <a:schemeClr val="bg1"/>
                </a:solidFill>
              </a:rPr>
              <a:t>Municipalities</a:t>
            </a:r>
            <a:endParaRPr lang="de-DE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3579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aniel\Desktop\csm_aussicht-rheintal-1140x410_4b61f783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08" y="1340768"/>
            <a:ext cx="9158908" cy="3293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/>
        </p:nvSpPr>
        <p:spPr>
          <a:xfrm>
            <a:off x="504056" y="490225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Capital Vaduz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chemeClr val="bg1"/>
                </a:solidFill>
              </a:rPr>
              <a:t>Currency Swiss Francs </a:t>
            </a:r>
            <a:endParaRPr lang="de-D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896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daniel\Desktop\csm_regierungsviertel-1140x410_5abd8f7e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22" y="1340768"/>
            <a:ext cx="9146322" cy="328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323528" y="4922584"/>
            <a:ext cx="84969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System </a:t>
            </a:r>
            <a:r>
              <a:rPr lang="de-DE" sz="2400" dirty="0" err="1" smtClean="0">
                <a:solidFill>
                  <a:schemeClr val="bg1"/>
                </a:solidFill>
              </a:rPr>
              <a:t>of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Government</a:t>
            </a:r>
            <a:endParaRPr lang="de-DE" sz="2400" dirty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„A </a:t>
            </a:r>
            <a:r>
              <a:rPr lang="de-DE" dirty="0" err="1" smtClean="0">
                <a:solidFill>
                  <a:schemeClr val="bg1"/>
                </a:solidFill>
              </a:rPr>
              <a:t>costitutional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hereditary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monarchy</a:t>
            </a:r>
            <a:r>
              <a:rPr lang="de-DE" dirty="0" smtClean="0">
                <a:solidFill>
                  <a:schemeClr val="bg1"/>
                </a:solidFill>
              </a:rPr>
              <a:t> on a </a:t>
            </a:r>
            <a:r>
              <a:rPr lang="de-DE" dirty="0" err="1" smtClean="0">
                <a:solidFill>
                  <a:schemeClr val="bg1"/>
                </a:solidFill>
              </a:rPr>
              <a:t>democratic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and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parliamentary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basis</a:t>
            </a:r>
            <a:r>
              <a:rPr lang="de-DE" dirty="0" smtClean="0">
                <a:solidFill>
                  <a:schemeClr val="bg1"/>
                </a:solidFill>
              </a:rPr>
              <a:t>“ 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555776" y="3091855"/>
            <a:ext cx="13498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 smtClean="0">
                <a:solidFill>
                  <a:srgbClr val="FF0000"/>
                </a:solidFill>
              </a:rPr>
              <a:t>Parliament</a:t>
            </a:r>
            <a:endParaRPr lang="de-DE" sz="2000" b="1" dirty="0" smtClean="0">
              <a:solidFill>
                <a:srgbClr val="FF0000"/>
              </a:solidFill>
            </a:endParaRPr>
          </a:p>
          <a:p>
            <a:r>
              <a:rPr lang="de-DE" sz="1400" b="1" dirty="0" smtClean="0">
                <a:solidFill>
                  <a:srgbClr val="FF0000"/>
                </a:solidFill>
              </a:rPr>
              <a:t>25 </a:t>
            </a:r>
            <a:r>
              <a:rPr lang="de-DE" sz="1400" b="1" dirty="0" err="1">
                <a:solidFill>
                  <a:srgbClr val="FF0000"/>
                </a:solidFill>
              </a:rPr>
              <a:t>m</a:t>
            </a:r>
            <a:r>
              <a:rPr lang="de-DE" sz="1400" b="1" dirty="0" err="1" smtClean="0">
                <a:solidFill>
                  <a:srgbClr val="FF0000"/>
                </a:solidFill>
              </a:rPr>
              <a:t>emebers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236296" y="3246075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 smtClean="0">
                <a:solidFill>
                  <a:srgbClr val="FF0000"/>
                </a:solidFill>
              </a:rPr>
              <a:t>Governement</a:t>
            </a:r>
            <a:endParaRPr lang="de-DE" sz="2000" b="1" dirty="0">
              <a:solidFill>
                <a:srgbClr val="FF0000"/>
              </a:solidFill>
            </a:endParaRPr>
          </a:p>
          <a:p>
            <a:r>
              <a:rPr lang="de-DE" sz="1400" b="1" dirty="0" err="1" smtClean="0">
                <a:solidFill>
                  <a:srgbClr val="FF0000"/>
                </a:solidFill>
              </a:rPr>
              <a:t>Five</a:t>
            </a:r>
            <a:r>
              <a:rPr lang="de-DE" sz="1400" b="1" dirty="0" smtClean="0">
                <a:solidFill>
                  <a:srgbClr val="FF0000"/>
                </a:solidFill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</a:rPr>
              <a:t>memeber</a:t>
            </a:r>
            <a:r>
              <a:rPr lang="de-DE" sz="1400" b="1" dirty="0" smtClean="0">
                <a:solidFill>
                  <a:srgbClr val="FF0000"/>
                </a:solidFill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</a:rPr>
              <a:t>coalition</a:t>
            </a:r>
            <a:r>
              <a:rPr lang="de-DE" sz="1400" b="1" dirty="0" smtClean="0">
                <a:solidFill>
                  <a:srgbClr val="FF0000"/>
                </a:solidFill>
              </a:rPr>
              <a:t> </a:t>
            </a:r>
            <a:r>
              <a:rPr lang="de-DE" sz="1400" b="1" dirty="0" err="1" smtClean="0">
                <a:solidFill>
                  <a:srgbClr val="FF0000"/>
                </a:solidFill>
              </a:rPr>
              <a:t>Governemnt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051720" y="1484784"/>
            <a:ext cx="13498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srgbClr val="FF0000"/>
                </a:solidFill>
              </a:rPr>
              <a:t>Prince</a:t>
            </a:r>
            <a:endParaRPr lang="de-DE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896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daniel\Desktop\csm_fuerstenfamilie-vaduz-1140x410_79a1ae6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456" y="1340768"/>
            <a:ext cx="921000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395536" y="5013176"/>
            <a:ext cx="79208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HSH Prince Hans-Adam II </a:t>
            </a:r>
            <a:r>
              <a:rPr lang="de-DE" sz="2400" dirty="0" err="1" smtClean="0">
                <a:solidFill>
                  <a:schemeClr val="bg1"/>
                </a:solidFill>
              </a:rPr>
              <a:t>and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Princesse</a:t>
            </a:r>
            <a:r>
              <a:rPr lang="de-DE" sz="2400" dirty="0" smtClean="0">
                <a:solidFill>
                  <a:schemeClr val="bg1"/>
                </a:solidFill>
              </a:rPr>
              <a:t> Marie</a:t>
            </a:r>
            <a:endParaRPr lang="de-DE" dirty="0" smtClean="0">
              <a:solidFill>
                <a:schemeClr val="bg1"/>
              </a:solidFill>
            </a:endParaRPr>
          </a:p>
          <a:p>
            <a:r>
              <a:rPr lang="de-DE" dirty="0" smtClean="0">
                <a:solidFill>
                  <a:schemeClr val="bg1"/>
                </a:solidFill>
              </a:rPr>
              <a:t>National Holiday 15</a:t>
            </a:r>
            <a:r>
              <a:rPr lang="de-DE" baseline="30000" dirty="0" smtClean="0">
                <a:solidFill>
                  <a:schemeClr val="bg1"/>
                </a:solidFill>
              </a:rPr>
              <a:t>th</a:t>
            </a:r>
            <a:r>
              <a:rPr lang="de-DE" dirty="0" smtClean="0">
                <a:solidFill>
                  <a:schemeClr val="bg1"/>
                </a:solidFill>
              </a:rPr>
              <a:t> August </a:t>
            </a:r>
          </a:p>
        </p:txBody>
      </p:sp>
    </p:spTree>
    <p:extLst>
      <p:ext uri="{BB962C8B-B14F-4D97-AF65-F5344CB8AC3E}">
        <p14:creationId xmlns:p14="http://schemas.microsoft.com/office/powerpoint/2010/main" val="3045896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daniel\Desktop\csm_messgeraet-1140x410_bdc3cb47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80512" cy="325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467544" y="4797152"/>
            <a:ext cx="792088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>
                <a:solidFill>
                  <a:schemeClr val="bg1"/>
                </a:solidFill>
              </a:rPr>
              <a:t>Economy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bg1"/>
                </a:solidFill>
              </a:rPr>
              <a:t>4000 </a:t>
            </a:r>
            <a:r>
              <a:rPr lang="de-DE" dirty="0" err="1" smtClean="0">
                <a:solidFill>
                  <a:schemeClr val="bg1"/>
                </a:solidFill>
              </a:rPr>
              <a:t>enterprises</a:t>
            </a:r>
            <a:endParaRPr lang="de-DE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36´000 </a:t>
            </a:r>
            <a:r>
              <a:rPr lang="de-DE" dirty="0" err="1" smtClean="0">
                <a:solidFill>
                  <a:schemeClr val="bg1"/>
                </a:solidFill>
              </a:rPr>
              <a:t>working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places</a:t>
            </a:r>
            <a:endParaRPr lang="de-DE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Working </a:t>
            </a:r>
            <a:r>
              <a:rPr lang="de-DE" dirty="0" err="1" smtClean="0">
                <a:solidFill>
                  <a:schemeClr val="bg1"/>
                </a:solidFill>
              </a:rPr>
              <a:t>population</a:t>
            </a:r>
            <a:r>
              <a:rPr lang="de-DE" dirty="0" smtClean="0">
                <a:solidFill>
                  <a:schemeClr val="bg1"/>
                </a:solidFill>
              </a:rPr>
              <a:t> 17´200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Over 50 % </a:t>
            </a:r>
            <a:r>
              <a:rPr lang="de-DE" dirty="0" err="1" smtClean="0">
                <a:solidFill>
                  <a:schemeClr val="bg1"/>
                </a:solidFill>
              </a:rPr>
              <a:t>commuters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from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abroad</a:t>
            </a:r>
            <a:endParaRPr lang="de-DE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3612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daniel\Desktop\csm_Header_laufende_Geschaeftsleute_29b17604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66" y="1340768"/>
            <a:ext cx="9145166" cy="328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323528" y="5013176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err="1" smtClean="0">
                <a:solidFill>
                  <a:schemeClr val="bg1"/>
                </a:solidFill>
              </a:rPr>
              <a:t>Internationally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well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connecetd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financial</a:t>
            </a:r>
            <a:r>
              <a:rPr lang="de-DE" sz="2400" dirty="0" smtClean="0">
                <a:solidFill>
                  <a:schemeClr val="bg1"/>
                </a:solidFill>
              </a:rPr>
              <a:t> </a:t>
            </a:r>
            <a:r>
              <a:rPr lang="de-DE" sz="2400" dirty="0" err="1" smtClean="0">
                <a:solidFill>
                  <a:schemeClr val="bg1"/>
                </a:solidFill>
              </a:rPr>
              <a:t>centre</a:t>
            </a:r>
            <a:endParaRPr lang="de-DE" sz="24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16 </a:t>
            </a:r>
            <a:r>
              <a:rPr lang="de-DE" dirty="0" err="1" smtClean="0">
                <a:solidFill>
                  <a:schemeClr val="bg1"/>
                </a:solidFill>
              </a:rPr>
              <a:t>banks</a:t>
            </a:r>
            <a:r>
              <a:rPr lang="de-DE" dirty="0" smtClean="0">
                <a:solidFill>
                  <a:schemeClr val="bg1"/>
                </a:solidFill>
              </a:rPr>
              <a:t> manage </a:t>
            </a:r>
            <a:r>
              <a:rPr lang="de-DE" dirty="0" err="1" smtClean="0">
                <a:solidFill>
                  <a:schemeClr val="bg1"/>
                </a:solidFill>
              </a:rPr>
              <a:t>around</a:t>
            </a:r>
            <a:r>
              <a:rPr lang="de-DE" dirty="0" smtClean="0">
                <a:solidFill>
                  <a:schemeClr val="bg1"/>
                </a:solidFill>
              </a:rPr>
              <a:t> 200 </a:t>
            </a:r>
            <a:r>
              <a:rPr lang="de-DE" dirty="0" err="1" smtClean="0">
                <a:solidFill>
                  <a:schemeClr val="bg1"/>
                </a:solidFill>
              </a:rPr>
              <a:t>billion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client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assts</a:t>
            </a:r>
            <a:endParaRPr lang="de-DE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</a:rPr>
              <a:t>50 %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worke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force</a:t>
            </a:r>
            <a:r>
              <a:rPr lang="de-DE" dirty="0" smtClean="0">
                <a:solidFill>
                  <a:schemeClr val="bg1"/>
                </a:solidFill>
              </a:rPr>
              <a:t> in </a:t>
            </a:r>
            <a:r>
              <a:rPr lang="de-DE" dirty="0" err="1" smtClean="0">
                <a:solidFill>
                  <a:schemeClr val="bg1"/>
                </a:solidFill>
              </a:rPr>
              <a:t>sevice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sector</a:t>
            </a:r>
            <a:endParaRPr lang="de-D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8966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73F7CF842B0E24AA6C7C4E6F5B069E9" ma:contentTypeVersion="0" ma:contentTypeDescription="Create a new document." ma:contentTypeScope="" ma:versionID="a37dd0cda8e4ae079b85af4dfcd404b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871271B-97C2-4DF2-9AF3-1F4080A8E4F5}"/>
</file>

<file path=customXml/itemProps2.xml><?xml version="1.0" encoding="utf-8"?>
<ds:datastoreItem xmlns:ds="http://schemas.openxmlformats.org/officeDocument/2006/customXml" ds:itemID="{9409E4E4-114F-4A0A-B659-6C240A80036B}"/>
</file>

<file path=customXml/itemProps3.xml><?xml version="1.0" encoding="utf-8"?>
<ds:datastoreItem xmlns:ds="http://schemas.openxmlformats.org/officeDocument/2006/customXml" ds:itemID="{A36FE339-68C6-46C7-8642-651EDD8554F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</Words>
  <Application>Microsoft Office PowerPoint</Application>
  <PresentationFormat>Bildschirmpräsentation (4:3)</PresentationFormat>
  <Paragraphs>81</Paragraphs>
  <Slides>27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28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daniel</dc:creator>
  <cp:lastModifiedBy>Miescher Daniel</cp:lastModifiedBy>
  <cp:revision>54</cp:revision>
  <dcterms:created xsi:type="dcterms:W3CDTF">2014-12-23T12:31:55Z</dcterms:created>
  <dcterms:modified xsi:type="dcterms:W3CDTF">2015-01-07T15:32:08Z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0x010100C73F7CF842B0E24AA6C7C4E6F5B069E9</vt:lpwstr>
  </property>
</Properties>
</file>