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customXml/itemProps1.xml" ContentType="application/vnd.openxmlformats-officedocument.customXmlPropertie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Default Extension="jpeg" ContentType="image/jpeg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305" r:id="rId3"/>
    <p:sldId id="317" r:id="rId4"/>
    <p:sldId id="319" r:id="rId5"/>
    <p:sldId id="297" r:id="rId6"/>
    <p:sldId id="306" r:id="rId7"/>
    <p:sldId id="318" r:id="rId8"/>
    <p:sldId id="320" r:id="rId9"/>
    <p:sldId id="308" r:id="rId10"/>
    <p:sldId id="298" r:id="rId11"/>
    <p:sldId id="316" r:id="rId12"/>
    <p:sldId id="309" r:id="rId13"/>
    <p:sldId id="307" r:id="rId14"/>
    <p:sldId id="310" r:id="rId15"/>
    <p:sldId id="315" r:id="rId16"/>
    <p:sldId id="302" r:id="rId17"/>
    <p:sldId id="311" r:id="rId18"/>
    <p:sldId id="312" r:id="rId19"/>
    <p:sldId id="313" r:id="rId20"/>
    <p:sldId id="314" r:id="rId21"/>
    <p:sldId id="281" r:id="rId22"/>
    <p:sldId id="303" r:id="rId23"/>
    <p:sldId id="280" r:id="rId24"/>
    <p:sldId id="304" r:id="rId25"/>
  </p:sldIdLst>
  <p:sldSz cx="9144000" cy="6858000" type="screen4x3"/>
  <p:notesSz cx="6718300" cy="98552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143" autoAdjust="0"/>
  </p:normalViewPr>
  <p:slideViewPr>
    <p:cSldViewPr snapToGrid="0" snapToObjects="1">
      <p:cViewPr>
        <p:scale>
          <a:sx n="114" d="100"/>
          <a:sy n="114" d="100"/>
        </p:scale>
        <p:origin x="-1152" y="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1" Type="http://schemas.openxmlformats.org/officeDocument/2006/relationships/slide" Target="slides/slide19.xml"/><Relationship Id="rId3" Type="http://schemas.openxmlformats.org/officeDocument/2006/relationships/slide" Target="slides/slide1.xml"/><Relationship Id="rId34" Type="http://schemas.openxmlformats.org/officeDocument/2006/relationships/customXml" Target="../customXml/item2.xml"/><Relationship Id="rId25" Type="http://schemas.openxmlformats.org/officeDocument/2006/relationships/slide" Target="slides/slide2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7" Type="http://schemas.openxmlformats.org/officeDocument/2006/relationships/slide" Target="slides/slide5.xml"/><Relationship Id="rId33" Type="http://schemas.openxmlformats.org/officeDocument/2006/relationships/customXml" Target="../customXml/item1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6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printerSettings" Target="printerSettings/printerSettings1.bin"/><Relationship Id="rId15" Type="http://schemas.openxmlformats.org/officeDocument/2006/relationships/slide" Target="slides/slide13.xml"/><Relationship Id="rId5" Type="http://schemas.openxmlformats.org/officeDocument/2006/relationships/slide" Target="slides/slide3.xml"/><Relationship Id="rId3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9" Type="http://schemas.openxmlformats.org/officeDocument/2006/relationships/slide" Target="slides/slide7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14" Type="http://schemas.openxmlformats.org/officeDocument/2006/relationships/slide" Target="slides/slide12.xml"/><Relationship Id="rId4" Type="http://schemas.openxmlformats.org/officeDocument/2006/relationships/slide" Target="slides/slide2.xml"/><Relationship Id="rId35" Type="http://schemas.openxmlformats.org/officeDocument/2006/relationships/customXml" Target="../customXml/item3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0535" tIns="45267" rIns="90535" bIns="4526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0535" tIns="45267" rIns="90535" bIns="45267" rtlCol="0"/>
          <a:lstStyle>
            <a:lvl1pPr algn="r">
              <a:defRPr sz="1200"/>
            </a:lvl1pPr>
          </a:lstStyle>
          <a:p>
            <a:fld id="{E081DEB1-3BA1-4689-9CC1-347F1A3590AD}" type="datetimeFigureOut">
              <a:rPr lang="en-GB" smtClean="0"/>
              <a:t>5/26/14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1"/>
            <a:ext cx="2911263" cy="492760"/>
          </a:xfrm>
          <a:prstGeom prst="rect">
            <a:avLst/>
          </a:prstGeom>
        </p:spPr>
        <p:txBody>
          <a:bodyPr vert="horz" lIns="90535" tIns="45267" rIns="90535" bIns="4526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1"/>
            <a:ext cx="2911263" cy="492760"/>
          </a:xfrm>
          <a:prstGeom prst="rect">
            <a:avLst/>
          </a:prstGeom>
        </p:spPr>
        <p:txBody>
          <a:bodyPr vert="horz" lIns="90535" tIns="45267" rIns="90535" bIns="45267" rtlCol="0" anchor="b"/>
          <a:lstStyle>
            <a:lvl1pPr algn="r">
              <a:defRPr sz="1200"/>
            </a:lvl1pPr>
          </a:lstStyle>
          <a:p>
            <a:fld id="{13CE3E99-07DA-49C8-99BD-325A16F548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530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0535" tIns="45267" rIns="90535" bIns="4526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0535" tIns="45267" rIns="90535" bIns="45267" rtlCol="0"/>
          <a:lstStyle>
            <a:lvl1pPr algn="r">
              <a:defRPr sz="1200"/>
            </a:lvl1pPr>
          </a:lstStyle>
          <a:p>
            <a:fld id="{49714DE2-A04F-422F-B5A9-B621C9A2AA78}" type="datetimeFigureOut">
              <a:rPr lang="en-GB" smtClean="0"/>
              <a:t>5/26/14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35" tIns="45267" rIns="90535" bIns="4526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1"/>
            <a:ext cx="5374640" cy="4434840"/>
          </a:xfrm>
          <a:prstGeom prst="rect">
            <a:avLst/>
          </a:prstGeom>
        </p:spPr>
        <p:txBody>
          <a:bodyPr vert="horz" lIns="90535" tIns="45267" rIns="90535" bIns="4526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1"/>
            <a:ext cx="2911263" cy="492760"/>
          </a:xfrm>
          <a:prstGeom prst="rect">
            <a:avLst/>
          </a:prstGeom>
        </p:spPr>
        <p:txBody>
          <a:bodyPr vert="horz" lIns="90535" tIns="45267" rIns="90535" bIns="4526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1"/>
            <a:ext cx="2911263" cy="492760"/>
          </a:xfrm>
          <a:prstGeom prst="rect">
            <a:avLst/>
          </a:prstGeom>
        </p:spPr>
        <p:txBody>
          <a:bodyPr vert="horz" lIns="90535" tIns="45267" rIns="90535" bIns="45267" rtlCol="0" anchor="b"/>
          <a:lstStyle>
            <a:lvl1pPr algn="r">
              <a:defRPr sz="1200"/>
            </a:lvl1pPr>
          </a:lstStyle>
          <a:p>
            <a:fld id="{15AA444C-84DB-4764-9C7B-D53E6474F5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7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85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85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5347"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859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832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832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83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859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832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832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859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85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85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85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4BFB4-617E-44EC-A67B-5EDD3A595FD3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88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24A08-DE8B-42BE-8061-0C614E993F59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4AAA9-5C6E-4072-8A32-21501388B10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53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E664B-A649-4AC2-860B-70560D019C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00C46-8976-40EC-9F15-1A1889890C0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741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0D27F-B021-441F-9365-0D215658D2CE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804B-B903-4F30-B0E9-9DE122979B91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93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1DD06-14A5-4BBA-9996-3A6956B8BAB0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490F6-431C-4F5B-A5DF-4620DC6C7CB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86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F2B95-1175-4F88-8E9F-C2DB2337A108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F812E-511A-432D-A272-8CDA7456A2C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699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16302-0C8B-4A7E-9E33-148D9FD78B02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4C598-4248-4622-85AF-67510F6BD231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91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8294D-CA9A-425B-B373-EAA696331C38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6B67A-0A5E-4800-9472-134373B7A332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277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D3D88-F4E5-4596-8A02-D27FCDFF623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70DDF-D10E-462C-9678-49470BCDA862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573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868A0-5E2E-46C7-A934-03CF9E12CFC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217F9-C370-4D98-BFD3-E049C602D80D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310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4E33C-3EC6-4F7B-8286-2E4C00E3A69F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3E823-3A41-4570-AC8E-E23374DB9915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0594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F7A58-14C8-41FF-8A3E-8E1024A842D0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21BE5-17F9-47AF-8E91-090A94D76820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672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07519-01AD-DD4A-9654-616EBDCE4B29}" type="datetimeFigureOut">
              <a:rPr lang="fr-FR" smtClean="0"/>
              <a:pPr/>
              <a:t>5/26/14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FFF2F-C6D6-CD4D-BF2A-F66812CF2BD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88A567-095D-4F72-86F5-B83C6C56DF1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642C6B-3F92-4531-95DF-F79806356800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47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7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endParaRPr lang="lv-LV" sz="3600" b="1" dirty="0" smtClean="0">
              <a:latin typeface="Arial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800" dirty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Ad-hoc Working Group on the 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Revision of the ECTS Users' Guide</a:t>
            </a:r>
          </a:p>
          <a:p>
            <a:pPr marL="0" indent="0" algn="ctr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Draft ECTS Guide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1800" dirty="0" smtClean="0"/>
              <a:t>Klara </a:t>
            </a:r>
            <a:r>
              <a:rPr lang="en-US" sz="1800" dirty="0" err="1" smtClean="0"/>
              <a:t>Engels-Perenyi</a:t>
            </a:r>
            <a:r>
              <a:rPr lang="en-US" sz="1800" dirty="0" smtClean="0"/>
              <a:t>, European Commission</a:t>
            </a:r>
          </a:p>
          <a:p>
            <a:pPr marL="0" indent="0" algn="ctr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6</a:t>
            </a:r>
            <a:r>
              <a:rPr lang="en-US" sz="1800" baseline="30000" dirty="0" smtClean="0">
                <a:solidFill>
                  <a:srgbClr val="0070C0"/>
                </a:solidFill>
              </a:rPr>
              <a:t>th</a:t>
            </a:r>
            <a:r>
              <a:rPr lang="en-US" sz="1800" dirty="0" smtClean="0">
                <a:solidFill>
                  <a:srgbClr val="0070C0"/>
                </a:solidFill>
              </a:rPr>
              <a:t> Meeting of the Structural Reforms Working Group</a:t>
            </a:r>
          </a:p>
          <a:p>
            <a:pPr marL="0" indent="0" algn="ctr">
              <a:buNone/>
            </a:pPr>
            <a:r>
              <a:rPr lang="en-US" sz="1800" dirty="0" smtClean="0"/>
              <a:t>Warsaw, 27 May 2014</a:t>
            </a:r>
          </a:p>
        </p:txBody>
      </p:sp>
    </p:spTree>
    <p:extLst>
      <p:ext uri="{BB962C8B-B14F-4D97-AF65-F5344CB8AC3E}">
        <p14:creationId xmlns:p14="http://schemas.microsoft.com/office/powerpoint/2010/main" val="3741250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7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endParaRPr lang="lv-LV" sz="3600" b="1" dirty="0" smtClean="0">
              <a:latin typeface="Arial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5008329"/>
          </a:xfrm>
        </p:spPr>
        <p:txBody>
          <a:bodyPr/>
          <a:lstStyle/>
          <a:p>
            <a:endParaRPr lang="nl-BE" sz="2800" dirty="0" smtClean="0"/>
          </a:p>
          <a:p>
            <a:endParaRPr lang="nl-BE" sz="2800" dirty="0"/>
          </a:p>
          <a:p>
            <a:pPr marL="0" indent="0" algn="ctr">
              <a:buNone/>
            </a:pPr>
            <a:endParaRPr lang="nl-BE" sz="2800" dirty="0" smtClean="0"/>
          </a:p>
          <a:p>
            <a:pPr marL="0" indent="0" algn="ctr">
              <a:buNone/>
            </a:pPr>
            <a:r>
              <a:rPr lang="nl-BE" sz="6000" b="1" dirty="0" err="1" smtClean="0">
                <a:solidFill>
                  <a:srgbClr val="0070C0"/>
                </a:solidFill>
              </a:rPr>
              <a:t>What</a:t>
            </a:r>
            <a:r>
              <a:rPr lang="nl-BE" sz="6000" b="1" dirty="0" smtClean="0">
                <a:solidFill>
                  <a:srgbClr val="0070C0"/>
                </a:solidFill>
              </a:rPr>
              <a:t> is new?</a:t>
            </a:r>
          </a:p>
          <a:p>
            <a:pPr marL="0" indent="0" algn="ctr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4030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r>
              <a:rPr lang="fr-BE" sz="3600" b="1" dirty="0" smtClean="0">
                <a:solidFill>
                  <a:srgbClr val="0070C0"/>
                </a:solidFill>
              </a:rPr>
              <a:t>Structure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>
          <a:xfrm>
            <a:off x="457199" y="1249859"/>
            <a:ext cx="8862969" cy="5041885"/>
          </a:xfrm>
        </p:spPr>
        <p:txBody>
          <a:bodyPr/>
          <a:lstStyle/>
          <a:p>
            <a:pPr eaLnBrk="1" hangingPunct="1"/>
            <a:r>
              <a:rPr lang="nl-BE" sz="2800" dirty="0" smtClean="0"/>
              <a:t>ECTS </a:t>
            </a:r>
            <a:r>
              <a:rPr lang="nl-BE" sz="2800" dirty="0" err="1" smtClean="0"/>
              <a:t>Key</a:t>
            </a:r>
            <a:r>
              <a:rPr lang="nl-BE" sz="2800" dirty="0" smtClean="0"/>
              <a:t> Features</a:t>
            </a:r>
          </a:p>
          <a:p>
            <a:pPr eaLnBrk="1" hangingPunct="1"/>
            <a:r>
              <a:rPr lang="nl-BE" sz="2800" dirty="0" smtClean="0"/>
              <a:t>ECTS </a:t>
            </a:r>
            <a:r>
              <a:rPr lang="nl-BE" sz="2800" dirty="0" err="1" smtClean="0"/>
              <a:t>and</a:t>
            </a:r>
            <a:r>
              <a:rPr lang="nl-BE" sz="2800" dirty="0" smtClean="0"/>
              <a:t> the EHEA</a:t>
            </a:r>
          </a:p>
          <a:p>
            <a:pPr eaLnBrk="1" hangingPunct="1"/>
            <a:r>
              <a:rPr lang="fr-BE" sz="2800" dirty="0" smtClean="0"/>
              <a:t>ECTS for Programme Design, </a:t>
            </a:r>
            <a:r>
              <a:rPr lang="fr-BE" sz="2800" dirty="0" err="1" smtClean="0"/>
              <a:t>Delivery</a:t>
            </a:r>
            <a:r>
              <a:rPr lang="fr-BE" sz="2800" dirty="0" smtClean="0"/>
              <a:t> and Monitoring</a:t>
            </a:r>
          </a:p>
          <a:p>
            <a:pPr eaLnBrk="1" hangingPunct="1"/>
            <a:r>
              <a:rPr lang="nl-BE" sz="2800" dirty="0" smtClean="0"/>
              <a:t>ECTS </a:t>
            </a:r>
            <a:r>
              <a:rPr lang="nl-BE" sz="2800" dirty="0" err="1" smtClean="0"/>
              <a:t>for</a:t>
            </a:r>
            <a:r>
              <a:rPr lang="nl-BE" sz="2800" dirty="0" smtClean="0"/>
              <a:t> </a:t>
            </a:r>
            <a:r>
              <a:rPr lang="nl-BE" sz="2800" dirty="0" err="1" smtClean="0"/>
              <a:t>Mobility</a:t>
            </a:r>
            <a:r>
              <a:rPr lang="nl-BE" sz="2800" dirty="0" smtClean="0"/>
              <a:t> </a:t>
            </a:r>
            <a:r>
              <a:rPr lang="nl-BE" sz="2800" dirty="0" err="1" smtClean="0"/>
              <a:t>and</a:t>
            </a:r>
            <a:r>
              <a:rPr lang="nl-BE" sz="2800" dirty="0" smtClean="0"/>
              <a:t> Credit </a:t>
            </a:r>
            <a:r>
              <a:rPr lang="nl-BE" sz="2800" dirty="0" err="1" smtClean="0"/>
              <a:t>Recognition</a:t>
            </a:r>
            <a:endParaRPr lang="en-GB" sz="2800" dirty="0" smtClean="0"/>
          </a:p>
          <a:p>
            <a:pPr eaLnBrk="1" hangingPunct="1"/>
            <a:r>
              <a:rPr lang="nl-BE" sz="2800" dirty="0" smtClean="0">
                <a:latin typeface="+mj-lt"/>
              </a:rPr>
              <a:t>ECTS </a:t>
            </a:r>
            <a:r>
              <a:rPr lang="nl-BE" sz="2800" dirty="0" err="1" smtClean="0">
                <a:latin typeface="+mj-lt"/>
              </a:rPr>
              <a:t>and</a:t>
            </a:r>
            <a:r>
              <a:rPr lang="nl-BE" sz="2800" dirty="0" smtClean="0">
                <a:latin typeface="+mj-lt"/>
              </a:rPr>
              <a:t> </a:t>
            </a:r>
            <a:r>
              <a:rPr lang="nl-BE" sz="2800" dirty="0" err="1" smtClean="0">
                <a:latin typeface="+mj-lt"/>
              </a:rPr>
              <a:t>Lifelong</a:t>
            </a:r>
            <a:r>
              <a:rPr lang="nl-BE" sz="2800" dirty="0" smtClean="0">
                <a:latin typeface="+mj-lt"/>
              </a:rPr>
              <a:t> Learning</a:t>
            </a:r>
          </a:p>
          <a:p>
            <a:pPr eaLnBrk="1" hangingPunct="1"/>
            <a:r>
              <a:rPr lang="nl-BE" sz="2800" dirty="0" smtClean="0">
                <a:latin typeface="+mj-lt"/>
              </a:rPr>
              <a:t>ECTS </a:t>
            </a:r>
            <a:r>
              <a:rPr lang="nl-BE" sz="2800" dirty="0" err="1" smtClean="0">
                <a:latin typeface="+mj-lt"/>
              </a:rPr>
              <a:t>and</a:t>
            </a:r>
            <a:r>
              <a:rPr lang="nl-BE" sz="2800" dirty="0" smtClean="0">
                <a:latin typeface="+mj-lt"/>
              </a:rPr>
              <a:t> </a:t>
            </a:r>
            <a:r>
              <a:rPr lang="nl-BE" sz="2800" dirty="0" err="1" smtClean="0">
                <a:latin typeface="+mj-lt"/>
              </a:rPr>
              <a:t>Quality</a:t>
            </a:r>
            <a:r>
              <a:rPr lang="nl-BE" sz="2800" dirty="0" smtClean="0">
                <a:latin typeface="+mj-lt"/>
              </a:rPr>
              <a:t> Assurance</a:t>
            </a:r>
          </a:p>
          <a:p>
            <a:pPr eaLnBrk="1" hangingPunct="1"/>
            <a:r>
              <a:rPr lang="nl-BE" sz="2800" dirty="0" smtClean="0">
                <a:latin typeface="+mj-lt"/>
              </a:rPr>
              <a:t>ECTS </a:t>
            </a:r>
            <a:r>
              <a:rPr lang="nl-BE" sz="2800" dirty="0" err="1" smtClean="0">
                <a:latin typeface="+mj-lt"/>
              </a:rPr>
              <a:t>and</a:t>
            </a:r>
            <a:r>
              <a:rPr lang="nl-BE" sz="2800" dirty="0" smtClean="0">
                <a:latin typeface="+mj-lt"/>
              </a:rPr>
              <a:t> </a:t>
            </a:r>
            <a:r>
              <a:rPr lang="nl-BE" sz="2800" dirty="0" err="1" smtClean="0">
                <a:latin typeface="+mj-lt"/>
              </a:rPr>
              <a:t>Supporting</a:t>
            </a:r>
            <a:r>
              <a:rPr lang="nl-BE" sz="2800" dirty="0" smtClean="0">
                <a:latin typeface="+mj-lt"/>
              </a:rPr>
              <a:t> </a:t>
            </a:r>
            <a:r>
              <a:rPr lang="nl-BE" sz="2800" dirty="0" err="1" smtClean="0">
                <a:latin typeface="+mj-lt"/>
              </a:rPr>
              <a:t>Documents</a:t>
            </a:r>
            <a:endParaRPr lang="nl-BE" sz="2800" dirty="0" smtClean="0">
              <a:latin typeface="+mj-lt"/>
            </a:endParaRPr>
          </a:p>
          <a:p>
            <a:pPr eaLnBrk="1" hangingPunct="1"/>
            <a:r>
              <a:rPr lang="nl-BE" sz="2800" dirty="0" err="1" smtClean="0">
                <a:latin typeface="+mj-lt"/>
              </a:rPr>
              <a:t>Annexes</a:t>
            </a:r>
            <a:r>
              <a:rPr lang="nl-BE" sz="2800" dirty="0" smtClean="0">
                <a:latin typeface="+mj-lt"/>
              </a:rPr>
              <a:t>: </a:t>
            </a:r>
            <a:r>
              <a:rPr lang="nl-BE" sz="2800" dirty="0" err="1" smtClean="0">
                <a:latin typeface="+mj-lt"/>
              </a:rPr>
              <a:t>Glossary</a:t>
            </a:r>
            <a:r>
              <a:rPr lang="nl-BE" sz="2800" dirty="0" smtClean="0">
                <a:latin typeface="+mj-lt"/>
              </a:rPr>
              <a:t>, </a:t>
            </a:r>
            <a:r>
              <a:rPr lang="nl-BE" sz="2800" dirty="0" err="1" smtClean="0">
                <a:latin typeface="+mj-lt"/>
              </a:rPr>
              <a:t>Examples</a:t>
            </a:r>
            <a:r>
              <a:rPr lang="nl-BE" sz="2800" dirty="0" smtClean="0">
                <a:latin typeface="+mj-lt"/>
              </a:rPr>
              <a:t> </a:t>
            </a:r>
            <a:r>
              <a:rPr lang="nl-BE" sz="2800" dirty="0" err="1" smtClean="0">
                <a:latin typeface="+mj-lt"/>
              </a:rPr>
              <a:t>for</a:t>
            </a:r>
            <a:r>
              <a:rPr lang="nl-BE" sz="2800" dirty="0" smtClean="0">
                <a:latin typeface="+mj-lt"/>
              </a:rPr>
              <a:t> Grade Conversion, </a:t>
            </a:r>
            <a:r>
              <a:rPr lang="nl-BE" sz="2800" dirty="0" err="1" smtClean="0">
                <a:latin typeface="+mj-lt"/>
              </a:rPr>
              <a:t>Recommended</a:t>
            </a:r>
            <a:r>
              <a:rPr lang="nl-BE" sz="2800" dirty="0" smtClean="0">
                <a:latin typeface="+mj-lt"/>
              </a:rPr>
              <a:t> Reading List</a:t>
            </a:r>
            <a:endParaRPr lang="lv-LV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9992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r>
              <a:rPr lang="fr-BE" sz="3600" b="1" dirty="0" smtClean="0">
                <a:solidFill>
                  <a:srgbClr val="0070C0"/>
                </a:solidFill>
              </a:rPr>
              <a:t>New </a:t>
            </a:r>
            <a:r>
              <a:rPr lang="fr-BE" sz="3600" b="1" dirty="0" err="1" smtClean="0">
                <a:solidFill>
                  <a:srgbClr val="0070C0"/>
                </a:solidFill>
              </a:rPr>
              <a:t>elements</a:t>
            </a:r>
            <a:r>
              <a:rPr lang="fr-BE" sz="3600" b="1" dirty="0" smtClean="0">
                <a:solidFill>
                  <a:srgbClr val="0070C0"/>
                </a:solidFill>
              </a:rPr>
              <a:t> 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>
          <a:xfrm>
            <a:off x="457199" y="1249859"/>
            <a:ext cx="8862969" cy="504188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sz="2800" dirty="0" smtClean="0"/>
              <a:t>The Guide </a:t>
            </a:r>
            <a:r>
              <a:rPr lang="en-GB" sz="2800" dirty="0"/>
              <a:t>aims to </a:t>
            </a:r>
            <a:endParaRPr lang="en-GB" sz="2800" dirty="0" smtClean="0"/>
          </a:p>
          <a:p>
            <a:pPr eaLnBrk="1" hangingPunct="1"/>
            <a:r>
              <a:rPr lang="fr-BE" sz="2800" dirty="0" err="1"/>
              <a:t>Revise</a:t>
            </a:r>
            <a:r>
              <a:rPr lang="fr-BE" sz="2800" dirty="0"/>
              <a:t> key </a:t>
            </a:r>
            <a:r>
              <a:rPr lang="fr-BE" sz="2800" dirty="0" err="1">
                <a:solidFill>
                  <a:srgbClr val="0070C0"/>
                </a:solidFill>
              </a:rPr>
              <a:t>definitions</a:t>
            </a:r>
            <a:endParaRPr lang="en-GB" sz="2800" dirty="0">
              <a:solidFill>
                <a:srgbClr val="0070C0"/>
              </a:solidFill>
            </a:endParaRPr>
          </a:p>
          <a:p>
            <a:pPr eaLnBrk="1" hangingPunct="1"/>
            <a:r>
              <a:rPr lang="en-GB" sz="2800" dirty="0" smtClean="0"/>
              <a:t>Provide guidance </a:t>
            </a:r>
            <a:r>
              <a:rPr lang="en-GB" sz="2800" dirty="0"/>
              <a:t>on </a:t>
            </a:r>
            <a:r>
              <a:rPr lang="en-GB" sz="2800" dirty="0">
                <a:solidFill>
                  <a:srgbClr val="0070C0"/>
                </a:solidFill>
              </a:rPr>
              <a:t>programme </a:t>
            </a:r>
            <a:r>
              <a:rPr lang="en-GB" sz="2800" dirty="0" smtClean="0">
                <a:solidFill>
                  <a:srgbClr val="0070C0"/>
                </a:solidFill>
              </a:rPr>
              <a:t>design </a:t>
            </a:r>
            <a:r>
              <a:rPr lang="en-GB" sz="2800" dirty="0" smtClean="0"/>
              <a:t>using credits;</a:t>
            </a:r>
            <a:r>
              <a:rPr lang="nl-BE" sz="2800" dirty="0"/>
              <a:t> </a:t>
            </a:r>
            <a:r>
              <a:rPr lang="nl-BE" sz="2800" dirty="0" smtClean="0"/>
              <a:t>on </a:t>
            </a:r>
            <a:r>
              <a:rPr lang="nl-BE" sz="2800" dirty="0" err="1" smtClean="0"/>
              <a:t>formulating</a:t>
            </a:r>
            <a:r>
              <a:rPr lang="nl-BE" sz="2800" dirty="0" smtClean="0"/>
              <a:t> </a:t>
            </a:r>
            <a:r>
              <a:rPr lang="nl-BE" sz="2800" dirty="0" err="1" smtClean="0"/>
              <a:t>learning</a:t>
            </a:r>
            <a:r>
              <a:rPr lang="nl-BE" sz="2800" dirty="0" smtClean="0"/>
              <a:t> </a:t>
            </a:r>
            <a:r>
              <a:rPr lang="nl-BE" sz="2800" dirty="0" err="1" smtClean="0"/>
              <a:t>outcomes</a:t>
            </a:r>
            <a:r>
              <a:rPr lang="nl-BE" sz="2800" dirty="0" smtClean="0"/>
              <a:t>;</a:t>
            </a:r>
            <a:r>
              <a:rPr lang="en-GB" sz="2800" dirty="0" smtClean="0"/>
              <a:t> on </a:t>
            </a:r>
            <a:r>
              <a:rPr lang="en-GB" sz="2800" dirty="0" smtClean="0">
                <a:solidFill>
                  <a:srgbClr val="0070C0"/>
                </a:solidFill>
              </a:rPr>
              <a:t>monitoring</a:t>
            </a:r>
            <a:r>
              <a:rPr lang="en-GB" sz="2800" dirty="0" smtClean="0"/>
              <a:t> credit allocation</a:t>
            </a:r>
            <a:endParaRPr lang="en-GB" sz="2800" dirty="0"/>
          </a:p>
          <a:p>
            <a:pPr eaLnBrk="1" hangingPunct="1"/>
            <a:r>
              <a:rPr lang="en-GB" sz="2800" dirty="0"/>
              <a:t>Stress the </a:t>
            </a:r>
            <a:r>
              <a:rPr lang="en-GB" sz="2800" dirty="0">
                <a:solidFill>
                  <a:srgbClr val="0070C0"/>
                </a:solidFill>
              </a:rPr>
              <a:t>integral relationship </a:t>
            </a:r>
            <a:r>
              <a:rPr lang="en-GB" sz="2800" dirty="0"/>
              <a:t>of learning outcomes, the associated workload and assessment</a:t>
            </a:r>
          </a:p>
          <a:p>
            <a:pPr eaLnBrk="1" hangingPunct="1"/>
            <a:r>
              <a:rPr lang="nl-BE" sz="2800" dirty="0" smtClean="0"/>
              <a:t>Make a </a:t>
            </a:r>
            <a:r>
              <a:rPr lang="nl-BE" sz="2800" dirty="0" err="1" smtClean="0"/>
              <a:t>clear</a:t>
            </a:r>
            <a:r>
              <a:rPr lang="nl-BE" sz="2800" dirty="0" smtClean="0"/>
              <a:t> </a:t>
            </a:r>
            <a:r>
              <a:rPr lang="nl-BE" sz="2800" dirty="0" err="1" smtClean="0"/>
              <a:t>reference</a:t>
            </a:r>
            <a:r>
              <a:rPr lang="nl-BE" sz="2800" dirty="0" smtClean="0"/>
              <a:t> </a:t>
            </a:r>
            <a:r>
              <a:rPr lang="nl-BE" sz="2800" dirty="0" err="1" smtClean="0"/>
              <a:t>to</a:t>
            </a:r>
            <a:r>
              <a:rPr lang="nl-BE" sz="2800" dirty="0" smtClean="0"/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qualifications</a:t>
            </a:r>
            <a:r>
              <a:rPr lang="nl-BE" sz="2800" dirty="0" smtClean="0">
                <a:solidFill>
                  <a:srgbClr val="0070C0"/>
                </a:solidFill>
              </a:rPr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frameworks</a:t>
            </a:r>
            <a:endParaRPr lang="nl-BE" sz="2800" dirty="0" smtClean="0">
              <a:solidFill>
                <a:srgbClr val="0070C0"/>
              </a:solidFill>
            </a:endParaRPr>
          </a:p>
          <a:p>
            <a:pPr eaLnBrk="1" hangingPunct="1"/>
            <a:r>
              <a:rPr lang="nl-BE" sz="2800" dirty="0" err="1" smtClean="0"/>
              <a:t>Formulate</a:t>
            </a:r>
            <a:r>
              <a:rPr lang="nl-BE" sz="2800" dirty="0" smtClean="0"/>
              <a:t> </a:t>
            </a:r>
            <a:r>
              <a:rPr lang="nl-BE" sz="2800" dirty="0" err="1" smtClean="0"/>
              <a:t>principles</a:t>
            </a:r>
            <a:r>
              <a:rPr lang="nl-BE" sz="2800" dirty="0" smtClean="0"/>
              <a:t> of </a:t>
            </a:r>
            <a:r>
              <a:rPr lang="nl-BE" sz="2800" dirty="0" err="1" smtClean="0">
                <a:solidFill>
                  <a:srgbClr val="0070C0"/>
                </a:solidFill>
              </a:rPr>
              <a:t>learning</a:t>
            </a:r>
            <a:r>
              <a:rPr lang="nl-BE" sz="2800" dirty="0" smtClean="0">
                <a:solidFill>
                  <a:srgbClr val="0070C0"/>
                </a:solidFill>
              </a:rPr>
              <a:t>, teaching, assessment</a:t>
            </a:r>
          </a:p>
          <a:p>
            <a:pPr eaLnBrk="1" hangingPunct="1"/>
            <a:r>
              <a:rPr lang="nl-BE" sz="2800" dirty="0" smtClean="0"/>
              <a:t>Link ECTS </a:t>
            </a:r>
            <a:r>
              <a:rPr lang="nl-BE" sz="2800" dirty="0" err="1" smtClean="0"/>
              <a:t>and</a:t>
            </a:r>
            <a:r>
              <a:rPr lang="nl-BE" sz="2800" dirty="0" smtClean="0"/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doctoral</a:t>
            </a:r>
            <a:r>
              <a:rPr lang="nl-BE" sz="2800" dirty="0" smtClean="0">
                <a:solidFill>
                  <a:srgbClr val="0070C0"/>
                </a:solidFill>
              </a:rPr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education</a:t>
            </a:r>
            <a:endParaRPr lang="en-GB" sz="28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64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r>
              <a:rPr lang="fr-BE" sz="3600" b="1" dirty="0" smtClean="0">
                <a:solidFill>
                  <a:srgbClr val="0070C0"/>
                </a:solidFill>
              </a:rPr>
              <a:t>New </a:t>
            </a:r>
            <a:r>
              <a:rPr lang="fr-BE" sz="3600" b="1" dirty="0" err="1" smtClean="0">
                <a:solidFill>
                  <a:srgbClr val="0070C0"/>
                </a:solidFill>
              </a:rPr>
              <a:t>elements</a:t>
            </a:r>
            <a:r>
              <a:rPr lang="fr-BE" sz="3600" b="1" dirty="0" smtClean="0">
                <a:solidFill>
                  <a:srgbClr val="0070C0"/>
                </a:solidFill>
              </a:rPr>
              <a:t> 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>
          <a:xfrm>
            <a:off x="457199" y="1249859"/>
            <a:ext cx="8862969" cy="525999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sz="2800" dirty="0" smtClean="0"/>
              <a:t>The revised Guide </a:t>
            </a:r>
            <a:r>
              <a:rPr lang="en-GB" sz="2800" dirty="0"/>
              <a:t>aims to </a:t>
            </a:r>
            <a:endParaRPr lang="en-GB" sz="2800" dirty="0" smtClean="0"/>
          </a:p>
          <a:p>
            <a:pPr eaLnBrk="1" hangingPunct="1"/>
            <a:r>
              <a:rPr lang="en-GB" sz="2800" dirty="0"/>
              <a:t>Incorporate </a:t>
            </a:r>
            <a:r>
              <a:rPr lang="en-GB" sz="2800" dirty="0">
                <a:solidFill>
                  <a:srgbClr val="0070C0"/>
                </a:solidFill>
              </a:rPr>
              <a:t>flexibility</a:t>
            </a:r>
            <a:r>
              <a:rPr lang="en-GB" sz="2800" dirty="0"/>
              <a:t> to accommodate all types of learning and </a:t>
            </a:r>
            <a:r>
              <a:rPr lang="en-GB" sz="2800" dirty="0" smtClean="0"/>
              <a:t>mobility </a:t>
            </a:r>
          </a:p>
          <a:p>
            <a:pPr eaLnBrk="1" hangingPunct="1"/>
            <a:r>
              <a:rPr lang="en-GB" sz="2800" dirty="0" smtClean="0"/>
              <a:t>Highlight embedding </a:t>
            </a:r>
            <a:r>
              <a:rPr lang="en-GB" sz="2800" dirty="0" smtClean="0">
                <a:solidFill>
                  <a:srgbClr val="0070C0"/>
                </a:solidFill>
              </a:rPr>
              <a:t>mobility</a:t>
            </a:r>
            <a:r>
              <a:rPr lang="en-GB" sz="2800" dirty="0" smtClean="0"/>
              <a:t> from the outset</a:t>
            </a:r>
          </a:p>
          <a:p>
            <a:pPr eaLnBrk="1" hangingPunct="1"/>
            <a:r>
              <a:rPr lang="en-GB" sz="2800" dirty="0" smtClean="0"/>
              <a:t>Address </a:t>
            </a:r>
            <a:r>
              <a:rPr lang="en-GB" sz="2800" dirty="0"/>
              <a:t>a method of transparent </a:t>
            </a:r>
            <a:r>
              <a:rPr lang="en-GB" sz="2800" dirty="0">
                <a:solidFill>
                  <a:srgbClr val="0070C0"/>
                </a:solidFill>
              </a:rPr>
              <a:t>grade </a:t>
            </a:r>
            <a:r>
              <a:rPr lang="en-GB" sz="2800" dirty="0" smtClean="0">
                <a:solidFill>
                  <a:srgbClr val="0070C0"/>
                </a:solidFill>
              </a:rPr>
              <a:t>transfer</a:t>
            </a:r>
          </a:p>
          <a:p>
            <a:pPr eaLnBrk="1" hangingPunct="1"/>
            <a:r>
              <a:rPr lang="en-GB" sz="2800" dirty="0"/>
              <a:t>Emphasise the relevance of credits for </a:t>
            </a:r>
            <a:r>
              <a:rPr lang="en-GB" sz="2800" dirty="0">
                <a:solidFill>
                  <a:srgbClr val="0070C0"/>
                </a:solidFill>
              </a:rPr>
              <a:t>lifelong </a:t>
            </a:r>
            <a:r>
              <a:rPr lang="en-GB" sz="2800" dirty="0" smtClean="0">
                <a:solidFill>
                  <a:srgbClr val="0070C0"/>
                </a:solidFill>
              </a:rPr>
              <a:t>learning</a:t>
            </a:r>
          </a:p>
          <a:p>
            <a:pPr lvl="0" eaLnBrk="1" hangingPunct="1"/>
            <a:r>
              <a:rPr lang="en-GB" sz="2800" dirty="0">
                <a:solidFill>
                  <a:prstClr val="black"/>
                </a:solidFill>
              </a:rPr>
              <a:t>Demonstrate that credits apply to </a:t>
            </a:r>
            <a:r>
              <a:rPr lang="en-GB" sz="2800" dirty="0" smtClean="0">
                <a:solidFill>
                  <a:srgbClr val="0070C0"/>
                </a:solidFill>
              </a:rPr>
              <a:t>informal </a:t>
            </a:r>
            <a:r>
              <a:rPr lang="en-GB" sz="2800" dirty="0">
                <a:solidFill>
                  <a:srgbClr val="0070C0"/>
                </a:solidFill>
              </a:rPr>
              <a:t>and non-formal </a:t>
            </a:r>
            <a:r>
              <a:rPr lang="en-GB" sz="2800" dirty="0" smtClean="0">
                <a:solidFill>
                  <a:srgbClr val="0070C0"/>
                </a:solidFill>
              </a:rPr>
              <a:t>learning</a:t>
            </a:r>
            <a:endParaRPr lang="lv-LV" sz="2800" dirty="0">
              <a:solidFill>
                <a:srgbClr val="0070C0"/>
              </a:solidFill>
            </a:endParaRPr>
          </a:p>
          <a:p>
            <a:pPr eaLnBrk="1" hangingPunct="1"/>
            <a:r>
              <a:rPr lang="fr-BE" sz="2800" dirty="0" smtClean="0"/>
              <a:t>Recognise </a:t>
            </a:r>
            <a:r>
              <a:rPr lang="fr-BE" sz="2800" dirty="0"/>
              <a:t>the importance of </a:t>
            </a:r>
            <a:r>
              <a:rPr lang="fr-BE" sz="2800" dirty="0" err="1"/>
              <a:t>Vocational</a:t>
            </a:r>
            <a:r>
              <a:rPr lang="fr-BE" sz="2800" dirty="0"/>
              <a:t> Education and Training and </a:t>
            </a:r>
            <a:r>
              <a:rPr lang="fr-BE" sz="2800" dirty="0" err="1"/>
              <a:t>refer</a:t>
            </a:r>
            <a:r>
              <a:rPr lang="fr-BE" sz="2800" dirty="0"/>
              <a:t> to </a:t>
            </a:r>
            <a:r>
              <a:rPr lang="fr-BE" sz="2800" dirty="0" smtClean="0">
                <a:solidFill>
                  <a:srgbClr val="0070C0"/>
                </a:solidFill>
              </a:rPr>
              <a:t>ECVET</a:t>
            </a:r>
          </a:p>
          <a:p>
            <a:pPr eaLnBrk="1" hangingPunct="1"/>
            <a:r>
              <a:rPr lang="fr-BE" sz="2800" dirty="0" err="1" smtClean="0"/>
              <a:t>Reinforce</a:t>
            </a:r>
            <a:r>
              <a:rPr lang="fr-BE" sz="2800" dirty="0" smtClean="0"/>
              <a:t> </a:t>
            </a:r>
            <a:r>
              <a:rPr lang="fr-BE" sz="2800" dirty="0" err="1" smtClean="0">
                <a:solidFill>
                  <a:srgbClr val="0070C0"/>
                </a:solidFill>
              </a:rPr>
              <a:t>quality</a:t>
            </a:r>
            <a:r>
              <a:rPr lang="fr-BE" sz="2800" dirty="0" smtClean="0">
                <a:solidFill>
                  <a:srgbClr val="0070C0"/>
                </a:solidFill>
              </a:rPr>
              <a:t> </a:t>
            </a:r>
            <a:r>
              <a:rPr lang="fr-BE" sz="2800" dirty="0" err="1" smtClean="0"/>
              <a:t>enhancement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48677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7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endParaRPr lang="lv-LV" sz="3600" b="1" dirty="0" smtClean="0">
              <a:latin typeface="Arial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5008329"/>
          </a:xfrm>
        </p:spPr>
        <p:txBody>
          <a:bodyPr/>
          <a:lstStyle/>
          <a:p>
            <a:endParaRPr lang="nl-BE" sz="2800" dirty="0" smtClean="0"/>
          </a:p>
          <a:p>
            <a:endParaRPr lang="nl-BE" sz="2800" dirty="0"/>
          </a:p>
          <a:p>
            <a:pPr marL="0" indent="0" algn="ctr">
              <a:buNone/>
            </a:pPr>
            <a:endParaRPr lang="nl-BE" sz="2800" dirty="0" smtClean="0"/>
          </a:p>
          <a:p>
            <a:pPr marL="0" indent="0" algn="ctr">
              <a:buNone/>
            </a:pPr>
            <a:r>
              <a:rPr lang="nl-BE" sz="6000" b="1" dirty="0" err="1" smtClean="0">
                <a:solidFill>
                  <a:srgbClr val="0070C0"/>
                </a:solidFill>
              </a:rPr>
              <a:t>Key</a:t>
            </a:r>
            <a:r>
              <a:rPr lang="nl-BE" sz="6000" b="1" dirty="0" smtClean="0">
                <a:solidFill>
                  <a:srgbClr val="0070C0"/>
                </a:solidFill>
              </a:rPr>
              <a:t> </a:t>
            </a:r>
            <a:r>
              <a:rPr lang="nl-BE" sz="6000" b="1" dirty="0" err="1" smtClean="0">
                <a:solidFill>
                  <a:srgbClr val="0070C0"/>
                </a:solidFill>
              </a:rPr>
              <a:t>definitions</a:t>
            </a:r>
            <a:endParaRPr lang="nl-BE" sz="60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08639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75501" y="274638"/>
            <a:ext cx="3818637" cy="1143000"/>
          </a:xfrm>
        </p:spPr>
        <p:txBody>
          <a:bodyPr/>
          <a:lstStyle/>
          <a:p>
            <a:pPr eaLnBrk="1" hangingPunct="1"/>
            <a:r>
              <a:rPr lang="fr-BE" sz="3600" b="1" dirty="0">
                <a:solidFill>
                  <a:srgbClr val="0070C0"/>
                </a:solidFill>
              </a:rPr>
              <a:t>ECTS </a:t>
            </a:r>
            <a:r>
              <a:rPr lang="fr-BE" sz="3600" b="1" dirty="0" err="1">
                <a:solidFill>
                  <a:srgbClr val="0070C0"/>
                </a:solidFill>
              </a:rPr>
              <a:t>credits</a:t>
            </a:r>
            <a:r>
              <a:rPr lang="fr-BE" sz="3600" b="1" dirty="0">
                <a:solidFill>
                  <a:srgbClr val="0070C0"/>
                </a:solidFill>
              </a:rPr>
              <a:t> 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5629114"/>
          </a:xfrm>
        </p:spPr>
        <p:txBody>
          <a:bodyPr/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Express </a:t>
            </a:r>
            <a:r>
              <a:rPr lang="en-US" sz="2400" dirty="0"/>
              <a:t>the </a:t>
            </a:r>
            <a:r>
              <a:rPr lang="en-US" sz="2400" dirty="0">
                <a:solidFill>
                  <a:srgbClr val="0070C0"/>
                </a:solidFill>
              </a:rPr>
              <a:t>volume of learning </a:t>
            </a:r>
            <a:r>
              <a:rPr lang="en-US" sz="2400" dirty="0"/>
              <a:t>based on the defined learning outcomes and their associated workload. </a:t>
            </a:r>
            <a:endParaRPr lang="en-US" sz="2400" dirty="0" smtClean="0"/>
          </a:p>
          <a:p>
            <a:pPr eaLnBrk="1" hangingPunct="1"/>
            <a:r>
              <a:rPr lang="en-US" sz="2400" dirty="0" smtClean="0">
                <a:solidFill>
                  <a:srgbClr val="0070C0"/>
                </a:solidFill>
              </a:rPr>
              <a:t>60 </a:t>
            </a:r>
            <a:r>
              <a:rPr lang="en-US" sz="2400" dirty="0">
                <a:solidFill>
                  <a:srgbClr val="0070C0"/>
                </a:solidFill>
              </a:rPr>
              <a:t>ECTS </a:t>
            </a:r>
            <a:r>
              <a:rPr lang="en-US" sz="2400" dirty="0"/>
              <a:t>credits are allocated to the learning outcomes and associated workload of a full-time academic year or its equivalent</a:t>
            </a:r>
            <a:r>
              <a:rPr lang="en-US" sz="2400" dirty="0" smtClean="0"/>
              <a:t>.</a:t>
            </a:r>
          </a:p>
          <a:p>
            <a:pPr eaLnBrk="1" hangingPunct="1"/>
            <a:r>
              <a:rPr lang="en-US" sz="2400" dirty="0" smtClean="0"/>
              <a:t>Generally expressed in </a:t>
            </a:r>
            <a:r>
              <a:rPr lang="en-US" sz="2400" dirty="0" smtClean="0">
                <a:solidFill>
                  <a:srgbClr val="0070C0"/>
                </a:solidFill>
              </a:rPr>
              <a:t>whole numbers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621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1" y="274638"/>
            <a:ext cx="3894138" cy="1143000"/>
          </a:xfrm>
        </p:spPr>
        <p:txBody>
          <a:bodyPr/>
          <a:lstStyle/>
          <a:p>
            <a:pPr eaLnBrk="1" hangingPunct="1"/>
            <a:r>
              <a:rPr lang="fr-BE" sz="3600" b="1" dirty="0" smtClean="0">
                <a:solidFill>
                  <a:srgbClr val="0070C0"/>
                </a:solidFill>
              </a:rPr>
              <a:t>Learning </a:t>
            </a:r>
            <a:r>
              <a:rPr lang="fr-BE" sz="3600" b="1" dirty="0" err="1">
                <a:solidFill>
                  <a:srgbClr val="0070C0"/>
                </a:solidFill>
              </a:rPr>
              <a:t>O</a:t>
            </a:r>
            <a:r>
              <a:rPr lang="fr-BE" sz="3600" b="1" dirty="0" err="1" smtClean="0">
                <a:solidFill>
                  <a:srgbClr val="0070C0"/>
                </a:solidFill>
              </a:rPr>
              <a:t>utcomes</a:t>
            </a:r>
            <a:r>
              <a:rPr lang="fr-BE" sz="3600" b="1" dirty="0" smtClean="0">
                <a:solidFill>
                  <a:srgbClr val="0070C0"/>
                </a:solidFill>
              </a:rPr>
              <a:t> 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5629114"/>
          </a:xfrm>
        </p:spPr>
        <p:txBody>
          <a:bodyPr/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Verifiable </a:t>
            </a:r>
            <a:r>
              <a:rPr lang="en-US" sz="2400" dirty="0"/>
              <a:t>statements of </a:t>
            </a:r>
            <a:r>
              <a:rPr lang="en-US" sz="2400" dirty="0">
                <a:solidFill>
                  <a:srgbClr val="0070C0"/>
                </a:solidFill>
              </a:rPr>
              <a:t>what a learner knows, understands and is able to do </a:t>
            </a:r>
            <a:r>
              <a:rPr lang="en-US" sz="2400" dirty="0"/>
              <a:t>on completion of a learning process. 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Achievement </a:t>
            </a:r>
            <a:r>
              <a:rPr lang="en-US" sz="2400" dirty="0"/>
              <a:t>of learning outcomes has to be </a:t>
            </a:r>
            <a:r>
              <a:rPr lang="en-US" sz="2400" dirty="0">
                <a:solidFill>
                  <a:srgbClr val="0070C0"/>
                </a:solidFill>
              </a:rPr>
              <a:t>assessed</a:t>
            </a:r>
            <a:r>
              <a:rPr lang="en-US" sz="2400" dirty="0"/>
              <a:t> through procedures based on clear and transparent criteria. 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Attributed to individual </a:t>
            </a:r>
            <a:r>
              <a:rPr lang="en-US" sz="2400" dirty="0" smtClean="0">
                <a:solidFill>
                  <a:srgbClr val="0070C0"/>
                </a:solidFill>
              </a:rPr>
              <a:t>educational components </a:t>
            </a:r>
            <a:r>
              <a:rPr lang="en-US" sz="2400" dirty="0" smtClean="0"/>
              <a:t>and to </a:t>
            </a:r>
            <a:r>
              <a:rPr lang="en-US" sz="2400" dirty="0" smtClean="0">
                <a:solidFill>
                  <a:srgbClr val="0070C0"/>
                </a:solidFill>
              </a:rPr>
              <a:t>programmes</a:t>
            </a:r>
            <a:r>
              <a:rPr lang="en-US" sz="2400" dirty="0" smtClean="0"/>
              <a:t> as a whole.</a:t>
            </a:r>
            <a:endParaRPr lang="en-GB" sz="2400" dirty="0"/>
          </a:p>
          <a:p>
            <a:pPr eaLnBrk="1" hangingPunct="1"/>
            <a:r>
              <a:rPr lang="nl-BE" sz="2400" dirty="0" err="1" smtClean="0"/>
              <a:t>Also</a:t>
            </a:r>
            <a:r>
              <a:rPr lang="nl-BE" sz="2400" dirty="0" smtClean="0"/>
              <a:t> </a:t>
            </a:r>
            <a:r>
              <a:rPr lang="nl-BE" sz="2400" dirty="0" err="1" smtClean="0"/>
              <a:t>used</a:t>
            </a:r>
            <a:r>
              <a:rPr lang="nl-BE" sz="2400" dirty="0" smtClean="0"/>
              <a:t> in </a:t>
            </a:r>
            <a:r>
              <a:rPr lang="nl-BE" sz="2400" dirty="0" smtClean="0">
                <a:solidFill>
                  <a:srgbClr val="0070C0"/>
                </a:solidFill>
              </a:rPr>
              <a:t>European </a:t>
            </a:r>
            <a:r>
              <a:rPr lang="nl-BE" sz="2400" dirty="0" err="1" smtClean="0">
                <a:solidFill>
                  <a:srgbClr val="0070C0"/>
                </a:solidFill>
              </a:rPr>
              <a:t>and</a:t>
            </a:r>
            <a:r>
              <a:rPr lang="nl-BE" sz="2400" dirty="0" smtClean="0">
                <a:solidFill>
                  <a:srgbClr val="0070C0"/>
                </a:solidFill>
              </a:rPr>
              <a:t> </a:t>
            </a:r>
            <a:r>
              <a:rPr lang="nl-BE" sz="2400" dirty="0" err="1" smtClean="0">
                <a:solidFill>
                  <a:srgbClr val="0070C0"/>
                </a:solidFill>
              </a:rPr>
              <a:t>national</a:t>
            </a:r>
            <a:r>
              <a:rPr lang="nl-BE" sz="2400" dirty="0" smtClean="0">
                <a:solidFill>
                  <a:srgbClr val="0070C0"/>
                </a:solidFill>
              </a:rPr>
              <a:t> </a:t>
            </a:r>
            <a:r>
              <a:rPr lang="nl-BE" sz="2400" dirty="0" err="1" smtClean="0">
                <a:solidFill>
                  <a:srgbClr val="0070C0"/>
                </a:solidFill>
              </a:rPr>
              <a:t>QFs</a:t>
            </a:r>
            <a:r>
              <a:rPr lang="nl-BE" sz="2400" dirty="0" smtClean="0">
                <a:solidFill>
                  <a:srgbClr val="0070C0"/>
                </a:solidFill>
              </a:rPr>
              <a:t> </a:t>
            </a:r>
            <a:r>
              <a:rPr lang="nl-BE" sz="2400" dirty="0" err="1" smtClean="0"/>
              <a:t>to</a:t>
            </a:r>
            <a:r>
              <a:rPr lang="nl-BE" sz="2400" dirty="0" smtClean="0"/>
              <a:t> </a:t>
            </a:r>
            <a:r>
              <a:rPr lang="nl-BE" sz="2400" dirty="0" err="1" smtClean="0"/>
              <a:t>describe</a:t>
            </a:r>
            <a:r>
              <a:rPr lang="nl-BE" sz="2400" dirty="0" smtClean="0"/>
              <a:t> the level of the </a:t>
            </a:r>
            <a:r>
              <a:rPr lang="nl-BE" sz="2400" dirty="0" err="1" smtClean="0"/>
              <a:t>individual</a:t>
            </a:r>
            <a:r>
              <a:rPr lang="nl-BE" sz="2400" dirty="0" smtClean="0"/>
              <a:t> </a:t>
            </a:r>
            <a:r>
              <a:rPr lang="nl-BE" sz="2400" dirty="0" err="1" smtClean="0"/>
              <a:t>qualification</a:t>
            </a:r>
            <a:r>
              <a:rPr lang="nl-BE" sz="2400" dirty="0" smtClean="0"/>
              <a:t>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695169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411" name="Rectangle 4"/>
          <p:cNvSpPr>
            <a:spLocks noGrp="1"/>
          </p:cNvSpPr>
          <p:nvPr>
            <p:ph type="title"/>
          </p:nvPr>
        </p:nvSpPr>
        <p:spPr>
          <a:xfrm>
            <a:off x="1" y="274638"/>
            <a:ext cx="3894138" cy="1143000"/>
          </a:xfrm>
        </p:spPr>
        <p:txBody>
          <a:bodyPr/>
          <a:lstStyle/>
          <a:p>
            <a:pPr eaLnBrk="1" hangingPunct="1"/>
            <a:r>
              <a:rPr lang="fr-BE" sz="3600" b="1" dirty="0" smtClean="0">
                <a:solidFill>
                  <a:srgbClr val="0070C0"/>
                </a:solidFill>
              </a:rPr>
              <a:t>Programme </a:t>
            </a:r>
            <a:r>
              <a:rPr lang="fr-BE" sz="3600" b="1" dirty="0" err="1" smtClean="0">
                <a:solidFill>
                  <a:srgbClr val="0070C0"/>
                </a:solidFill>
              </a:rPr>
              <a:t>LOs</a:t>
            </a:r>
            <a:r>
              <a:rPr lang="fr-BE" sz="3600" b="1" dirty="0" smtClean="0">
                <a:solidFill>
                  <a:srgbClr val="0070C0"/>
                </a:solidFill>
              </a:rPr>
              <a:t> 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7412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8449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The </a:t>
            </a:r>
            <a:r>
              <a:rPr lang="en-US" sz="2600" dirty="0"/>
              <a:t>learning outcomes should adequately reflect the </a:t>
            </a:r>
            <a:r>
              <a:rPr lang="en-US" sz="2600" dirty="0">
                <a:solidFill>
                  <a:srgbClr val="0070C0"/>
                </a:solidFill>
              </a:rPr>
              <a:t>context, level, scope and content </a:t>
            </a:r>
            <a:r>
              <a:rPr lang="en-US" sz="2600" dirty="0"/>
              <a:t>of the programme. </a:t>
            </a:r>
          </a:p>
          <a:p>
            <a:r>
              <a:rPr lang="en-US" sz="2600" dirty="0" smtClean="0"/>
              <a:t>The </a:t>
            </a:r>
            <a:r>
              <a:rPr lang="en-US" sz="2600" dirty="0"/>
              <a:t>statements of learning outcomes have to be </a:t>
            </a:r>
            <a:r>
              <a:rPr lang="en-US" sz="2600" dirty="0">
                <a:solidFill>
                  <a:srgbClr val="0070C0"/>
                </a:solidFill>
              </a:rPr>
              <a:t>succinct</a:t>
            </a:r>
            <a:r>
              <a:rPr lang="en-US" sz="2600" dirty="0"/>
              <a:t> and </a:t>
            </a:r>
            <a:r>
              <a:rPr lang="en-US" sz="2600" dirty="0">
                <a:solidFill>
                  <a:srgbClr val="0070C0"/>
                </a:solidFill>
              </a:rPr>
              <a:t>not too detailed</a:t>
            </a:r>
            <a:r>
              <a:rPr lang="en-US" sz="2600" dirty="0"/>
              <a:t>.</a:t>
            </a:r>
          </a:p>
          <a:p>
            <a:r>
              <a:rPr lang="en-US" sz="2600" dirty="0" smtClean="0"/>
              <a:t>The </a:t>
            </a:r>
            <a:r>
              <a:rPr lang="en-US" sz="2600" dirty="0"/>
              <a:t>learning outcomes have to be </a:t>
            </a:r>
            <a:r>
              <a:rPr lang="en-US" sz="2600" dirty="0">
                <a:solidFill>
                  <a:srgbClr val="0070C0"/>
                </a:solidFill>
              </a:rPr>
              <a:t>mutually consistent</a:t>
            </a:r>
            <a:r>
              <a:rPr lang="en-US" sz="2600" dirty="0"/>
              <a:t>.</a:t>
            </a:r>
          </a:p>
          <a:p>
            <a:r>
              <a:rPr lang="en-US" sz="2600" dirty="0" smtClean="0"/>
              <a:t>The </a:t>
            </a:r>
            <a:r>
              <a:rPr lang="en-US" sz="2600" dirty="0"/>
              <a:t>learning outcomes should be easily </a:t>
            </a:r>
            <a:r>
              <a:rPr lang="en-US" sz="2600" dirty="0">
                <a:solidFill>
                  <a:srgbClr val="0070C0"/>
                </a:solidFill>
              </a:rPr>
              <a:t>understandable</a:t>
            </a:r>
            <a:r>
              <a:rPr lang="en-US" sz="2600" dirty="0"/>
              <a:t> in terms of what the student has actually achieved at the end of the programme.</a:t>
            </a:r>
          </a:p>
          <a:p>
            <a:r>
              <a:rPr lang="en-US" sz="2600" dirty="0" smtClean="0"/>
              <a:t>The </a:t>
            </a:r>
            <a:r>
              <a:rPr lang="en-US" sz="2600" dirty="0"/>
              <a:t>learning outcomes have to be </a:t>
            </a:r>
            <a:r>
              <a:rPr lang="en-US" sz="2600" dirty="0">
                <a:solidFill>
                  <a:srgbClr val="0070C0"/>
                </a:solidFill>
              </a:rPr>
              <a:t>achievable</a:t>
            </a:r>
            <a:r>
              <a:rPr lang="en-US" sz="2600" dirty="0"/>
              <a:t> within the specified workload.</a:t>
            </a:r>
          </a:p>
          <a:p>
            <a:r>
              <a:rPr lang="en-US" sz="2600" dirty="0" smtClean="0"/>
              <a:t>The </a:t>
            </a:r>
            <a:r>
              <a:rPr lang="en-US" sz="2600" dirty="0"/>
              <a:t>learning outcomes have to be </a:t>
            </a:r>
            <a:r>
              <a:rPr lang="en-US" sz="2600" dirty="0">
                <a:solidFill>
                  <a:srgbClr val="0070C0"/>
                </a:solidFill>
              </a:rPr>
              <a:t>linked</a:t>
            </a:r>
            <a:r>
              <a:rPr lang="en-US" sz="2600" dirty="0"/>
              <a:t> with appropriate learning activities, assessment methods and assessment criteria.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317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411" name="Rectangle 4"/>
          <p:cNvSpPr>
            <a:spLocks noGrp="1"/>
          </p:cNvSpPr>
          <p:nvPr>
            <p:ph type="title"/>
          </p:nvPr>
        </p:nvSpPr>
        <p:spPr>
          <a:xfrm>
            <a:off x="1" y="81691"/>
            <a:ext cx="3894138" cy="1143000"/>
          </a:xfrm>
        </p:spPr>
        <p:txBody>
          <a:bodyPr/>
          <a:lstStyle/>
          <a:p>
            <a:pPr eaLnBrk="1" hangingPunct="1"/>
            <a:r>
              <a:rPr lang="fr-BE" sz="3600" b="1" dirty="0" err="1" smtClean="0">
                <a:solidFill>
                  <a:srgbClr val="0070C0"/>
                </a:solidFill>
              </a:rPr>
              <a:t>LOs</a:t>
            </a:r>
            <a:r>
              <a:rPr lang="fr-BE" sz="3600" b="1" dirty="0" smtClean="0">
                <a:solidFill>
                  <a:srgbClr val="0070C0"/>
                </a:solidFill>
              </a:rPr>
              <a:t> in </a:t>
            </a:r>
            <a:r>
              <a:rPr lang="fr-BE" sz="3600" b="1" dirty="0" err="1" smtClean="0">
                <a:solidFill>
                  <a:srgbClr val="0070C0"/>
                </a:solidFill>
              </a:rPr>
              <a:t>educational</a:t>
            </a:r>
            <a:r>
              <a:rPr lang="fr-BE" sz="3600" b="1" dirty="0" smtClean="0">
                <a:solidFill>
                  <a:srgbClr val="0070C0"/>
                </a:solidFill>
              </a:rPr>
              <a:t> components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7412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84490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400" dirty="0" smtClean="0"/>
              <a:t>The </a:t>
            </a:r>
            <a:r>
              <a:rPr lang="en-US" sz="2400" dirty="0">
                <a:solidFill>
                  <a:srgbClr val="0070C0"/>
                </a:solidFill>
              </a:rPr>
              <a:t>principles</a:t>
            </a:r>
            <a:r>
              <a:rPr lang="en-US" sz="2400" dirty="0"/>
              <a:t> for formulating learning outcomes for educational components are the </a:t>
            </a:r>
            <a:r>
              <a:rPr lang="en-US" sz="2400" dirty="0">
                <a:solidFill>
                  <a:srgbClr val="0070C0"/>
                </a:solidFill>
              </a:rPr>
              <a:t>same as for programme learning outcomes</a:t>
            </a:r>
            <a:r>
              <a:rPr lang="en-US" sz="2400" dirty="0"/>
              <a:t>. </a:t>
            </a:r>
          </a:p>
          <a:p>
            <a:r>
              <a:rPr lang="en-US" sz="2400" dirty="0"/>
              <a:t>The ideal number of learning outcomes for an educational component is </a:t>
            </a:r>
            <a:r>
              <a:rPr lang="en-US" sz="2400" dirty="0">
                <a:solidFill>
                  <a:srgbClr val="0070C0"/>
                </a:solidFill>
              </a:rPr>
              <a:t>6 to 8</a:t>
            </a:r>
            <a:r>
              <a:rPr lang="en-US" sz="2400" dirty="0"/>
              <a:t>.</a:t>
            </a:r>
          </a:p>
          <a:p>
            <a:r>
              <a:rPr lang="en-US" sz="2400" dirty="0" smtClean="0"/>
              <a:t>Annex: recommended </a:t>
            </a:r>
            <a:r>
              <a:rPr lang="en-US" sz="2400" dirty="0">
                <a:solidFill>
                  <a:srgbClr val="0070C0"/>
                </a:solidFill>
              </a:rPr>
              <a:t>literature list </a:t>
            </a:r>
            <a:r>
              <a:rPr lang="en-US" sz="2400" dirty="0"/>
              <a:t>with guidelines on learning outcomes.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3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411" name="Rectangle 4"/>
          <p:cNvSpPr>
            <a:spLocks noGrp="1"/>
          </p:cNvSpPr>
          <p:nvPr>
            <p:ph type="title"/>
          </p:nvPr>
        </p:nvSpPr>
        <p:spPr>
          <a:xfrm>
            <a:off x="1" y="81691"/>
            <a:ext cx="3894138" cy="1143000"/>
          </a:xfrm>
        </p:spPr>
        <p:txBody>
          <a:bodyPr/>
          <a:lstStyle/>
          <a:p>
            <a:pPr eaLnBrk="1" hangingPunct="1"/>
            <a:r>
              <a:rPr lang="fr-BE" sz="3600" b="1" dirty="0" err="1" smtClean="0">
                <a:solidFill>
                  <a:srgbClr val="0070C0"/>
                </a:solidFill>
              </a:rPr>
              <a:t>Assessment</a:t>
            </a:r>
            <a:r>
              <a:rPr lang="fr-BE" sz="3600" b="1" dirty="0" smtClean="0">
                <a:solidFill>
                  <a:srgbClr val="0070C0"/>
                </a:solidFill>
              </a:rPr>
              <a:t> of </a:t>
            </a:r>
            <a:r>
              <a:rPr lang="fr-BE" sz="3600" b="1" dirty="0" err="1" smtClean="0">
                <a:solidFill>
                  <a:srgbClr val="0070C0"/>
                </a:solidFill>
              </a:rPr>
              <a:t>LOs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7412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84490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en-US" sz="2200" dirty="0">
                <a:solidFill>
                  <a:srgbClr val="0070C0"/>
                </a:solidFill>
              </a:rPr>
              <a:t>Credits are awarded </a:t>
            </a:r>
            <a:r>
              <a:rPr lang="en-US" sz="2200" dirty="0"/>
              <a:t>when appropriate assessment shows that the defined learning outcomes have been achieved at the relevant level. </a:t>
            </a:r>
            <a:endParaRPr lang="en-GB" sz="2200" dirty="0"/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en-US" sz="2200" dirty="0">
                <a:solidFill>
                  <a:srgbClr val="0070C0"/>
                </a:solidFill>
              </a:rPr>
              <a:t>Assessment methods </a:t>
            </a:r>
            <a:r>
              <a:rPr lang="en-US" sz="2200" dirty="0"/>
              <a:t>include the whole range of written, oral and practical tests/examinations, projects and portfolios that are used to evaluate the student’s progress and ascertain the achievement of the learning outcomes of a course unit or module.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en-US" sz="2200" dirty="0">
                <a:solidFill>
                  <a:srgbClr val="0070C0"/>
                </a:solidFill>
              </a:rPr>
              <a:t>Assessment criteria </a:t>
            </a:r>
            <a:r>
              <a:rPr lang="en-US" sz="2200" dirty="0"/>
              <a:t>are descriptions of what the student is expected to do, in order to demonstrate that a learning outcome has been achieved.</a:t>
            </a:r>
            <a:endParaRPr lang="en-GB" sz="2200" dirty="0"/>
          </a:p>
          <a:p>
            <a:r>
              <a:rPr lang="en-US" sz="2200" dirty="0" smtClean="0"/>
              <a:t>The </a:t>
            </a:r>
            <a:r>
              <a:rPr lang="en-US" sz="2200" dirty="0"/>
              <a:t>assessment methods and criteria </a:t>
            </a:r>
            <a:r>
              <a:rPr lang="en-US" sz="2200" dirty="0" smtClean="0"/>
              <a:t>have </a:t>
            </a:r>
            <a:r>
              <a:rPr lang="en-US" sz="2200" dirty="0"/>
              <a:t>to be </a:t>
            </a:r>
            <a:r>
              <a:rPr lang="en-US" sz="2200" dirty="0">
                <a:solidFill>
                  <a:srgbClr val="0070C0"/>
                </a:solidFill>
              </a:rPr>
              <a:t>consistent</a:t>
            </a:r>
            <a:r>
              <a:rPr lang="en-US" sz="2200" dirty="0"/>
              <a:t> with the learning outcomes </a:t>
            </a:r>
            <a:r>
              <a:rPr lang="en-US" sz="2200" dirty="0" smtClean="0"/>
              <a:t>and learning activities.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675844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7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r>
              <a:rPr lang="nl-BE" sz="3600" b="1" dirty="0" smtClean="0">
                <a:solidFill>
                  <a:srgbClr val="0070C0"/>
                </a:solidFill>
                <a:latin typeface="Arial" charset="0"/>
              </a:rPr>
              <a:t>Content</a:t>
            </a:r>
            <a:endParaRPr lang="lv-LV" sz="3600" b="1" dirty="0" smtClean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5008329"/>
          </a:xfrm>
        </p:spPr>
        <p:txBody>
          <a:bodyPr/>
          <a:lstStyle/>
          <a:p>
            <a:endParaRPr lang="nl-BE" sz="2800" dirty="0" smtClean="0"/>
          </a:p>
          <a:p>
            <a:r>
              <a:rPr lang="nl-BE" sz="2800" dirty="0" smtClean="0"/>
              <a:t>Revision </a:t>
            </a:r>
            <a:r>
              <a:rPr lang="nl-BE" sz="2800" dirty="0" err="1" smtClean="0"/>
              <a:t>process</a:t>
            </a:r>
            <a:endParaRPr lang="nl-BE" sz="2800" dirty="0" smtClean="0"/>
          </a:p>
          <a:p>
            <a:r>
              <a:rPr lang="nl-BE" sz="2800" dirty="0" err="1" smtClean="0">
                <a:solidFill>
                  <a:srgbClr val="0070C0"/>
                </a:solidFill>
              </a:rPr>
              <a:t>Starting</a:t>
            </a:r>
            <a:r>
              <a:rPr lang="nl-BE" sz="2800" dirty="0" smtClean="0">
                <a:solidFill>
                  <a:srgbClr val="0070C0"/>
                </a:solidFill>
              </a:rPr>
              <a:t> point</a:t>
            </a:r>
          </a:p>
          <a:p>
            <a:r>
              <a:rPr lang="nl-BE" sz="2800" dirty="0" err="1" smtClean="0"/>
              <a:t>What</a:t>
            </a:r>
            <a:r>
              <a:rPr lang="nl-BE" sz="2800" dirty="0" smtClean="0"/>
              <a:t> is new?</a:t>
            </a:r>
          </a:p>
          <a:p>
            <a:r>
              <a:rPr lang="nl-BE" sz="2800" dirty="0" err="1" smtClean="0">
                <a:solidFill>
                  <a:srgbClr val="0070C0"/>
                </a:solidFill>
              </a:rPr>
              <a:t>Key</a:t>
            </a:r>
            <a:r>
              <a:rPr lang="nl-BE" sz="2800" dirty="0" smtClean="0">
                <a:solidFill>
                  <a:srgbClr val="0070C0"/>
                </a:solidFill>
              </a:rPr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definitions</a:t>
            </a:r>
            <a:endParaRPr lang="nl-BE" sz="60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4030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411" name="Rectangle 4"/>
          <p:cNvSpPr>
            <a:spLocks noGrp="1"/>
          </p:cNvSpPr>
          <p:nvPr>
            <p:ph type="title"/>
          </p:nvPr>
        </p:nvSpPr>
        <p:spPr>
          <a:xfrm>
            <a:off x="117446" y="274638"/>
            <a:ext cx="3776692" cy="1143000"/>
          </a:xfrm>
        </p:spPr>
        <p:txBody>
          <a:bodyPr/>
          <a:lstStyle/>
          <a:p>
            <a:pPr eaLnBrk="1" hangingPunct="1"/>
            <a:r>
              <a:rPr lang="fr-BE" sz="3600" b="1" dirty="0" err="1" smtClean="0">
                <a:solidFill>
                  <a:srgbClr val="0070C0"/>
                </a:solidFill>
              </a:rPr>
              <a:t>Workload</a:t>
            </a:r>
            <a:r>
              <a:rPr lang="fr-BE" sz="3600" b="1" dirty="0" smtClean="0"/>
              <a:t> </a:t>
            </a:r>
            <a:endParaRPr lang="lv-LV" sz="3600" b="1" dirty="0" smtClean="0"/>
          </a:p>
        </p:txBody>
      </p:sp>
      <p:sp>
        <p:nvSpPr>
          <p:cNvPr id="17412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84490"/>
          </a:xfrm>
        </p:spPr>
        <p:txBody>
          <a:bodyPr>
            <a:normAutofit fontScale="92500"/>
          </a:bodyPr>
          <a:lstStyle/>
          <a:p>
            <a:r>
              <a:rPr lang="en-US" sz="2600" dirty="0" smtClean="0"/>
              <a:t>An </a:t>
            </a:r>
            <a:r>
              <a:rPr lang="en-US" sz="2600" dirty="0"/>
              <a:t>estimation of the </a:t>
            </a:r>
            <a:r>
              <a:rPr lang="en-US" sz="2600" dirty="0">
                <a:solidFill>
                  <a:srgbClr val="0070C0"/>
                </a:solidFill>
              </a:rPr>
              <a:t>time </a:t>
            </a:r>
            <a:r>
              <a:rPr lang="en-US" sz="2600" dirty="0" smtClean="0">
                <a:solidFill>
                  <a:srgbClr val="0070C0"/>
                </a:solidFill>
              </a:rPr>
              <a:t>typically needed </a:t>
            </a:r>
            <a:r>
              <a:rPr lang="en-US" sz="2600" dirty="0">
                <a:solidFill>
                  <a:srgbClr val="0070C0"/>
                </a:solidFill>
              </a:rPr>
              <a:t>to complete all learning </a:t>
            </a:r>
            <a:r>
              <a:rPr lang="en-US" sz="2600" dirty="0" smtClean="0">
                <a:solidFill>
                  <a:srgbClr val="0070C0"/>
                </a:solidFill>
              </a:rPr>
              <a:t>activities </a:t>
            </a:r>
            <a:r>
              <a:rPr lang="en-US" sz="2600" dirty="0" smtClean="0"/>
              <a:t>– lectures</a:t>
            </a:r>
            <a:r>
              <a:rPr lang="en-US" sz="2600" dirty="0"/>
              <a:t>, seminars, projects, practical work, work </a:t>
            </a:r>
            <a:r>
              <a:rPr lang="en-US" sz="2600" dirty="0" smtClean="0"/>
              <a:t>placements, individual study – to </a:t>
            </a:r>
            <a:r>
              <a:rPr lang="en-US" sz="2600" dirty="0"/>
              <a:t>achieve the defined learning outcomes in formal learning environments. </a:t>
            </a:r>
            <a:endParaRPr lang="en-US" sz="2600" dirty="0" smtClean="0"/>
          </a:p>
          <a:p>
            <a:r>
              <a:rPr lang="en-US" sz="2600" dirty="0" smtClean="0"/>
              <a:t>The </a:t>
            </a:r>
            <a:r>
              <a:rPr lang="en-US" sz="2600" dirty="0"/>
              <a:t>correspondence of the full-time workload of an academic year to </a:t>
            </a:r>
            <a:r>
              <a:rPr lang="en-US" sz="2600" dirty="0">
                <a:solidFill>
                  <a:srgbClr val="0070C0"/>
                </a:solidFill>
              </a:rPr>
              <a:t>60 credits </a:t>
            </a:r>
            <a:r>
              <a:rPr lang="en-US" sz="2600" dirty="0"/>
              <a:t>is often </a:t>
            </a:r>
            <a:r>
              <a:rPr lang="en-US" sz="2600" dirty="0" smtClean="0"/>
              <a:t>incorporated in national legislation. </a:t>
            </a:r>
            <a:r>
              <a:rPr lang="en-US" sz="2600" dirty="0"/>
              <a:t>In most cases, workload ranges from 1,500 to 1,800 hours for an academic year, which means that one credit corresponds to </a:t>
            </a:r>
            <a:r>
              <a:rPr lang="en-US" sz="2600" dirty="0">
                <a:solidFill>
                  <a:srgbClr val="0070C0"/>
                </a:solidFill>
              </a:rPr>
              <a:t>25 to 30 hours </a:t>
            </a:r>
            <a:r>
              <a:rPr lang="en-US" sz="2600" dirty="0"/>
              <a:t>of work. </a:t>
            </a:r>
            <a:endParaRPr lang="en-US" sz="2600" dirty="0" smtClean="0"/>
          </a:p>
          <a:p>
            <a:r>
              <a:rPr lang="en-US" sz="2600" dirty="0" smtClean="0"/>
              <a:t>It </a:t>
            </a:r>
            <a:r>
              <a:rPr lang="en-US" sz="2600" dirty="0"/>
              <a:t>should be recognised that this represents the </a:t>
            </a:r>
            <a:r>
              <a:rPr lang="en-US" sz="2600" dirty="0">
                <a:solidFill>
                  <a:srgbClr val="0070C0"/>
                </a:solidFill>
              </a:rPr>
              <a:t>normal workload </a:t>
            </a:r>
            <a:r>
              <a:rPr lang="en-US" sz="2600" dirty="0"/>
              <a:t>and that for individual learners the actual time to achieve the </a:t>
            </a:r>
            <a:r>
              <a:rPr lang="en-US" sz="2600" dirty="0" smtClean="0"/>
              <a:t>learning outcomes </a:t>
            </a:r>
            <a:r>
              <a:rPr lang="en-US" sz="2600" dirty="0"/>
              <a:t>will vary.</a:t>
            </a:r>
            <a:r>
              <a:rPr lang="en-GB" sz="2600" dirty="0"/>
              <a:t> </a:t>
            </a:r>
            <a:r>
              <a:rPr lang="en-US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4379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411" name="Rectangle 4"/>
          <p:cNvSpPr>
            <a:spLocks noGrp="1"/>
          </p:cNvSpPr>
          <p:nvPr>
            <p:ph type="title"/>
          </p:nvPr>
        </p:nvSpPr>
        <p:spPr>
          <a:xfrm>
            <a:off x="142613" y="274638"/>
            <a:ext cx="3751525" cy="1143000"/>
          </a:xfrm>
        </p:spPr>
        <p:txBody>
          <a:bodyPr/>
          <a:lstStyle/>
          <a:p>
            <a:pPr eaLnBrk="1" hangingPunct="1"/>
            <a:r>
              <a:rPr lang="fr-BE" sz="3600" b="1" dirty="0" err="1" smtClean="0">
                <a:solidFill>
                  <a:srgbClr val="0070C0"/>
                </a:solidFill>
              </a:rPr>
              <a:t>Awarding</a:t>
            </a:r>
            <a:r>
              <a:rPr lang="fr-BE" sz="3600" b="1" dirty="0" smtClean="0">
                <a:solidFill>
                  <a:srgbClr val="0070C0"/>
                </a:solidFill>
              </a:rPr>
              <a:t> </a:t>
            </a:r>
            <a:r>
              <a:rPr lang="fr-BE" sz="3600" b="1" dirty="0" err="1" smtClean="0">
                <a:solidFill>
                  <a:srgbClr val="0070C0"/>
                </a:solidFill>
              </a:rPr>
              <a:t>credits</a:t>
            </a:r>
            <a:r>
              <a:rPr lang="fr-BE" sz="3600" b="1" dirty="0" smtClean="0"/>
              <a:t> </a:t>
            </a:r>
            <a:endParaRPr lang="lv-LV" sz="3600" b="1" dirty="0" smtClean="0"/>
          </a:p>
        </p:txBody>
      </p:sp>
      <p:sp>
        <p:nvSpPr>
          <p:cNvPr id="17412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8449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Formally </a:t>
            </a:r>
            <a:r>
              <a:rPr lang="en-US" sz="2400" dirty="0">
                <a:solidFill>
                  <a:srgbClr val="0070C0"/>
                </a:solidFill>
              </a:rPr>
              <a:t>granting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learners </a:t>
            </a:r>
            <a:r>
              <a:rPr lang="en-US" sz="2400" dirty="0">
                <a:solidFill>
                  <a:srgbClr val="0070C0"/>
                </a:solidFill>
              </a:rPr>
              <a:t>the credits </a:t>
            </a:r>
            <a:r>
              <a:rPr lang="en-US" sz="2400" dirty="0"/>
              <a:t>that are assigned to the qualification and/or its components if they achieve the defined learning outcomes. </a:t>
            </a:r>
            <a:endParaRPr lang="en-US" sz="2400" dirty="0" smtClean="0"/>
          </a:p>
          <a:p>
            <a:r>
              <a:rPr lang="en-US" sz="2400" dirty="0" smtClean="0"/>
              <a:t>National </a:t>
            </a:r>
            <a:r>
              <a:rPr lang="en-US" sz="2400" dirty="0"/>
              <a:t>authorities may indicate </a:t>
            </a:r>
            <a:r>
              <a:rPr lang="en-US" sz="2400" dirty="0">
                <a:solidFill>
                  <a:srgbClr val="0070C0"/>
                </a:solidFill>
              </a:rPr>
              <a:t>which institutions </a:t>
            </a:r>
            <a:r>
              <a:rPr lang="en-US" sz="2400" dirty="0"/>
              <a:t>have the right to award ECTS credits. </a:t>
            </a:r>
            <a:endParaRPr lang="en-US" sz="2400" dirty="0" smtClean="0"/>
          </a:p>
          <a:p>
            <a:r>
              <a:rPr lang="en-US" sz="2400" dirty="0" smtClean="0"/>
              <a:t>Credits </a:t>
            </a:r>
            <a:r>
              <a:rPr lang="en-US" sz="2400" dirty="0"/>
              <a:t>are awarded to individual learners after they have completed the required learning activities and achieved the defined learning outcomes, as evidenced by appropriate </a:t>
            </a:r>
            <a:r>
              <a:rPr lang="en-US" sz="2400" dirty="0">
                <a:solidFill>
                  <a:srgbClr val="0070C0"/>
                </a:solidFill>
              </a:rPr>
              <a:t>assessment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If </a:t>
            </a:r>
            <a:r>
              <a:rPr lang="en-US" sz="2400" dirty="0"/>
              <a:t>learners have achieved learning </a:t>
            </a:r>
            <a:r>
              <a:rPr lang="en-US" sz="2400" dirty="0">
                <a:solidFill>
                  <a:srgbClr val="0070C0"/>
                </a:solidFill>
              </a:rPr>
              <a:t>outcomes in other formal, non-formal, or informal learning contexts </a:t>
            </a:r>
            <a:r>
              <a:rPr lang="en-US" sz="2400" dirty="0"/>
              <a:t>or timeframes, credits may be awarded through assessment and recognition of these learning outcomes.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19956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7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r>
              <a:rPr lang="nl-BE" sz="3600" b="1" dirty="0" smtClean="0">
                <a:solidFill>
                  <a:srgbClr val="0070C0"/>
                </a:solidFill>
                <a:latin typeface="Arial" charset="0"/>
              </a:rPr>
              <a:t>RPL</a:t>
            </a:r>
            <a:endParaRPr lang="lv-LV" sz="3600" b="1" dirty="0" smtClean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485464" cy="5008329"/>
          </a:xfrm>
        </p:spPr>
        <p:txBody>
          <a:bodyPr/>
          <a:lstStyle/>
          <a:p>
            <a:r>
              <a:rPr lang="en-US" sz="2400" dirty="0"/>
              <a:t>The recognition of the learning outcomes gained through non-formal and informal learning should be automatically followed by the </a:t>
            </a:r>
            <a:r>
              <a:rPr lang="en-US" sz="2400" dirty="0">
                <a:solidFill>
                  <a:srgbClr val="0070C0"/>
                </a:solidFill>
              </a:rPr>
              <a:t>award of the same number of ECTS credits</a:t>
            </a:r>
            <a:r>
              <a:rPr lang="en-US" sz="2400" dirty="0"/>
              <a:t> attached to the corresponding part of the formal programme. </a:t>
            </a:r>
          </a:p>
          <a:p>
            <a:r>
              <a:rPr lang="en-US" sz="2400" dirty="0" smtClean="0"/>
              <a:t>As </a:t>
            </a:r>
            <a:r>
              <a:rPr lang="en-US" sz="2400" dirty="0"/>
              <a:t>with formal education, the award of credits is preceded by an </a:t>
            </a:r>
            <a:r>
              <a:rPr lang="en-US" sz="2400" dirty="0">
                <a:solidFill>
                  <a:srgbClr val="0070C0"/>
                </a:solidFill>
              </a:rPr>
              <a:t>assessment</a:t>
            </a:r>
            <a:r>
              <a:rPr lang="en-US" sz="2400" dirty="0"/>
              <a:t> to verify the achievement of learning outcomes. 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assessment methods and criteria should be constructed to measure the achievement of the required learning outcomes at the appropriate level, </a:t>
            </a:r>
            <a:r>
              <a:rPr lang="en-US" sz="2400" dirty="0">
                <a:solidFill>
                  <a:srgbClr val="0070C0"/>
                </a:solidFill>
              </a:rPr>
              <a:t>without reference to specific learning activities or workload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0070C0"/>
                </a:solidFill>
              </a:rPr>
              <a:t>Appropriate </a:t>
            </a:r>
            <a:r>
              <a:rPr lang="en-US" sz="2400" dirty="0">
                <a:solidFill>
                  <a:srgbClr val="0070C0"/>
                </a:solidFill>
              </a:rPr>
              <a:t>staff </a:t>
            </a:r>
            <a:r>
              <a:rPr lang="en-US" sz="2400" dirty="0"/>
              <a:t>should be </a:t>
            </a:r>
            <a:r>
              <a:rPr lang="en-US" sz="2400" dirty="0" smtClean="0"/>
              <a:t>appointed, with </a:t>
            </a:r>
            <a:r>
              <a:rPr lang="en-US" sz="2400" dirty="0"/>
              <a:t>formal authority and </a:t>
            </a:r>
            <a:r>
              <a:rPr lang="en-US" sz="2400" dirty="0" smtClean="0"/>
              <a:t>training, </a:t>
            </a:r>
            <a:r>
              <a:rPr lang="en-US" sz="2400" dirty="0"/>
              <a:t>to award credits for learning outcomes acquired outside the formal learning </a:t>
            </a:r>
            <a:r>
              <a:rPr lang="en-US" sz="2400" dirty="0" smtClean="0"/>
              <a:t>context.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43491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Ivan </a:t>
            </a:r>
            <a:r>
              <a:rPr lang="en-US" sz="2000" dirty="0" err="1">
                <a:solidFill>
                  <a:srgbClr val="0070C0"/>
                </a:solidFill>
              </a:rPr>
              <a:t>Babyn</a:t>
            </a:r>
            <a:r>
              <a:rPr lang="en-US" sz="2000" dirty="0">
                <a:solidFill>
                  <a:srgbClr val="0070C0"/>
                </a:solidFill>
              </a:rPr>
              <a:t> (Ukraine)</a:t>
            </a:r>
          </a:p>
          <a:p>
            <a:pPr marL="0" indent="0">
              <a:buNone/>
            </a:pPr>
            <a:r>
              <a:rPr lang="en-US" sz="2000" dirty="0"/>
              <a:t>Tim </a:t>
            </a:r>
            <a:r>
              <a:rPr lang="en-US" sz="2000" dirty="0" err="1"/>
              <a:t>Birtwistle</a:t>
            </a:r>
            <a:r>
              <a:rPr lang="en-US" sz="2000" dirty="0"/>
              <a:t> (United Kingdom)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Regine Bolter (Austria)</a:t>
            </a:r>
          </a:p>
          <a:p>
            <a:pPr marL="0" indent="0">
              <a:buNone/>
            </a:pPr>
            <a:r>
              <a:rPr lang="en-US" sz="2000" dirty="0"/>
              <a:t>Howard Davies </a:t>
            </a:r>
            <a:r>
              <a:rPr lang="en-US" sz="2000" dirty="0" smtClean="0"/>
              <a:t>(EUA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Béatrice Delpouve (France)</a:t>
            </a:r>
          </a:p>
          <a:p>
            <a:pPr marL="0" indent="0">
              <a:buNone/>
            </a:pPr>
            <a:r>
              <a:rPr lang="en-US" sz="2000" dirty="0" err="1"/>
              <a:t>Roza</a:t>
            </a:r>
            <a:r>
              <a:rPr lang="en-US" sz="2000" dirty="0"/>
              <a:t> </a:t>
            </a:r>
            <a:r>
              <a:rPr lang="en-US" sz="2000" dirty="0" err="1"/>
              <a:t>Dumbraveanu</a:t>
            </a:r>
            <a:r>
              <a:rPr lang="en-US" sz="2000" dirty="0"/>
              <a:t> (Moldova)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Luc François (Belgium)</a:t>
            </a:r>
          </a:p>
          <a:p>
            <a:pPr marL="0" indent="0">
              <a:buNone/>
            </a:pPr>
            <a:r>
              <a:rPr lang="en-US" sz="2000" dirty="0"/>
              <a:t>Volker Gehmlich (Germany)</a:t>
            </a:r>
          </a:p>
          <a:p>
            <a:pPr marL="0" indent="0">
              <a:buNone/>
            </a:pPr>
            <a:r>
              <a:rPr lang="en-US" sz="2000" dirty="0" err="1">
                <a:solidFill>
                  <a:srgbClr val="0070C0"/>
                </a:solidFill>
              </a:rPr>
              <a:t>Nerses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err="1">
                <a:solidFill>
                  <a:srgbClr val="0070C0"/>
                </a:solidFill>
              </a:rPr>
              <a:t>Gevorgyan</a:t>
            </a:r>
            <a:r>
              <a:rPr lang="en-US" sz="2000" dirty="0">
                <a:solidFill>
                  <a:srgbClr val="0070C0"/>
                </a:solidFill>
              </a:rPr>
              <a:t> (Armenia)</a:t>
            </a:r>
          </a:p>
          <a:p>
            <a:pPr marL="0" indent="0">
              <a:buNone/>
            </a:pPr>
            <a:r>
              <a:rPr lang="en-US" sz="2000" dirty="0"/>
              <a:t>Judit Hidasi (Hungary)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Maria Kelo </a:t>
            </a:r>
            <a:r>
              <a:rPr lang="en-US" sz="2000" dirty="0" smtClean="0">
                <a:solidFill>
                  <a:srgbClr val="0070C0"/>
                </a:solidFill>
              </a:rPr>
              <a:t>(ENQA</a:t>
            </a:r>
            <a:r>
              <a:rPr lang="en-US" sz="20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000" dirty="0" err="1"/>
              <a:t>Eliane</a:t>
            </a:r>
            <a:r>
              <a:rPr lang="en-US" sz="2000" dirty="0"/>
              <a:t> </a:t>
            </a:r>
            <a:r>
              <a:rPr lang="en-US" sz="2000" dirty="0" err="1"/>
              <a:t>Kotler</a:t>
            </a:r>
            <a:r>
              <a:rPr lang="en-US" sz="2000" dirty="0"/>
              <a:t> (France)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 smtClean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smtClean="0"/>
              <a:t>Sandra </a:t>
            </a:r>
            <a:r>
              <a:rPr lang="en-GB" sz="2000" dirty="0"/>
              <a:t>Kraze (EURASHE)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Janerik Lundquist (Sweden)</a:t>
            </a:r>
          </a:p>
          <a:p>
            <a:pPr marL="0" indent="0">
              <a:buNone/>
            </a:pPr>
            <a:r>
              <a:rPr lang="en-GB" sz="2000" dirty="0"/>
              <a:t>Raimonda Markeviciene (Lithuania)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Lene Oftedal (Norway)</a:t>
            </a:r>
          </a:p>
          <a:p>
            <a:pPr marL="0" indent="0">
              <a:buNone/>
            </a:pPr>
            <a:r>
              <a:rPr lang="en-GB" sz="2000" dirty="0"/>
              <a:t>John Reilly (United Kingdom)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Maria Sticchi Damiani (Italy)</a:t>
            </a:r>
          </a:p>
          <a:p>
            <a:pPr marL="0" indent="0">
              <a:buNone/>
            </a:pPr>
            <a:r>
              <a:rPr lang="en-GB" sz="2000" dirty="0"/>
              <a:t>Anthony Vickers (United Kingdom)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Nevena Vuksanovic </a:t>
            </a:r>
            <a:r>
              <a:rPr lang="en-GB" sz="2000" dirty="0" smtClean="0">
                <a:solidFill>
                  <a:srgbClr val="0070C0"/>
                </a:solidFill>
              </a:rPr>
              <a:t>(ESU</a:t>
            </a:r>
            <a:r>
              <a:rPr lang="en-GB" sz="20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2000" dirty="0"/>
              <a:t>Robert Wagenaar (The </a:t>
            </a:r>
            <a:r>
              <a:rPr lang="en-GB" sz="2000" dirty="0" smtClean="0"/>
              <a:t>Netherlands)</a:t>
            </a:r>
            <a:endParaRPr lang="en-GB" sz="2000" dirty="0"/>
          </a:p>
          <a:p>
            <a:endParaRPr lang="en-GB" dirty="0"/>
          </a:p>
        </p:txBody>
      </p:sp>
      <p:sp>
        <p:nvSpPr>
          <p:cNvPr id="8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r>
              <a:rPr lang="nl-BE" sz="3600" b="1" dirty="0" err="1" smtClean="0">
                <a:solidFill>
                  <a:srgbClr val="0070C0"/>
                </a:solidFill>
                <a:latin typeface="Arial" charset="0"/>
              </a:rPr>
              <a:t>Thank</a:t>
            </a:r>
            <a:r>
              <a:rPr lang="nl-BE" sz="3600" b="1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nl-BE" sz="3600" b="1" dirty="0" err="1" smtClean="0">
                <a:solidFill>
                  <a:srgbClr val="0070C0"/>
                </a:solidFill>
                <a:latin typeface="Arial" charset="0"/>
              </a:rPr>
              <a:t>you</a:t>
            </a:r>
            <a:endParaRPr lang="lv-LV" sz="3600" b="1" dirty="0" smtClean="0">
              <a:solidFill>
                <a:srgbClr val="0070C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75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7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endParaRPr lang="lv-LV" sz="3600" b="1" dirty="0" smtClean="0">
              <a:latin typeface="Arial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5008329"/>
          </a:xfrm>
        </p:spPr>
        <p:txBody>
          <a:bodyPr/>
          <a:lstStyle/>
          <a:p>
            <a:endParaRPr lang="nl-BE" sz="2800" dirty="0" smtClean="0"/>
          </a:p>
          <a:p>
            <a:endParaRPr lang="nl-BE" sz="2800" dirty="0"/>
          </a:p>
          <a:p>
            <a:pPr marL="0" indent="0" algn="ctr">
              <a:buNone/>
            </a:pPr>
            <a:endParaRPr lang="nl-BE" sz="2800" dirty="0" smtClean="0"/>
          </a:p>
          <a:p>
            <a:pPr marL="0" indent="0" algn="ctr">
              <a:buNone/>
            </a:pPr>
            <a:r>
              <a:rPr lang="nl-BE" sz="6000" b="1" dirty="0" smtClean="0">
                <a:solidFill>
                  <a:srgbClr val="0070C0"/>
                </a:solidFill>
              </a:rPr>
              <a:t>Revision </a:t>
            </a:r>
            <a:r>
              <a:rPr lang="nl-BE" sz="6000" b="1" dirty="0" err="1" smtClean="0">
                <a:solidFill>
                  <a:srgbClr val="0070C0"/>
                </a:solidFill>
              </a:rPr>
              <a:t>process</a:t>
            </a:r>
            <a:endParaRPr lang="nl-BE" sz="60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52093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nl-BE" sz="3600" b="1" dirty="0" err="1" smtClean="0">
                <a:solidFill>
                  <a:srgbClr val="0070C0"/>
                </a:solidFill>
              </a:rPr>
              <a:t>Mandate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lv-LV" sz="2800" dirty="0" smtClean="0">
              <a:latin typeface="+mj-lt"/>
            </a:endParaRPr>
          </a:p>
          <a:p>
            <a:pPr marL="0" indent="0" algn="ctr" eaLnBrk="1" hangingPunct="1">
              <a:buNone/>
            </a:pPr>
            <a:r>
              <a:rPr lang="fr-BE" sz="2800" b="1" dirty="0" err="1" smtClean="0">
                <a:solidFill>
                  <a:srgbClr val="0070C0"/>
                </a:solidFill>
                <a:latin typeface="+mj-lt"/>
              </a:rPr>
              <a:t>Bucharest</a:t>
            </a:r>
            <a:r>
              <a:rPr lang="fr-BE" sz="2800" b="1" dirty="0" smtClean="0">
                <a:solidFill>
                  <a:srgbClr val="0070C0"/>
                </a:solidFill>
                <a:latin typeface="+mj-lt"/>
              </a:rPr>
              <a:t> Communiqué 2012</a:t>
            </a:r>
          </a:p>
          <a:p>
            <a:pPr marL="0" indent="0" algn="ctr">
              <a:buNone/>
            </a:pPr>
            <a:r>
              <a:rPr lang="en-GB" sz="2800" dirty="0" smtClean="0">
                <a:latin typeface="+mj-lt"/>
              </a:rPr>
              <a:t>"We call on institutions to further </a:t>
            </a:r>
            <a:r>
              <a:rPr lang="en-GB" sz="2800" dirty="0" smtClean="0">
                <a:solidFill>
                  <a:srgbClr val="0070C0"/>
                </a:solidFill>
                <a:latin typeface="+mj-lt"/>
              </a:rPr>
              <a:t>link</a:t>
            </a:r>
            <a:r>
              <a:rPr lang="en-GB" sz="2800" dirty="0" smtClean="0">
                <a:latin typeface="+mj-lt"/>
              </a:rPr>
              <a:t> study credits with both </a:t>
            </a:r>
            <a:r>
              <a:rPr lang="en-GB" sz="2800" dirty="0" smtClean="0">
                <a:solidFill>
                  <a:srgbClr val="0070C0"/>
                </a:solidFill>
                <a:latin typeface="+mj-lt"/>
              </a:rPr>
              <a:t>learning outcomes </a:t>
            </a:r>
            <a:r>
              <a:rPr lang="en-GB" sz="2800" dirty="0" smtClean="0">
                <a:latin typeface="+mj-lt"/>
              </a:rPr>
              <a:t>and student </a:t>
            </a:r>
            <a:r>
              <a:rPr lang="en-GB" sz="2800" dirty="0" smtClean="0">
                <a:solidFill>
                  <a:srgbClr val="0070C0"/>
                </a:solidFill>
                <a:latin typeface="+mj-lt"/>
              </a:rPr>
              <a:t>workload</a:t>
            </a:r>
            <a:r>
              <a:rPr lang="en-GB" sz="2800" dirty="0" smtClean="0">
                <a:latin typeface="+mj-lt"/>
              </a:rPr>
              <a:t>, and to include the attainment of learning outcomes in </a:t>
            </a:r>
            <a:r>
              <a:rPr lang="en-GB" sz="2800" dirty="0" smtClean="0">
                <a:solidFill>
                  <a:srgbClr val="0070C0"/>
                </a:solidFill>
                <a:latin typeface="+mj-lt"/>
              </a:rPr>
              <a:t>assessment procedures</a:t>
            </a:r>
            <a:r>
              <a:rPr lang="en-GB" sz="2800" dirty="0" smtClean="0">
                <a:latin typeface="+mj-lt"/>
              </a:rPr>
              <a:t>. We will work to ensure that the ECTS Users' Guide </a:t>
            </a:r>
            <a:r>
              <a:rPr lang="en-GB" sz="2800" dirty="0">
                <a:latin typeface="+mj-lt"/>
              </a:rPr>
              <a:t>fully </a:t>
            </a:r>
            <a:r>
              <a:rPr lang="en-GB" sz="2800" dirty="0" smtClean="0">
                <a:latin typeface="+mj-lt"/>
              </a:rPr>
              <a:t>reflects </a:t>
            </a:r>
            <a:r>
              <a:rPr lang="en-GB" sz="2800" dirty="0">
                <a:latin typeface="+mj-lt"/>
              </a:rPr>
              <a:t>the state of on-going work on learning outcomes and </a:t>
            </a:r>
            <a:r>
              <a:rPr lang="en-GB" sz="2800" dirty="0">
                <a:solidFill>
                  <a:srgbClr val="0070C0"/>
                </a:solidFill>
                <a:latin typeface="+mj-lt"/>
              </a:rPr>
              <a:t>recognition of prior learning</a:t>
            </a:r>
            <a:r>
              <a:rPr lang="en-GB" sz="2800" dirty="0">
                <a:latin typeface="+mj-lt"/>
              </a:rPr>
              <a:t>."</a:t>
            </a:r>
          </a:p>
          <a:p>
            <a:pPr eaLnBrk="1" hangingPunct="1"/>
            <a:endParaRPr lang="fr-BE" sz="2800" dirty="0" smtClean="0">
              <a:latin typeface="+mj-lt"/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>
          <a:xfrm>
            <a:off x="5525549" y="274638"/>
            <a:ext cx="343693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lv-LV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466117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r-BE" sz="3600" b="1" dirty="0" err="1" smtClean="0">
                <a:solidFill>
                  <a:srgbClr val="0070C0"/>
                </a:solidFill>
              </a:rPr>
              <a:t>Working</a:t>
            </a:r>
            <a:r>
              <a:rPr lang="fr-BE" sz="3600" b="1" dirty="0" smtClean="0">
                <a:solidFill>
                  <a:srgbClr val="0070C0"/>
                </a:solidFill>
              </a:rPr>
              <a:t> Group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fr-BE" sz="2800" dirty="0" smtClean="0">
                <a:latin typeface="+mj-lt"/>
              </a:rPr>
              <a:t>Experts </a:t>
            </a:r>
            <a:r>
              <a:rPr lang="fr-BE" sz="2800" dirty="0" err="1" smtClean="0">
                <a:latin typeface="+mj-lt"/>
              </a:rPr>
              <a:t>nominated</a:t>
            </a:r>
            <a:r>
              <a:rPr lang="fr-BE" sz="2800" dirty="0" smtClean="0">
                <a:latin typeface="+mj-lt"/>
              </a:rPr>
              <a:t> by countries or organisations</a:t>
            </a:r>
          </a:p>
          <a:p>
            <a:r>
              <a:rPr lang="en-GB" sz="2800" dirty="0"/>
              <a:t>AM, BE-</a:t>
            </a:r>
            <a:r>
              <a:rPr lang="en-GB" sz="2800" dirty="0" err="1"/>
              <a:t>nl</a:t>
            </a:r>
            <a:r>
              <a:rPr lang="en-GB" sz="2800" dirty="0"/>
              <a:t>, DE, FR, HU, IT, LT, MD, NL, NO, SE, UA and UK; ENQA, ESU, EUA and </a:t>
            </a:r>
            <a:r>
              <a:rPr lang="en-GB" sz="2800" dirty="0" smtClean="0"/>
              <a:t>EURASHE</a:t>
            </a:r>
            <a:endParaRPr lang="fr-BE" sz="2800" dirty="0" smtClean="0">
              <a:latin typeface="+mj-lt"/>
            </a:endParaRPr>
          </a:p>
          <a:p>
            <a:pPr eaLnBrk="1" hangingPunct="1"/>
            <a:r>
              <a:rPr lang="fr-BE" sz="2800" dirty="0">
                <a:latin typeface="+mj-lt"/>
              </a:rPr>
              <a:t>F</a:t>
            </a:r>
            <a:r>
              <a:rPr lang="fr-BE" sz="2800" dirty="0" smtClean="0">
                <a:latin typeface="+mj-lt"/>
              </a:rPr>
              <a:t>irst meeting </a:t>
            </a:r>
            <a:r>
              <a:rPr lang="fr-BE" sz="2800" dirty="0" err="1" smtClean="0">
                <a:latin typeface="+mj-lt"/>
              </a:rPr>
              <a:t>February</a:t>
            </a:r>
            <a:r>
              <a:rPr lang="fr-BE" sz="2800" dirty="0" smtClean="0">
                <a:latin typeface="+mj-lt"/>
              </a:rPr>
              <a:t> 2013; </a:t>
            </a:r>
          </a:p>
          <a:p>
            <a:pPr eaLnBrk="1" hangingPunct="1"/>
            <a:r>
              <a:rPr lang="fr-BE" sz="2800" dirty="0" smtClean="0">
                <a:latin typeface="+mj-lt"/>
              </a:rPr>
              <a:t>3 </a:t>
            </a:r>
            <a:r>
              <a:rPr lang="fr-BE" sz="2800" dirty="0" err="1" smtClean="0">
                <a:latin typeface="+mj-lt"/>
              </a:rPr>
              <a:t>further</a:t>
            </a:r>
            <a:r>
              <a:rPr lang="fr-BE" sz="2800" dirty="0" smtClean="0">
                <a:latin typeface="+mj-lt"/>
              </a:rPr>
              <a:t> meetings </a:t>
            </a:r>
            <a:r>
              <a:rPr lang="fr-BE" sz="2800" dirty="0" err="1" smtClean="0">
                <a:latin typeface="+mj-lt"/>
              </a:rPr>
              <a:t>in</a:t>
            </a:r>
            <a:r>
              <a:rPr lang="fr-BE" sz="2800" dirty="0" smtClean="0">
                <a:latin typeface="+mj-lt"/>
              </a:rPr>
              <a:t> 2013 (April, May, </a:t>
            </a:r>
            <a:r>
              <a:rPr lang="fr-BE" sz="2800" dirty="0" err="1" smtClean="0">
                <a:latin typeface="+mj-lt"/>
              </a:rPr>
              <a:t>October</a:t>
            </a:r>
            <a:r>
              <a:rPr lang="fr-BE" sz="2800" dirty="0" smtClean="0">
                <a:latin typeface="+mj-lt"/>
              </a:rPr>
              <a:t>)</a:t>
            </a:r>
          </a:p>
          <a:p>
            <a:pPr eaLnBrk="1" hangingPunct="1"/>
            <a:r>
              <a:rPr lang="fr-BE" sz="2800" dirty="0" smtClean="0">
                <a:latin typeface="+mj-lt"/>
              </a:rPr>
              <a:t>First </a:t>
            </a:r>
            <a:r>
              <a:rPr lang="fr-BE" sz="2800" dirty="0" err="1" smtClean="0">
                <a:latin typeface="+mj-lt"/>
              </a:rPr>
              <a:t>draft</a:t>
            </a:r>
            <a:r>
              <a:rPr lang="fr-BE" sz="2800" dirty="0" smtClean="0">
                <a:latin typeface="+mj-lt"/>
              </a:rPr>
              <a:t> by "</a:t>
            </a:r>
            <a:r>
              <a:rPr lang="fr-BE" sz="2800" dirty="0" err="1" smtClean="0">
                <a:latin typeface="+mj-lt"/>
              </a:rPr>
              <a:t>drafting</a:t>
            </a:r>
            <a:r>
              <a:rPr lang="fr-BE" sz="2800" dirty="0" smtClean="0">
                <a:latin typeface="+mj-lt"/>
              </a:rPr>
              <a:t> team", </a:t>
            </a:r>
            <a:r>
              <a:rPr lang="fr-BE" sz="2800" dirty="0" err="1" smtClean="0">
                <a:latin typeface="+mj-lt"/>
              </a:rPr>
              <a:t>September</a:t>
            </a:r>
            <a:r>
              <a:rPr lang="fr-BE" sz="2800" dirty="0" smtClean="0">
                <a:latin typeface="+mj-lt"/>
              </a:rPr>
              <a:t> 2013, Brussels</a:t>
            </a:r>
          </a:p>
          <a:p>
            <a:pPr eaLnBrk="1" hangingPunct="1"/>
            <a:r>
              <a:rPr lang="fr-BE" sz="2800" dirty="0" err="1" smtClean="0">
                <a:latin typeface="+mj-lt"/>
              </a:rPr>
              <a:t>Stakeholders</a:t>
            </a:r>
            <a:r>
              <a:rPr lang="fr-BE" sz="2800" dirty="0" smtClean="0">
                <a:latin typeface="+mj-lt"/>
              </a:rPr>
              <a:t>' consultation </a:t>
            </a:r>
            <a:r>
              <a:rPr lang="fr-BE" sz="2800" dirty="0" err="1" smtClean="0">
                <a:latin typeface="+mj-lt"/>
              </a:rPr>
              <a:t>January</a:t>
            </a:r>
            <a:r>
              <a:rPr lang="fr-BE" sz="2800" dirty="0" smtClean="0">
                <a:latin typeface="+mj-lt"/>
              </a:rPr>
              <a:t> 2014</a:t>
            </a:r>
          </a:p>
          <a:p>
            <a:pPr eaLnBrk="1" hangingPunct="1"/>
            <a:r>
              <a:rPr lang="fr-BE" sz="2800" dirty="0" smtClean="0">
                <a:latin typeface="+mj-lt"/>
              </a:rPr>
              <a:t>2 meetings </a:t>
            </a:r>
            <a:r>
              <a:rPr lang="fr-BE" sz="2800" dirty="0" err="1" smtClean="0">
                <a:latin typeface="+mj-lt"/>
              </a:rPr>
              <a:t>in</a:t>
            </a:r>
            <a:r>
              <a:rPr lang="fr-BE" sz="2800" dirty="0" smtClean="0">
                <a:latin typeface="+mj-lt"/>
              </a:rPr>
              <a:t> 2014 (</a:t>
            </a:r>
            <a:r>
              <a:rPr lang="fr-BE" sz="2800" dirty="0" err="1" smtClean="0">
                <a:latin typeface="+mj-lt"/>
              </a:rPr>
              <a:t>February</a:t>
            </a:r>
            <a:r>
              <a:rPr lang="fr-BE" sz="2800" dirty="0" smtClean="0">
                <a:latin typeface="+mj-lt"/>
              </a:rPr>
              <a:t>, April)</a:t>
            </a:r>
            <a:endParaRPr lang="lv-LV" sz="2800" dirty="0" smtClean="0">
              <a:latin typeface="+mj-lt"/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>
          <a:xfrm>
            <a:off x="5525549" y="274638"/>
            <a:ext cx="343693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lv-LV" sz="3600" b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420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7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endParaRPr lang="lv-LV" sz="3600" b="1" dirty="0" smtClean="0">
              <a:latin typeface="Arial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5008329"/>
          </a:xfrm>
        </p:spPr>
        <p:txBody>
          <a:bodyPr/>
          <a:lstStyle/>
          <a:p>
            <a:endParaRPr lang="nl-BE" sz="2800" dirty="0" smtClean="0"/>
          </a:p>
          <a:p>
            <a:endParaRPr lang="nl-BE" sz="2800" dirty="0"/>
          </a:p>
          <a:p>
            <a:pPr marL="0" indent="0" algn="ctr">
              <a:buNone/>
            </a:pPr>
            <a:endParaRPr lang="nl-BE" sz="2800" dirty="0" smtClean="0"/>
          </a:p>
          <a:p>
            <a:pPr marL="0" indent="0" algn="ctr">
              <a:buNone/>
            </a:pPr>
            <a:r>
              <a:rPr lang="nl-BE" sz="6000" b="1" dirty="0" err="1" smtClean="0">
                <a:solidFill>
                  <a:srgbClr val="0070C0"/>
                </a:solidFill>
              </a:rPr>
              <a:t>Starting</a:t>
            </a:r>
            <a:r>
              <a:rPr lang="nl-BE" sz="6000" b="1" dirty="0" smtClean="0">
                <a:solidFill>
                  <a:srgbClr val="0070C0"/>
                </a:solidFill>
              </a:rPr>
              <a:t> point</a:t>
            </a:r>
          </a:p>
          <a:p>
            <a:pPr marL="0" indent="0" algn="ctr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4030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r>
              <a:rPr lang="fr-BE" sz="3600" b="1" dirty="0" err="1" smtClean="0">
                <a:solidFill>
                  <a:srgbClr val="0070C0"/>
                </a:solidFill>
              </a:rPr>
              <a:t>Why</a:t>
            </a:r>
            <a:r>
              <a:rPr lang="fr-BE" sz="3600" b="1" dirty="0" smtClean="0">
                <a:solidFill>
                  <a:srgbClr val="0070C0"/>
                </a:solidFill>
              </a:rPr>
              <a:t> </a:t>
            </a:r>
            <a:r>
              <a:rPr lang="fr-BE" sz="3600" b="1" dirty="0" err="1" smtClean="0">
                <a:solidFill>
                  <a:srgbClr val="0070C0"/>
                </a:solidFill>
              </a:rPr>
              <a:t>revision</a:t>
            </a:r>
            <a:r>
              <a:rPr lang="fr-BE" sz="3600" b="1" dirty="0" smtClean="0">
                <a:solidFill>
                  <a:srgbClr val="0070C0"/>
                </a:solidFill>
              </a:rPr>
              <a:t>? 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dirty="0" smtClean="0"/>
              <a:t>The current Guide was written in 2008 and published in 2009</a:t>
            </a:r>
          </a:p>
          <a:p>
            <a:pPr eaLnBrk="1" hangingPunct="1"/>
            <a:r>
              <a:rPr lang="en-GB" sz="2800" dirty="0" smtClean="0"/>
              <a:t>Developments in Higher Education and the </a:t>
            </a:r>
            <a:r>
              <a:rPr lang="en-GB" sz="2800" dirty="0">
                <a:solidFill>
                  <a:srgbClr val="0070C0"/>
                </a:solidFill>
              </a:rPr>
              <a:t>shift to a </a:t>
            </a:r>
            <a:r>
              <a:rPr lang="en-GB" sz="2800" dirty="0" smtClean="0">
                <a:solidFill>
                  <a:srgbClr val="0070C0"/>
                </a:solidFill>
              </a:rPr>
              <a:t>learning </a:t>
            </a:r>
            <a:r>
              <a:rPr lang="en-GB" sz="2800" dirty="0">
                <a:solidFill>
                  <a:srgbClr val="0070C0"/>
                </a:solidFill>
              </a:rPr>
              <a:t>outcomes-based approach </a:t>
            </a:r>
            <a:r>
              <a:rPr lang="en-GB" sz="2800" dirty="0" smtClean="0"/>
              <a:t>provide a </a:t>
            </a:r>
            <a:r>
              <a:rPr lang="en-GB" sz="2800" dirty="0"/>
              <a:t>challenge f</a:t>
            </a:r>
            <a:r>
              <a:rPr lang="en-GB" sz="2800" dirty="0" smtClean="0"/>
              <a:t>or HEIs </a:t>
            </a:r>
          </a:p>
          <a:p>
            <a:pPr eaLnBrk="1" hangingPunct="1"/>
            <a:r>
              <a:rPr lang="en-GB" sz="2800" dirty="0" smtClean="0"/>
              <a:t>There is a </a:t>
            </a:r>
            <a:r>
              <a:rPr lang="en-GB" sz="2800" dirty="0" smtClean="0">
                <a:solidFill>
                  <a:srgbClr val="0070C0"/>
                </a:solidFill>
              </a:rPr>
              <a:t>need for an up to date guide </a:t>
            </a:r>
            <a:r>
              <a:rPr lang="en-GB" sz="2800" dirty="0" smtClean="0"/>
              <a:t>to help HEIs to </a:t>
            </a:r>
            <a:r>
              <a:rPr lang="en-GB" sz="2800" dirty="0"/>
              <a:t>develop learning </a:t>
            </a:r>
            <a:r>
              <a:rPr lang="en-GB" sz="2800" dirty="0" smtClean="0"/>
              <a:t>outcomes and credits as </a:t>
            </a:r>
            <a:r>
              <a:rPr lang="en-GB" sz="2800" dirty="0"/>
              <a:t>the building blocks underpinning </a:t>
            </a:r>
            <a:r>
              <a:rPr lang="en-GB" sz="2800" dirty="0" smtClean="0"/>
              <a:t>a learner-centred approach</a:t>
            </a:r>
            <a:endParaRPr lang="lv-LV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6893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934659" y="1417638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117446" y="274638"/>
            <a:ext cx="3776692" cy="1143000"/>
          </a:xfrm>
        </p:spPr>
        <p:txBody>
          <a:bodyPr/>
          <a:lstStyle/>
          <a:p>
            <a:pPr eaLnBrk="1" hangingPunct="1"/>
            <a:r>
              <a:rPr lang="fr-BE" sz="3600" b="1" dirty="0" smtClean="0">
                <a:solidFill>
                  <a:srgbClr val="0070C0"/>
                </a:solidFill>
              </a:rPr>
              <a:t>Setting the </a:t>
            </a:r>
            <a:r>
              <a:rPr lang="fr-BE" sz="3600" b="1" dirty="0" err="1" smtClean="0">
                <a:solidFill>
                  <a:srgbClr val="0070C0"/>
                </a:solidFill>
              </a:rPr>
              <a:t>scene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>
          <a:xfrm>
            <a:off x="457199" y="1249859"/>
            <a:ext cx="8862969" cy="5041885"/>
          </a:xfrm>
        </p:spPr>
        <p:txBody>
          <a:bodyPr/>
          <a:lstStyle/>
          <a:p>
            <a:pPr eaLnBrk="1" hangingPunct="1"/>
            <a:r>
              <a:rPr lang="nl-BE" sz="2800" b="1" dirty="0" err="1" smtClean="0">
                <a:solidFill>
                  <a:srgbClr val="0070C0"/>
                </a:solidFill>
              </a:rPr>
              <a:t>Purpose</a:t>
            </a:r>
            <a:r>
              <a:rPr lang="nl-BE" sz="2800" b="1" dirty="0" smtClean="0">
                <a:solidFill>
                  <a:schemeClr val="accent1"/>
                </a:solidFill>
              </a:rPr>
              <a:t>:</a:t>
            </a:r>
          </a:p>
          <a:p>
            <a:pPr marL="0" indent="0" eaLnBrk="1" hangingPunct="1">
              <a:buNone/>
            </a:pPr>
            <a:r>
              <a:rPr lang="nl-BE" sz="2800" dirty="0"/>
              <a:t>	</a:t>
            </a:r>
            <a:r>
              <a:rPr lang="nl-BE" sz="2800" dirty="0" smtClean="0"/>
              <a:t>programme design, </a:t>
            </a:r>
            <a:r>
              <a:rPr lang="nl-BE" sz="2800" dirty="0" err="1" smtClean="0"/>
              <a:t>lifelong</a:t>
            </a:r>
            <a:r>
              <a:rPr lang="nl-BE" sz="2800" dirty="0" smtClean="0"/>
              <a:t> </a:t>
            </a:r>
            <a:r>
              <a:rPr lang="nl-BE" sz="2800" dirty="0" err="1" smtClean="0"/>
              <a:t>learning</a:t>
            </a:r>
            <a:r>
              <a:rPr lang="nl-BE" sz="2800" dirty="0" smtClean="0"/>
              <a:t>, </a:t>
            </a:r>
            <a:r>
              <a:rPr lang="nl-BE" sz="2800" dirty="0" err="1" smtClean="0"/>
              <a:t>recognition</a:t>
            </a:r>
            <a:r>
              <a:rPr lang="nl-BE" sz="2800" dirty="0" smtClean="0"/>
              <a:t> </a:t>
            </a:r>
            <a:r>
              <a:rPr lang="nl-BE" sz="2800" dirty="0" err="1" smtClean="0"/>
              <a:t>and</a:t>
            </a:r>
            <a:r>
              <a:rPr lang="nl-BE" sz="2800" dirty="0" smtClean="0"/>
              <a:t> 	</a:t>
            </a:r>
            <a:r>
              <a:rPr lang="nl-BE" sz="2800" dirty="0" err="1" smtClean="0"/>
              <a:t>mobility</a:t>
            </a:r>
            <a:r>
              <a:rPr lang="nl-BE" sz="2800" dirty="0" smtClean="0"/>
              <a:t> </a:t>
            </a:r>
          </a:p>
          <a:p>
            <a:pPr eaLnBrk="1" hangingPunct="1"/>
            <a:r>
              <a:rPr lang="nl-BE" sz="2800" b="1" dirty="0" smtClean="0">
                <a:solidFill>
                  <a:srgbClr val="0070C0"/>
                </a:solidFill>
              </a:rPr>
              <a:t>Scope:</a:t>
            </a:r>
            <a:r>
              <a:rPr lang="nl-BE" sz="2800" dirty="0" smtClean="0"/>
              <a:t> </a:t>
            </a:r>
          </a:p>
          <a:p>
            <a:pPr marL="0" indent="0" eaLnBrk="1" hangingPunct="1">
              <a:buNone/>
            </a:pPr>
            <a:r>
              <a:rPr lang="nl-BE" sz="2800" dirty="0"/>
              <a:t>	</a:t>
            </a:r>
            <a:r>
              <a:rPr lang="nl-BE" sz="2800" dirty="0" err="1" smtClean="0"/>
              <a:t>all</a:t>
            </a:r>
            <a:r>
              <a:rPr lang="nl-BE" sz="2800" dirty="0" smtClean="0"/>
              <a:t> </a:t>
            </a:r>
            <a:r>
              <a:rPr lang="nl-BE" sz="2800" dirty="0" err="1" smtClean="0"/>
              <a:t>higher</a:t>
            </a:r>
            <a:r>
              <a:rPr lang="nl-BE" sz="2800" dirty="0" smtClean="0"/>
              <a:t> </a:t>
            </a:r>
            <a:r>
              <a:rPr lang="nl-BE" sz="2800" dirty="0" err="1" smtClean="0"/>
              <a:t>education</a:t>
            </a:r>
            <a:r>
              <a:rPr lang="nl-BE" sz="2800" dirty="0" smtClean="0"/>
              <a:t> programmes </a:t>
            </a:r>
            <a:r>
              <a:rPr lang="nl-BE" sz="2800" dirty="0" err="1" smtClean="0"/>
              <a:t>and</a:t>
            </a:r>
            <a:r>
              <a:rPr lang="nl-BE" sz="2800" dirty="0" smtClean="0"/>
              <a:t> </a:t>
            </a:r>
            <a:r>
              <a:rPr lang="nl-BE" sz="2800" dirty="0" err="1" smtClean="0"/>
              <a:t>all</a:t>
            </a:r>
            <a:r>
              <a:rPr lang="nl-BE" sz="2800" dirty="0" smtClean="0"/>
              <a:t> kinds of 	</a:t>
            </a:r>
            <a:r>
              <a:rPr lang="nl-BE" sz="2800" dirty="0" err="1" smtClean="0"/>
              <a:t>learning</a:t>
            </a:r>
            <a:r>
              <a:rPr lang="nl-BE" sz="2800" dirty="0" smtClean="0"/>
              <a:t> </a:t>
            </a:r>
            <a:r>
              <a:rPr lang="nl-BE" sz="2800" dirty="0" err="1" smtClean="0"/>
              <a:t>contexts</a:t>
            </a:r>
            <a:endParaRPr lang="nl-BE" sz="2800" dirty="0" smtClean="0"/>
          </a:p>
          <a:p>
            <a:pPr eaLnBrk="1" hangingPunct="1"/>
            <a:r>
              <a:rPr lang="nl-BE" sz="2800" b="1" dirty="0" smtClean="0">
                <a:solidFill>
                  <a:srgbClr val="0070C0"/>
                </a:solidFill>
              </a:rPr>
              <a:t>Stakeholders: </a:t>
            </a:r>
          </a:p>
          <a:p>
            <a:pPr marL="0" indent="0" eaLnBrk="1" hangingPunct="1">
              <a:buNone/>
            </a:pPr>
            <a:r>
              <a:rPr lang="nl-BE" sz="2800" dirty="0" smtClean="0"/>
              <a:t>	</a:t>
            </a:r>
            <a:r>
              <a:rPr lang="nl-BE" sz="2800" dirty="0" err="1" smtClean="0"/>
              <a:t>students</a:t>
            </a:r>
            <a:r>
              <a:rPr lang="nl-BE" sz="2800" dirty="0" smtClean="0"/>
              <a:t> </a:t>
            </a:r>
            <a:r>
              <a:rPr lang="nl-BE" sz="2800" dirty="0" err="1" smtClean="0"/>
              <a:t>and</a:t>
            </a:r>
            <a:r>
              <a:rPr lang="nl-BE" sz="2800" dirty="0" smtClean="0"/>
              <a:t> </a:t>
            </a:r>
            <a:r>
              <a:rPr lang="nl-BE" sz="2800" dirty="0" err="1" smtClean="0"/>
              <a:t>other</a:t>
            </a:r>
            <a:r>
              <a:rPr lang="nl-BE" sz="2800" dirty="0" smtClean="0"/>
              <a:t> </a:t>
            </a:r>
            <a:r>
              <a:rPr lang="nl-BE" sz="2800" dirty="0" err="1" smtClean="0"/>
              <a:t>learners</a:t>
            </a:r>
            <a:r>
              <a:rPr lang="nl-BE" sz="2800" dirty="0" smtClean="0"/>
              <a:t>, HE </a:t>
            </a:r>
            <a:r>
              <a:rPr lang="nl-BE" sz="2800" dirty="0" err="1" smtClean="0"/>
              <a:t>staff</a:t>
            </a:r>
            <a:r>
              <a:rPr lang="nl-BE" sz="2800" dirty="0" smtClean="0"/>
              <a:t>, </a:t>
            </a:r>
            <a:r>
              <a:rPr lang="nl-BE" sz="2800" dirty="0" err="1" smtClean="0"/>
              <a:t>employers</a:t>
            </a:r>
            <a:r>
              <a:rPr lang="nl-BE" sz="2800" dirty="0" smtClean="0"/>
              <a:t>, 	</a:t>
            </a:r>
            <a:r>
              <a:rPr lang="nl-BE" sz="2800" dirty="0" err="1" smtClean="0"/>
              <a:t>education</a:t>
            </a:r>
            <a:r>
              <a:rPr lang="nl-BE" sz="2800" dirty="0" smtClean="0"/>
              <a:t> providers, </a:t>
            </a:r>
            <a:r>
              <a:rPr lang="nl-BE" sz="2800" dirty="0" err="1" smtClean="0"/>
              <a:t>others</a:t>
            </a:r>
            <a:endParaRPr lang="nl-BE" sz="2800" dirty="0" smtClean="0"/>
          </a:p>
          <a:p>
            <a:pPr eaLnBrk="1" hangingPunct="1"/>
            <a:r>
              <a:rPr lang="nl-BE" sz="2800" b="1" dirty="0" smtClean="0">
                <a:solidFill>
                  <a:srgbClr val="0070C0"/>
                </a:solidFill>
              </a:rPr>
              <a:t>Status:</a:t>
            </a:r>
            <a:r>
              <a:rPr lang="nl-BE" sz="2800" dirty="0" smtClean="0"/>
              <a:t> </a:t>
            </a:r>
          </a:p>
          <a:p>
            <a:pPr marL="0" indent="0" eaLnBrk="1" hangingPunct="1">
              <a:buNone/>
            </a:pPr>
            <a:r>
              <a:rPr lang="nl-BE" sz="2800" dirty="0"/>
              <a:t>	</a:t>
            </a:r>
            <a:r>
              <a:rPr lang="nl-BE" sz="2800" dirty="0" err="1" smtClean="0"/>
              <a:t>guidelines</a:t>
            </a:r>
            <a:r>
              <a:rPr lang="nl-BE" sz="2800" dirty="0" smtClean="0"/>
              <a:t> </a:t>
            </a:r>
            <a:r>
              <a:rPr lang="nl-BE" sz="2800" dirty="0" err="1" smtClean="0"/>
              <a:t>for</a:t>
            </a:r>
            <a:r>
              <a:rPr lang="nl-BE" sz="2800" dirty="0" smtClean="0"/>
              <a:t> </a:t>
            </a:r>
            <a:r>
              <a:rPr lang="nl-BE" sz="2800" dirty="0" err="1" smtClean="0"/>
              <a:t>implementing</a:t>
            </a:r>
            <a:r>
              <a:rPr lang="nl-BE" sz="2800" dirty="0" smtClean="0"/>
              <a:t> ECTS</a:t>
            </a:r>
          </a:p>
          <a:p>
            <a:pPr marL="0" indent="0" eaLnBrk="1" hangingPunct="1">
              <a:buNone/>
            </a:pPr>
            <a:endParaRPr lang="lv-LV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622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3" descr="419C_Slide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22263" y="1514475"/>
            <a:ext cx="849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lv-LV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363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36938" cy="1143000"/>
          </a:xfrm>
        </p:spPr>
        <p:txBody>
          <a:bodyPr/>
          <a:lstStyle/>
          <a:p>
            <a:pPr eaLnBrk="1" hangingPunct="1"/>
            <a:r>
              <a:rPr lang="fr-BE" sz="3600" b="1" dirty="0" err="1" smtClean="0">
                <a:solidFill>
                  <a:srgbClr val="0070C0"/>
                </a:solidFill>
              </a:rPr>
              <a:t>Benefits</a:t>
            </a:r>
            <a:r>
              <a:rPr lang="fr-BE" sz="3600" b="1" dirty="0" smtClean="0">
                <a:solidFill>
                  <a:srgbClr val="0070C0"/>
                </a:solidFill>
              </a:rPr>
              <a:t> of ECTS</a:t>
            </a:r>
            <a:endParaRPr lang="lv-LV" sz="3600" b="1" dirty="0" smtClean="0">
              <a:solidFill>
                <a:srgbClr val="0070C0"/>
              </a:solidFill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body" idx="1"/>
          </p:nvPr>
        </p:nvSpPr>
        <p:spPr>
          <a:xfrm>
            <a:off x="457200" y="1415541"/>
            <a:ext cx="8229600" cy="5303939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000000"/>
                </a:solidFill>
                <a:ea typeface="Times New Roman"/>
              </a:rPr>
              <a:t>Enables </a:t>
            </a:r>
            <a:r>
              <a:rPr lang="en-GB" sz="2800" dirty="0">
                <a:solidFill>
                  <a:srgbClr val="000000"/>
                </a:solidFill>
                <a:ea typeface="Times New Roman"/>
              </a:rPr>
              <a:t>students to </a:t>
            </a:r>
            <a:r>
              <a:rPr lang="en-GB" sz="2800" dirty="0">
                <a:solidFill>
                  <a:srgbClr val="0070C0"/>
                </a:solidFill>
                <a:ea typeface="Times New Roman"/>
              </a:rPr>
              <a:t>move freely </a:t>
            </a:r>
            <a:r>
              <a:rPr lang="en-GB" sz="2800" dirty="0">
                <a:solidFill>
                  <a:srgbClr val="000000"/>
                </a:solidFill>
                <a:ea typeface="Times New Roman"/>
              </a:rPr>
              <a:t>for study and </a:t>
            </a:r>
            <a:r>
              <a:rPr lang="en-GB" sz="2800" dirty="0" smtClean="0">
                <a:solidFill>
                  <a:srgbClr val="000000"/>
                </a:solidFill>
                <a:ea typeface="Times New Roman"/>
              </a:rPr>
              <a:t>work</a:t>
            </a:r>
          </a:p>
          <a:p>
            <a:r>
              <a:rPr lang="en-GB" sz="2800" dirty="0" smtClean="0">
                <a:solidFill>
                  <a:srgbClr val="000000"/>
                </a:solidFill>
                <a:ea typeface="Times New Roman"/>
              </a:rPr>
              <a:t>Builds </a:t>
            </a:r>
            <a:r>
              <a:rPr lang="en-GB" sz="2800" dirty="0">
                <a:solidFill>
                  <a:srgbClr val="0070C0"/>
                </a:solidFill>
                <a:ea typeface="Times New Roman"/>
              </a:rPr>
              <a:t>trust and transparency </a:t>
            </a:r>
            <a:r>
              <a:rPr lang="en-GB" sz="2800" dirty="0" smtClean="0">
                <a:solidFill>
                  <a:srgbClr val="000000"/>
                </a:solidFill>
                <a:ea typeface="Times New Roman"/>
              </a:rPr>
              <a:t>between HE systems</a:t>
            </a:r>
          </a:p>
          <a:p>
            <a:r>
              <a:rPr lang="en-GB" sz="2800" dirty="0" smtClean="0"/>
              <a:t>Improves </a:t>
            </a:r>
            <a:r>
              <a:rPr lang="en-GB" sz="2800" dirty="0" smtClean="0">
                <a:solidFill>
                  <a:srgbClr val="0070C0"/>
                </a:solidFill>
              </a:rPr>
              <a:t>relevance </a:t>
            </a:r>
            <a:r>
              <a:rPr lang="en-GB" sz="2800" dirty="0">
                <a:solidFill>
                  <a:srgbClr val="0070C0"/>
                </a:solidFill>
              </a:rPr>
              <a:t>and </a:t>
            </a:r>
            <a:r>
              <a:rPr lang="en-GB" sz="2800" dirty="0" smtClean="0">
                <a:solidFill>
                  <a:srgbClr val="0070C0"/>
                </a:solidFill>
              </a:rPr>
              <a:t>flexibility </a:t>
            </a:r>
            <a:r>
              <a:rPr lang="en-GB" sz="2800" dirty="0" smtClean="0"/>
              <a:t>of curriculum</a:t>
            </a:r>
          </a:p>
          <a:p>
            <a:r>
              <a:rPr lang="en-GB" sz="2800" dirty="0" smtClean="0"/>
              <a:t>Emphasises </a:t>
            </a:r>
            <a:r>
              <a:rPr lang="en-GB" sz="2800" dirty="0" smtClean="0">
                <a:solidFill>
                  <a:srgbClr val="0070C0"/>
                </a:solidFill>
              </a:rPr>
              <a:t>learning outcomes</a:t>
            </a:r>
          </a:p>
          <a:p>
            <a:r>
              <a:rPr lang="nl-BE" sz="2800" dirty="0" err="1"/>
              <a:t>Encourages</a:t>
            </a:r>
            <a:r>
              <a:rPr lang="nl-BE" sz="2800" dirty="0"/>
              <a:t> shift </a:t>
            </a:r>
            <a:r>
              <a:rPr lang="nl-BE" sz="2800" dirty="0" err="1" smtClean="0"/>
              <a:t>to</a:t>
            </a:r>
            <a:r>
              <a:rPr lang="nl-BE" sz="2800" dirty="0" smtClean="0"/>
              <a:t> a </a:t>
            </a:r>
            <a:r>
              <a:rPr lang="nl-BE" sz="2800" dirty="0" err="1">
                <a:solidFill>
                  <a:srgbClr val="0070C0"/>
                </a:solidFill>
              </a:rPr>
              <a:t>learner</a:t>
            </a:r>
            <a:r>
              <a:rPr lang="nl-BE" sz="2800" dirty="0">
                <a:solidFill>
                  <a:srgbClr val="0070C0"/>
                </a:solidFill>
              </a:rPr>
              <a:t>-centred approach</a:t>
            </a:r>
          </a:p>
          <a:p>
            <a:r>
              <a:rPr lang="nl-BE" sz="2800" dirty="0" err="1" smtClean="0"/>
              <a:t>Facilitates</a:t>
            </a:r>
            <a:r>
              <a:rPr lang="nl-BE" sz="2800" dirty="0" smtClean="0"/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flexible</a:t>
            </a:r>
            <a:r>
              <a:rPr lang="nl-BE" sz="2800" dirty="0" smtClean="0">
                <a:solidFill>
                  <a:srgbClr val="0070C0"/>
                </a:solidFill>
              </a:rPr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learning</a:t>
            </a:r>
            <a:r>
              <a:rPr lang="nl-BE" sz="2800" dirty="0" smtClean="0">
                <a:solidFill>
                  <a:srgbClr val="0070C0"/>
                </a:solidFill>
              </a:rPr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pathways</a:t>
            </a:r>
            <a:r>
              <a:rPr lang="nl-BE" sz="2800" dirty="0" smtClean="0"/>
              <a:t>, </a:t>
            </a:r>
            <a:r>
              <a:rPr lang="nl-BE" sz="2800" dirty="0" err="1" smtClean="0">
                <a:solidFill>
                  <a:srgbClr val="0070C0"/>
                </a:solidFill>
              </a:rPr>
              <a:t>lifelong</a:t>
            </a:r>
            <a:r>
              <a:rPr lang="nl-BE" sz="2800" dirty="0" smtClean="0">
                <a:solidFill>
                  <a:srgbClr val="0070C0"/>
                </a:solidFill>
              </a:rPr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learning</a:t>
            </a:r>
            <a:r>
              <a:rPr lang="nl-BE" sz="2800" dirty="0" smtClean="0">
                <a:solidFill>
                  <a:srgbClr val="0070C0"/>
                </a:solidFill>
              </a:rPr>
              <a:t> </a:t>
            </a:r>
            <a:r>
              <a:rPr lang="nl-BE" sz="2800" dirty="0" err="1" smtClean="0"/>
              <a:t>and</a:t>
            </a:r>
            <a:r>
              <a:rPr lang="nl-BE" sz="2800" dirty="0" smtClean="0"/>
              <a:t> the </a:t>
            </a:r>
            <a:r>
              <a:rPr lang="nl-BE" sz="2800" dirty="0" err="1" smtClean="0"/>
              <a:t>use</a:t>
            </a:r>
            <a:r>
              <a:rPr lang="nl-BE" sz="2800" dirty="0" smtClean="0"/>
              <a:t> of new </a:t>
            </a:r>
            <a:r>
              <a:rPr lang="nl-BE" sz="2800" dirty="0" err="1" smtClean="0"/>
              <a:t>methods</a:t>
            </a:r>
            <a:r>
              <a:rPr lang="nl-BE" sz="2800" dirty="0" smtClean="0"/>
              <a:t> of </a:t>
            </a:r>
            <a:r>
              <a:rPr lang="nl-BE" sz="2800" dirty="0" err="1" smtClean="0">
                <a:solidFill>
                  <a:srgbClr val="0070C0"/>
                </a:solidFill>
              </a:rPr>
              <a:t>learning</a:t>
            </a:r>
            <a:r>
              <a:rPr lang="nl-BE" sz="2800" dirty="0" smtClean="0">
                <a:solidFill>
                  <a:srgbClr val="0070C0"/>
                </a:solidFill>
              </a:rPr>
              <a:t> </a:t>
            </a:r>
            <a:r>
              <a:rPr lang="nl-BE" sz="2800" dirty="0" err="1" smtClean="0">
                <a:solidFill>
                  <a:srgbClr val="0070C0"/>
                </a:solidFill>
              </a:rPr>
              <a:t>and</a:t>
            </a:r>
            <a:r>
              <a:rPr lang="nl-BE" sz="2800" dirty="0" smtClean="0">
                <a:solidFill>
                  <a:srgbClr val="0070C0"/>
                </a:solidFill>
              </a:rPr>
              <a:t> teaching</a:t>
            </a:r>
            <a:endParaRPr lang="en-GB" sz="2800" dirty="0" smtClean="0">
              <a:solidFill>
                <a:srgbClr val="0070C0"/>
              </a:solidFill>
            </a:endParaRPr>
          </a:p>
          <a:p>
            <a:r>
              <a:rPr lang="en-GB" sz="2800" dirty="0"/>
              <a:t>U</a:t>
            </a:r>
            <a:r>
              <a:rPr lang="en-GB" sz="2800" dirty="0" smtClean="0"/>
              <a:t>nderpins shift </a:t>
            </a:r>
            <a:r>
              <a:rPr lang="en-GB" sz="2800" dirty="0"/>
              <a:t>to programmes developing </a:t>
            </a:r>
            <a:r>
              <a:rPr lang="en-GB" sz="2800" dirty="0">
                <a:solidFill>
                  <a:srgbClr val="0070C0"/>
                </a:solidFill>
              </a:rPr>
              <a:t>skills and competences</a:t>
            </a:r>
            <a:r>
              <a:rPr lang="en-GB" sz="2800" dirty="0"/>
              <a:t> relevant to the </a:t>
            </a:r>
            <a:r>
              <a:rPr lang="en-GB" sz="2800" dirty="0" smtClean="0"/>
              <a:t>needs </a:t>
            </a:r>
            <a:r>
              <a:rPr lang="en-GB" sz="2800" dirty="0"/>
              <a:t>of </a:t>
            </a:r>
            <a:r>
              <a:rPr lang="en-GB" sz="2800" dirty="0" smtClean="0"/>
              <a:t>society.</a:t>
            </a:r>
          </a:p>
          <a:p>
            <a:pPr marL="0" indent="0">
              <a:buNone/>
            </a:pPr>
            <a:endParaRPr lang="en-GB" sz="2800" dirty="0"/>
          </a:p>
          <a:p>
            <a:endParaRPr lang="en-GB" sz="2800" dirty="0" smtClean="0">
              <a:solidFill>
                <a:srgbClr val="000000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059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363c7c079387f93f10003d2756c9529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0639FA2-EF70-4BB1-BAB8-2DC8C933935C}"/>
</file>

<file path=customXml/itemProps2.xml><?xml version="1.0" encoding="utf-8"?>
<ds:datastoreItem xmlns:ds="http://schemas.openxmlformats.org/officeDocument/2006/customXml" ds:itemID="{3C760C1C-FC61-4FC4-A37F-D4FFBF17C664}"/>
</file>

<file path=customXml/itemProps3.xml><?xml version="1.0" encoding="utf-8"?>
<ds:datastoreItem xmlns:ds="http://schemas.openxmlformats.org/officeDocument/2006/customXml" ds:itemID="{F7A1B281-DA00-41F2-B59E-C3E9A2F545AA}"/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1351</Words>
  <Application>Microsoft Macintosh PowerPoint</Application>
  <PresentationFormat>On-screen Show (4:3)</PresentationFormat>
  <Paragraphs>184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Thème Office</vt:lpstr>
      <vt:lpstr>1_Thème Office</vt:lpstr>
      <vt:lpstr>PowerPoint Presentation</vt:lpstr>
      <vt:lpstr>Content</vt:lpstr>
      <vt:lpstr>PowerPoint Presentation</vt:lpstr>
      <vt:lpstr>Mandate</vt:lpstr>
      <vt:lpstr>Working Group</vt:lpstr>
      <vt:lpstr>PowerPoint Presentation</vt:lpstr>
      <vt:lpstr>Why revision? </vt:lpstr>
      <vt:lpstr>Setting the scene</vt:lpstr>
      <vt:lpstr>Benefits of ECTS</vt:lpstr>
      <vt:lpstr>PowerPoint Presentation</vt:lpstr>
      <vt:lpstr>Structure</vt:lpstr>
      <vt:lpstr>New elements </vt:lpstr>
      <vt:lpstr>New elements </vt:lpstr>
      <vt:lpstr>PowerPoint Presentation</vt:lpstr>
      <vt:lpstr>ECTS credits </vt:lpstr>
      <vt:lpstr>Learning Outcomes </vt:lpstr>
      <vt:lpstr>Programme LOs </vt:lpstr>
      <vt:lpstr>LOs in educational components</vt:lpstr>
      <vt:lpstr>Assessment of LOs</vt:lpstr>
      <vt:lpstr>Workload </vt:lpstr>
      <vt:lpstr>Awarding credits </vt:lpstr>
      <vt:lpstr>RPL</vt:lpstr>
      <vt:lpstr>Thank you</vt:lpstr>
    </vt:vector>
  </TitlesOfParts>
  <Company>teamwork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tw-mac003</dc:creator>
  <cp:lastModifiedBy>Bologna 2</cp:lastModifiedBy>
  <cp:revision>154</cp:revision>
  <cp:lastPrinted>2014-05-26T06:40:31Z</cp:lastPrinted>
  <dcterms:created xsi:type="dcterms:W3CDTF">2014-01-27T09:42:17Z</dcterms:created>
  <dcterms:modified xsi:type="dcterms:W3CDTF">2014-05-26T13:55:40Z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