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jpg" ContentType="image/jpe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68" r:id="rId3"/>
    <p:sldId id="258" r:id="rId4"/>
    <p:sldId id="257" r:id="rId5"/>
    <p:sldId id="262" r:id="rId6"/>
    <p:sldId id="263" r:id="rId7"/>
    <p:sldId id="264" r:id="rId8"/>
    <p:sldId id="260" r:id="rId9"/>
  </p:sldIdLst>
  <p:sldSz cx="12192000" cy="6858000"/>
  <p:notesSz cx="6735763" cy="9869488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CB9A98-227D-4EF4-B7BE-DC84E9DE79B4}" type="datetimeFigureOut">
              <a:rPr lang="lv-LV" smtClean="0"/>
              <a:t>20.06.2014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5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5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B030B-F9C3-4B9C-88FB-CBC4E1F1D1A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76996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20.06.2014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31060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20.06.2014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66979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20.06.2014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58386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20.06.2014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10238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20.06.2014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33233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20.06.2014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29573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20.06.2014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80658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20.06.2014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1137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20.06.2014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01730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20.06.2014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86687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20.06.2014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03361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BB943-BC0E-47B1-A6B4-7800794BEB4E}" type="datetimeFigureOut">
              <a:rPr lang="lv-LV" smtClean="0"/>
              <a:t>20.06.2014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48465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2152" y="1245574"/>
            <a:ext cx="9144000" cy="1801141"/>
          </a:xfrm>
        </p:spPr>
        <p:txBody>
          <a:bodyPr>
            <a:normAutofit/>
          </a:bodyPr>
          <a:lstStyle/>
          <a:p>
            <a:r>
              <a:rPr lang="en-HK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Latvian Presidency </a:t>
            </a:r>
            <a:r>
              <a:rPr lang="lv-LV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v-LV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HK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Council of the European Union </a:t>
            </a:r>
            <a:r>
              <a:rPr lang="lv-LV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v-LV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HK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January - 30 June 2015</a:t>
            </a:r>
            <a:endParaRPr lang="lv-LV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30" y="133697"/>
            <a:ext cx="4229100" cy="857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188" y="5984539"/>
            <a:ext cx="10844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BFUG </a:t>
            </a:r>
            <a:r>
              <a:rPr lang="lv-LV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Board</a:t>
            </a: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meeting</a:t>
            </a: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lv-LV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Vatican</a:t>
            </a: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City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</a:t>
            </a:r>
            <a:r>
              <a:rPr lang="lv-LV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1739" y="3301342"/>
            <a:ext cx="8124825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99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5938" y="674366"/>
            <a:ext cx="3456580" cy="798512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8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lv-LV" sz="4800" b="1" dirty="0" err="1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atvia</a:t>
            </a:r>
            <a:endParaRPr lang="en-GB" sz="4800" b="1" dirty="0">
              <a:solidFill>
                <a:srgbClr val="A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2" r="5252"/>
          <a:stretch>
            <a:fillRect/>
          </a:stretch>
        </p:blipFill>
        <p:spPr>
          <a:xfrm>
            <a:off x="6223124" y="1472878"/>
            <a:ext cx="5490684" cy="4335494"/>
          </a:xfrm>
        </p:spPr>
      </p:pic>
      <p:sp>
        <p:nvSpPr>
          <p:cNvPr id="3076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709065" y="1725770"/>
            <a:ext cx="5331920" cy="3850783"/>
          </a:xfrm>
        </p:spPr>
        <p:txBody>
          <a:bodyPr>
            <a:norm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Situated in the North of Europe – on the shores of the Baltic Sea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Capital City: Riga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area: 65 000 km²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Population: 2 041 763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Member of the European Union since 2004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Currency: Member of the Eurozone since 2014 (€) </a:t>
            </a:r>
            <a:endParaRPr lang="lv-LV" altLang="lv-LV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GB" altLang="lv-LV" sz="2400" dirty="0" smtClean="0"/>
          </a:p>
          <a:p>
            <a:pPr eaLnBrk="1" hangingPunct="1">
              <a:defRPr/>
            </a:pPr>
            <a:endParaRPr lang="en-GB" altLang="lv-LV" sz="2400" dirty="0" smtClean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lv-LV" altLang="lv-LV" sz="2400" dirty="0" smtClean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lv-LV" altLang="lv-LV" sz="2400" dirty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lv-LV" altLang="lv-LV" sz="2400" dirty="0" smtClean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en-GB" altLang="lv-LV" i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30" y="133697"/>
            <a:ext cx="42291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92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767" y="41798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 smtClean="0">
                <a:solidFill>
                  <a:srgbClr val="A8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main principles of </a:t>
            </a:r>
            <a:br>
              <a:rPr lang="en-GB" sz="3600" b="1" dirty="0" smtClean="0">
                <a:solidFill>
                  <a:srgbClr val="A8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3600" b="1" dirty="0" smtClean="0">
                <a:solidFill>
                  <a:srgbClr val="A8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Latvian Presidency </a:t>
            </a:r>
            <a:r>
              <a:rPr lang="en-US" sz="3600" b="1" dirty="0" smtClean="0">
                <a:solidFill>
                  <a:srgbClr val="A8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 the Council of the EU</a:t>
            </a:r>
            <a:endParaRPr lang="lv-LV" sz="3600" dirty="0">
              <a:solidFill>
                <a:srgbClr val="A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0579" y="1608755"/>
            <a:ext cx="5895975" cy="4200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29100" cy="8572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0878" y="5928899"/>
            <a:ext cx="107953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These principles will be applied in the development of the Presidency’s work programs and priorities, as well as in building up culture and communication programs. </a:t>
            </a:r>
            <a:endParaRPr lang="lv-LV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63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6220"/>
            <a:ext cx="10515600" cy="5030743"/>
          </a:xfrm>
        </p:spPr>
        <p:txBody>
          <a:bodyPr>
            <a:normAutofit/>
          </a:bodyPr>
          <a:lstStyle/>
          <a:p>
            <a:pPr algn="just"/>
            <a:r>
              <a:rPr lang="en-GB" sz="24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Priority areas of the Latvian Presidency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the EU’s growth and competitiveness, use of the EU’s digital potential and movement towards an information society, as well as strengthening the EU’s role and developing a global-scale welfare state. </a:t>
            </a:r>
            <a:endParaRPr lang="lv-LV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 the Presidency 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around 200 events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different levels will be organised in Latvia and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around 1500 meetings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 be held in Brussels and Luxembourg.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lv-LV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30" y="133697"/>
            <a:ext cx="4229100" cy="8572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788" y="3786542"/>
            <a:ext cx="4373450" cy="291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63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90947"/>
            <a:ext cx="10515600" cy="834678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 err="1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Fields</a:t>
            </a:r>
            <a:r>
              <a:rPr lang="lv-LV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GB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Competence – </a:t>
            </a:r>
            <a:r>
              <a:rPr lang="lv-LV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v-LV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600" b="1" i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education,</a:t>
            </a:r>
            <a:r>
              <a:rPr lang="lv-LV" sz="3600" b="1" i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b="1" i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youth, sport, research, space</a:t>
            </a:r>
            <a:endParaRPr lang="en-GB" sz="3600" b="1" i="1" dirty="0">
              <a:solidFill>
                <a:srgbClr val="A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86376"/>
            <a:ext cx="10515600" cy="4378817"/>
          </a:xfrm>
        </p:spPr>
        <p:txBody>
          <a:bodyPr>
            <a:norm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Education, Youth, Culture and Sport Council (EYCS)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Education Committee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Party on Youth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Party on Sport</a:t>
            </a:r>
            <a:endParaRPr lang="lv-LV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Competitiveness Council (COMPET)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Party on Research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Joint Working Party on Research/Atomic Questions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Party on Space</a:t>
            </a:r>
            <a:endParaRPr lang="lv-LV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ERAC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lv-LV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30" y="133697"/>
            <a:ext cx="4229100" cy="857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527" y="171797"/>
            <a:ext cx="1821588" cy="10729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568" y="2644775"/>
            <a:ext cx="3536223" cy="234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20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466" y="365126"/>
            <a:ext cx="6877334" cy="806852"/>
          </a:xfrm>
        </p:spPr>
        <p:txBody>
          <a:bodyPr>
            <a:normAutofit/>
          </a:bodyPr>
          <a:lstStyle/>
          <a:p>
            <a:r>
              <a:rPr lang="lv-LV" sz="3600" b="1" dirty="0" err="1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lv-LV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3600" b="1" dirty="0" err="1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</a:t>
            </a:r>
            <a:r>
              <a:rPr lang="lv-LV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3600" b="1" dirty="0" err="1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lv-LV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3600" b="1" dirty="0" err="1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lv-LV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3600" b="1" dirty="0" err="1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Pogramme</a:t>
            </a:r>
            <a:endParaRPr lang="en-GB" sz="3600" b="1" dirty="0">
              <a:solidFill>
                <a:srgbClr val="A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30" y="133697"/>
            <a:ext cx="4229100" cy="8572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6809" y="1690688"/>
            <a:ext cx="1127661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lv-LV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ducation</a:t>
            </a:r>
            <a:r>
              <a:rPr lang="lv-LV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lv-LV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lv-LV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raining</a:t>
            </a:r>
            <a:r>
              <a:rPr lang="en-GB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Joint Report: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assessment of progress made with respect to key ET 2020 activities during the work cycle 2012-2014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of the priority areas for the next ET 2020 work cycle</a:t>
            </a:r>
          </a:p>
          <a:p>
            <a:pPr lvl="1" algn="just"/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Strengthen the key role of education and training for growth and well-being: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promot</a:t>
            </a:r>
            <a:r>
              <a:rPr 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creativity, innovation and digital skills at school level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enhance cooperation in vocational education and training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explore further development of internationalisation in higher education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33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466" y="365126"/>
            <a:ext cx="6877334" cy="922762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Events</a:t>
            </a:r>
            <a:endParaRPr lang="en-GB" sz="3600" b="1" dirty="0">
              <a:solidFill>
                <a:srgbClr val="A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30" y="133697"/>
            <a:ext cx="4229100" cy="8572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6214" y="1502688"/>
            <a:ext cx="1151217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Meeting of the High Level Group on Education and </a:t>
            </a:r>
            <a:endParaRPr lang="lv-LV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200"/>
              </a:spcBef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Training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(Riga, </a:t>
            </a:r>
            <a:r>
              <a:rPr lang="lv-LV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17- 18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December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2014) 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BFUG meetings </a:t>
            </a:r>
            <a:r>
              <a:rPr lang="en-GB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(Riga, 26-27 January and 24-25 March 2015)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5th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ASEM Education Ministers’ Meeting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(Riga, 27-28 April 2015)</a:t>
            </a:r>
          </a:p>
          <a:p>
            <a:pPr marL="800100" lvl="1" indent="-3429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Senior Officials’ Meeting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(Riga, 10-11 November 2014)</a:t>
            </a:r>
          </a:p>
          <a:p>
            <a:pPr marL="800100" lvl="1" indent="-3429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Senior Officials’ Meeting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(Riga, 26 April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lv-LV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Bologna Ministerial Conference (Yerevan, 14-15 May 2015)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Education, Youth, Culture and Sport Council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(Brussels, May 2015)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Education Committee meetings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(Brussels, January – June 2015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lv-LV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Meetings of Directors General 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(Riga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Network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events</a:t>
            </a:r>
            <a:r>
              <a:rPr 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conferences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348" y="239756"/>
            <a:ext cx="3760040" cy="218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00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684" y="5241893"/>
            <a:ext cx="10515600" cy="6566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Welcome to Latvia!</a:t>
            </a:r>
            <a:endParaRPr lang="en-GB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30" y="133697"/>
            <a:ext cx="4229100" cy="8572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265" y="1176337"/>
            <a:ext cx="5502438" cy="361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66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73F7CF842B0E24AA6C7C4E6F5B069E9" ma:contentTypeVersion="0" ma:contentTypeDescription="Create a new document." ma:contentTypeScope="" ma:versionID="7bae795dcadf6c0c26748871d2c4d08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A1A46176-01F7-4D06-AB08-24817FC197AF}"/>
</file>

<file path=customXml/itemProps2.xml><?xml version="1.0" encoding="utf-8"?>
<ds:datastoreItem xmlns:ds="http://schemas.openxmlformats.org/officeDocument/2006/customXml" ds:itemID="{29B972A5-CA53-44B0-8EE8-DC58395C5549}"/>
</file>

<file path=customXml/itemProps3.xml><?xml version="1.0" encoding="utf-8"?>
<ds:datastoreItem xmlns:ds="http://schemas.openxmlformats.org/officeDocument/2006/customXml" ds:itemID="{9E7C0A49-09A0-4DE3-AEBB-1AE515F5DD4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2711</TotalTime>
  <Words>382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Times New Roman</vt:lpstr>
      <vt:lpstr>Office Theme</vt:lpstr>
      <vt:lpstr>Latvian Presidency  of the Council of the European Union  1 January - 30 June 2015</vt:lpstr>
      <vt:lpstr>Latvia</vt:lpstr>
      <vt:lpstr>The main principles of  the Latvian Presidency of the Council of the EU</vt:lpstr>
      <vt:lpstr>PowerPoint Presentation</vt:lpstr>
      <vt:lpstr>Fields of Competence –  education, youth, sport, research, space</vt:lpstr>
      <vt:lpstr>Key issue of the Pogramme</vt:lpstr>
      <vt:lpstr>Main Events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Anita Vahere-Abražune</dc:creator>
  <cp:lastModifiedBy>Daiga Ivsiņa</cp:lastModifiedBy>
  <cp:revision>77</cp:revision>
  <cp:lastPrinted>2014-06-19T12:47:43Z</cp:lastPrinted>
  <dcterms:created xsi:type="dcterms:W3CDTF">2014-06-04T18:42:31Z</dcterms:created>
  <dcterms:modified xsi:type="dcterms:W3CDTF">2014-06-20T11:00:44Z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0x010100C73F7CF842B0E24AA6C7C4E6F5B069E9</vt:lpwstr>
  </property>
</Properties>
</file>