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58" r:id="rId4"/>
    <p:sldId id="261" r:id="rId5"/>
    <p:sldId id="260" r:id="rId6"/>
    <p:sldId id="263" r:id="rId7"/>
    <p:sldId id="267" r:id="rId8"/>
    <p:sldId id="266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B8D6"/>
    <a:srgbClr val="4AB4C2"/>
    <a:srgbClr val="4D9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38FA0-832B-4F07-8942-3FE1916833B2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EC9BB-3EED-4475-977D-5A0F092FD3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322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266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92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40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787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5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0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425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04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490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37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F6DE9329-801E-4521-B041-7580909EA9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53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6897" y="286016"/>
            <a:ext cx="5909903" cy="1143000"/>
          </a:xfrm>
          <a:prstGeom prst="rect">
            <a:avLst/>
          </a:prstGeom>
          <a:solidFill>
            <a:srgbClr val="74B8D6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1880" y="6412833"/>
            <a:ext cx="2170584" cy="36933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F6DE9329-801E-4521-B041-7580909EA9EE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2776897" cy="116836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412832"/>
            <a:ext cx="1292225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8429" y="6412832"/>
            <a:ext cx="150128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1200" b="1" dirty="0" smtClean="0">
                <a:solidFill>
                  <a:srgbClr val="69B3CD"/>
                </a:solidFill>
              </a:rPr>
              <a:t>www.pl4sd.eu</a:t>
            </a:r>
            <a:br>
              <a:rPr lang="de-DE" sz="1200" b="1" dirty="0" smtClean="0">
                <a:solidFill>
                  <a:srgbClr val="69B3CD"/>
                </a:solidFill>
              </a:rPr>
            </a:br>
            <a:r>
              <a:rPr lang="de-DE" sz="1200" b="1" dirty="0" smtClean="0">
                <a:solidFill>
                  <a:srgbClr val="69B3CD"/>
                </a:solidFill>
              </a:rPr>
              <a:t>info@pl4sd.eu</a:t>
            </a:r>
            <a:endParaRPr lang="de-DE" sz="1200" b="1" dirty="0">
              <a:solidFill>
                <a:srgbClr val="69B3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60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lang="en-US" sz="3200" b="1" kern="1200" dirty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74B8D6"/>
        </a:buClr>
        <a:buFont typeface="Wingdings" panose="05000000000000000000" pitchFamily="2" charset="2"/>
        <a:buChar char="Ø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5113" algn="l" defTabSz="914400" rtl="0" eaLnBrk="1" latinLnBrk="0" hangingPunct="1">
        <a:spcBef>
          <a:spcPct val="20000"/>
        </a:spcBef>
        <a:buClr>
          <a:srgbClr val="74B8D6"/>
        </a:buClr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defTabSz="914400" rtl="0" eaLnBrk="1" latinLnBrk="0" hangingPunct="1">
        <a:spcBef>
          <a:spcPct val="20000"/>
        </a:spcBef>
        <a:buClr>
          <a:srgbClr val="74B8D6"/>
        </a:buClr>
        <a:buFont typeface="Wingdings" panose="05000000000000000000" pitchFamily="2" charset="2"/>
        <a:buChar char="Ø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74B8D6"/>
        </a:buClr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74B8D6"/>
        </a:buClr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en-GB" dirty="0" smtClean="0"/>
              <a:t>PL4SD – Peer Learning for the Social Dimension in the EHEA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077072"/>
            <a:ext cx="6400800" cy="1584176"/>
          </a:xfrm>
        </p:spPr>
        <p:txBody>
          <a:bodyPr>
            <a:noAutofit/>
          </a:bodyPr>
          <a:lstStyle/>
          <a:p>
            <a:r>
              <a:rPr lang="de-AT" dirty="0" smtClean="0"/>
              <a:t>BFUG 9/10.4.2014, Athens</a:t>
            </a:r>
            <a:endParaRPr lang="de-AT" dirty="0"/>
          </a:p>
          <a:p>
            <a:r>
              <a:rPr lang="de-AT" dirty="0" smtClean="0">
                <a:solidFill>
                  <a:schemeClr val="tx1"/>
                </a:solidFill>
              </a:rPr>
              <a:t>www.pl4sd.eu</a:t>
            </a:r>
          </a:p>
          <a:p>
            <a:r>
              <a:rPr lang="de-AT" dirty="0" smtClean="0">
                <a:solidFill>
                  <a:schemeClr val="tx1"/>
                </a:solidFill>
              </a:rPr>
              <a:t>info@pl4sd.eu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9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SD in European HE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de-AT" b="1" dirty="0" smtClean="0"/>
              <a:t>25-27.2.2015, Vienna</a:t>
            </a:r>
            <a:r>
              <a:rPr lang="de-AT" dirty="0" smtClean="0"/>
              <a:t>, Univ. of Economics</a:t>
            </a:r>
          </a:p>
          <a:p>
            <a:endParaRPr lang="de-AT" dirty="0" smtClean="0"/>
          </a:p>
          <a:p>
            <a:endParaRPr lang="de-AT" dirty="0" smtClean="0"/>
          </a:p>
          <a:p>
            <a:r>
              <a:rPr lang="en-US" dirty="0" smtClean="0"/>
              <a:t>Presentation of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Data on the social situation of students in Europe</a:t>
            </a:r>
            <a:br>
              <a:rPr lang="en-US" i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Final conference of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Measures to improve the social situation of students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60" y="2924944"/>
            <a:ext cx="3475488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509120"/>
            <a:ext cx="3007508" cy="126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5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pillars of PL4SD</a:t>
            </a:r>
            <a:br>
              <a:rPr lang="en-GB" dirty="0" smtClean="0"/>
            </a:br>
            <a:r>
              <a:rPr lang="en-GB" dirty="0" smtClean="0"/>
              <a:t>to stimulate peer learning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4662281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Measures to improve the social situation </a:t>
            </a:r>
            <a:r>
              <a:rPr lang="en-GB" sz="2400" dirty="0" smtClean="0"/>
              <a:t>in HE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348144" y="4664994"/>
            <a:ext cx="2520000" cy="158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Develop national </a:t>
            </a:r>
            <a:br>
              <a:rPr lang="en-GB" sz="2400" dirty="0" smtClean="0"/>
            </a:br>
            <a:r>
              <a:rPr lang="en-GB" sz="2400" dirty="0" smtClean="0"/>
              <a:t>strategies on the </a:t>
            </a:r>
            <a:br>
              <a:rPr lang="en-GB" sz="2400" dirty="0" smtClean="0"/>
            </a:br>
            <a:r>
              <a:rPr lang="en-GB" sz="2400" dirty="0" smtClean="0"/>
              <a:t>Social Dimension</a:t>
            </a:r>
            <a:endParaRPr lang="en-GB" sz="2400" dirty="0"/>
          </a:p>
        </p:txBody>
      </p:sp>
      <p:sp>
        <p:nvSpPr>
          <p:cNvPr id="5" name="Hexagon 4"/>
          <p:cNvSpPr/>
          <p:nvPr/>
        </p:nvSpPr>
        <p:spPr>
          <a:xfrm>
            <a:off x="539552" y="2132856"/>
            <a:ext cx="2520280" cy="2160240"/>
          </a:xfrm>
          <a:prstGeom prst="hexagon">
            <a:avLst/>
          </a:prstGeom>
          <a:solidFill>
            <a:srgbClr val="74B8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Database</a:t>
            </a:r>
            <a:endParaRPr lang="de-DE" sz="3200" dirty="0"/>
          </a:p>
        </p:txBody>
      </p:sp>
      <p:sp>
        <p:nvSpPr>
          <p:cNvPr id="11" name="Hexagon 10"/>
          <p:cNvSpPr/>
          <p:nvPr/>
        </p:nvSpPr>
        <p:spPr>
          <a:xfrm>
            <a:off x="3308126" y="2140668"/>
            <a:ext cx="2520280" cy="2160000"/>
          </a:xfrm>
          <a:prstGeom prst="hexagon">
            <a:avLst/>
          </a:prstGeom>
          <a:solidFill>
            <a:srgbClr val="74B8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Country Reviews</a:t>
            </a:r>
            <a:endParaRPr lang="de-DE" sz="3200" dirty="0"/>
          </a:p>
        </p:txBody>
      </p:sp>
      <p:sp>
        <p:nvSpPr>
          <p:cNvPr id="12" name="Hexagon 11"/>
          <p:cNvSpPr/>
          <p:nvPr/>
        </p:nvSpPr>
        <p:spPr>
          <a:xfrm>
            <a:off x="6084168" y="2140668"/>
            <a:ext cx="2520280" cy="2160000"/>
          </a:xfrm>
          <a:prstGeom prst="hexagon">
            <a:avLst/>
          </a:prstGeom>
          <a:solidFill>
            <a:srgbClr val="74B8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200" dirty="0" smtClean="0"/>
              <a:t>Dialog</a:t>
            </a:r>
            <a:endParaRPr lang="de-DE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4662280"/>
            <a:ext cx="25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Interim and final </a:t>
            </a:r>
            <a:r>
              <a:rPr lang="en-GB" sz="2400" dirty="0" smtClean="0"/>
              <a:t>conference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8707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We invited Ministries and Stakeholder Organisations to provide measures for improving SD of students</a:t>
            </a:r>
          </a:p>
          <a:p>
            <a:r>
              <a:rPr lang="en-GB" dirty="0" smtClean="0"/>
              <a:t>Great assistance from the Armenian Bologna Secretariat, EUA, EURASHE, EI, ESU, SD-WG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A big Thank You !!!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More than 230 measures from 25 countries </a:t>
            </a:r>
          </a:p>
          <a:p>
            <a:r>
              <a:rPr lang="en-GB" dirty="0" smtClean="0"/>
              <a:t>More than 100 research papers/ reports etc.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50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Database: Big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How to classify the measures in a common way?</a:t>
            </a:r>
          </a:p>
          <a:p>
            <a:endParaRPr lang="en-GB" dirty="0" smtClean="0"/>
          </a:p>
          <a:p>
            <a:r>
              <a:rPr lang="en-GB" dirty="0" smtClean="0"/>
              <a:t>How to make the database searchable in a functional way for all different types of users?</a:t>
            </a:r>
          </a:p>
          <a:p>
            <a:endParaRPr lang="en-GB" dirty="0" smtClean="0"/>
          </a:p>
          <a:p>
            <a:r>
              <a:rPr lang="en-GB" dirty="0" smtClean="0"/>
              <a:t>Participants of last weeks’ conference evaluated functionality and recommended improvements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 asap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32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 now online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4" t="18209" r="15885" b="4036"/>
          <a:stretch/>
        </p:blipFill>
        <p:spPr bwMode="auto">
          <a:xfrm>
            <a:off x="539552" y="1623045"/>
            <a:ext cx="7416824" cy="4668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xplosion 1 4"/>
          <p:cNvSpPr/>
          <p:nvPr/>
        </p:nvSpPr>
        <p:spPr>
          <a:xfrm>
            <a:off x="1763688" y="2636912"/>
            <a:ext cx="5544616" cy="3528392"/>
          </a:xfrm>
          <a:prstGeom prst="irregularSeal1">
            <a:avLst/>
          </a:prstGeom>
          <a:solidFill>
            <a:srgbClr val="74B8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3600" dirty="0" smtClean="0"/>
              <a:t>www.pl4sd.eu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226097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Database: 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Collection of measures continues</a:t>
            </a:r>
          </a:p>
          <a:p>
            <a:pPr lvl="1"/>
            <a:r>
              <a:rPr lang="en-GB" dirty="0" smtClean="0"/>
              <a:t>Questionnaire on the webpage</a:t>
            </a:r>
          </a:p>
          <a:p>
            <a:pPr lvl="1"/>
            <a:r>
              <a:rPr lang="en-GB" dirty="0" smtClean="0"/>
              <a:t>2nd round of collection starts in May</a:t>
            </a:r>
            <a:br>
              <a:rPr lang="en-GB" dirty="0" smtClean="0"/>
            </a:br>
            <a:r>
              <a:rPr lang="en-GB" dirty="0" smtClean="0"/>
              <a:t>(contact with Ministries via Bologna Secretariat)</a:t>
            </a:r>
          </a:p>
          <a:p>
            <a:endParaRPr lang="en-GB" dirty="0" smtClean="0"/>
          </a:p>
          <a:p>
            <a:r>
              <a:rPr lang="en-GB" dirty="0" smtClean="0"/>
              <a:t>Make it a place of debate</a:t>
            </a:r>
          </a:p>
          <a:p>
            <a:endParaRPr lang="en-GB" dirty="0" smtClean="0"/>
          </a:p>
          <a:p>
            <a:r>
              <a:rPr lang="en-GB" dirty="0" smtClean="0"/>
              <a:t>More ideas to come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14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Collection of measures 2014</a:t>
            </a:r>
            <a:br>
              <a:rPr lang="en-GB" dirty="0" smtClean="0"/>
            </a:br>
            <a:r>
              <a:rPr lang="en-GB" dirty="0" smtClean="0"/>
              <a:t>starts in May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All countries have measures in the frame of the SD</a:t>
            </a:r>
          </a:p>
          <a:p>
            <a:r>
              <a:rPr lang="en-GB" dirty="0" smtClean="0"/>
              <a:t>Please assist in letting others know and learn from your experiences:</a:t>
            </a:r>
          </a:p>
          <a:p>
            <a:pPr lvl="1"/>
            <a:r>
              <a:rPr lang="en-GB" dirty="0" smtClean="0"/>
              <a:t>Fill-in the questionnaire </a:t>
            </a:r>
          </a:p>
          <a:p>
            <a:pPr lvl="1"/>
            <a:r>
              <a:rPr lang="en-GB" dirty="0" smtClean="0"/>
              <a:t>Forward the questionnaire to</a:t>
            </a:r>
          </a:p>
          <a:p>
            <a:pPr lvl="2"/>
            <a:r>
              <a:rPr lang="en-GB" dirty="0" smtClean="0"/>
              <a:t>other departments in your Ministry</a:t>
            </a:r>
          </a:p>
          <a:p>
            <a:pPr lvl="2"/>
            <a:r>
              <a:rPr lang="en-GB" dirty="0" smtClean="0"/>
              <a:t>other Ministries (?)</a:t>
            </a:r>
          </a:p>
          <a:p>
            <a:pPr lvl="2"/>
            <a:r>
              <a:rPr lang="en-GB" dirty="0" smtClean="0"/>
              <a:t>stakeholders, NGOs, …</a:t>
            </a:r>
          </a:p>
          <a:p>
            <a:pPr lvl="2"/>
            <a:r>
              <a:rPr lang="en-GB" dirty="0" smtClean="0"/>
              <a:t>Higher Education Institutions </a:t>
            </a:r>
            <a:endParaRPr lang="en-GB" dirty="0" smtClean="0"/>
          </a:p>
          <a:p>
            <a:pPr lvl="1"/>
            <a:r>
              <a:rPr lang="en-GB" dirty="0" smtClean="0"/>
              <a:t>Use the database and provide feedback on its usefulness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32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Country Reviews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CR to assist in developing a national strategy on SD</a:t>
            </a:r>
          </a:p>
          <a:p>
            <a:r>
              <a:rPr lang="en-GB" dirty="0" smtClean="0"/>
              <a:t>International experts from policy making, institutional and student perspectives, research</a:t>
            </a:r>
          </a:p>
          <a:p>
            <a:r>
              <a:rPr lang="en-GB" dirty="0" smtClean="0"/>
              <a:t>Three reviews planned:</a:t>
            </a:r>
          </a:p>
          <a:p>
            <a:pPr lvl="1">
              <a:tabLst>
                <a:tab pos="1974850" algn="l"/>
              </a:tabLst>
            </a:pPr>
            <a:r>
              <a:rPr lang="en-GB" sz="2000" dirty="0" smtClean="0"/>
              <a:t>Lithuania: 	May 2014</a:t>
            </a:r>
          </a:p>
          <a:p>
            <a:pPr lvl="1">
              <a:tabLst>
                <a:tab pos="1974850" algn="l"/>
              </a:tabLst>
            </a:pPr>
            <a:r>
              <a:rPr lang="en-GB" sz="2000" dirty="0" smtClean="0"/>
              <a:t>Armenia: 	September 2014</a:t>
            </a:r>
          </a:p>
          <a:p>
            <a:pPr lvl="1">
              <a:tabLst>
                <a:tab pos="1974850" algn="l"/>
              </a:tabLst>
            </a:pPr>
            <a:r>
              <a:rPr lang="en-GB" sz="2000" dirty="0" smtClean="0"/>
              <a:t>Croatia: 	October 2014</a:t>
            </a:r>
          </a:p>
          <a:p>
            <a:r>
              <a:rPr lang="en-GB" dirty="0" smtClean="0"/>
              <a:t>If resources allow us to do</a:t>
            </a:r>
          </a:p>
          <a:p>
            <a:pPr lvl="1">
              <a:tabLst>
                <a:tab pos="1974850" algn="l"/>
              </a:tabLst>
            </a:pPr>
            <a:r>
              <a:rPr lang="en-GB" sz="2000" dirty="0" smtClean="0"/>
              <a:t>Romania: 	Spring 2015</a:t>
            </a:r>
          </a:p>
          <a:p>
            <a:pPr>
              <a:tabLst>
                <a:tab pos="1974850" algn="l"/>
              </a:tabLst>
            </a:pPr>
            <a:r>
              <a:rPr lang="en-GB" dirty="0" smtClean="0"/>
              <a:t>Results at final conference to let other countries profit from this experience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8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Interim Conference 2/3.4.2014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Hosted by Austrian Ministry of Science</a:t>
            </a:r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Symbol"/>
              </a:rPr>
              <a:t> 70 participants from 23 countries and international organisations, mainly from Ministries</a:t>
            </a:r>
            <a:endParaRPr lang="en-GB" dirty="0" smtClean="0">
              <a:sym typeface="Wingdings" panose="05000000000000000000" pitchFamily="2" charset="2"/>
            </a:endParaRPr>
          </a:p>
          <a:p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1st day: 	Focus on measures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2nd day: 	Focus on national strategies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All days: 	Stimulate exchange of experiences</a:t>
            </a:r>
          </a:p>
          <a:p>
            <a:endParaRPr lang="en-GB" dirty="0" smtClean="0"/>
          </a:p>
          <a:p>
            <a:r>
              <a:rPr lang="en-GB" dirty="0" smtClean="0"/>
              <a:t>Conference report, presentations and audio files online asap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E9329-801E-4521-B041-7580909EA9E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6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4SD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73F7CF842B0E24AA6C7C4E6F5B069E9" ma:contentTypeVersion="0" ma:contentTypeDescription="Create a new document." ma:contentTypeScope="" ma:versionID="7bae795dcadf6c0c26748871d2c4d08e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F332CD96-A8C1-48D3-9A70-F277D081BEB6}"/>
</file>

<file path=customXml/itemProps2.xml><?xml version="1.0" encoding="utf-8"?>
<ds:datastoreItem xmlns:ds="http://schemas.openxmlformats.org/officeDocument/2006/customXml" ds:itemID="{E3628BC1-FC4E-43A3-8A1D-472C55DD0DA8}"/>
</file>

<file path=customXml/itemProps3.xml><?xml version="1.0" encoding="utf-8"?>
<ds:datastoreItem xmlns:ds="http://schemas.openxmlformats.org/officeDocument/2006/customXml" ds:itemID="{563845EC-A3D9-4AD4-B43B-822C0BE0DDAE}"/>
</file>

<file path=docProps/app.xml><?xml version="1.0" encoding="utf-8"?>
<Properties xmlns="http://schemas.openxmlformats.org/officeDocument/2006/extended-properties" xmlns:vt="http://schemas.openxmlformats.org/officeDocument/2006/docPropsVTypes">
  <Template>PL4SD Template</Template>
  <TotalTime>0</TotalTime>
  <Words>273</Words>
  <Application>Microsoft Office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PL4SD Template</vt:lpstr>
      <vt:lpstr>PL4SD – Peer Learning for the Social Dimension in the EHEA</vt:lpstr>
      <vt:lpstr>3 pillars of PL4SD to stimulate peer learning</vt:lpstr>
      <vt:lpstr>Database</vt:lpstr>
      <vt:lpstr>Database: Big issues</vt:lpstr>
      <vt:lpstr>Database now online</vt:lpstr>
      <vt:lpstr>Database: next steps</vt:lpstr>
      <vt:lpstr>Collection of measures 2014 starts in May</vt:lpstr>
      <vt:lpstr>Country Reviews</vt:lpstr>
      <vt:lpstr>Interim Conference 2/3.4.2014</vt:lpstr>
      <vt:lpstr>The SD in European HE</vt:lpstr>
    </vt:vector>
  </TitlesOfParts>
  <Company>IHS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PL4SD Conference on Peer Learning for the Social Dimension in the EHEA</dc:title>
  <dc:creator>Petra Wejwar</dc:creator>
  <cp:lastModifiedBy>Martin Unger</cp:lastModifiedBy>
  <cp:revision>23</cp:revision>
  <dcterms:created xsi:type="dcterms:W3CDTF">2014-04-01T08:36:56Z</dcterms:created>
  <dcterms:modified xsi:type="dcterms:W3CDTF">2014-04-07T08:28:12Z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0x010100C73F7CF842B0E24AA6C7C4E6F5B069E9</vt:lpwstr>
  </property>
</Properties>
</file>