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8944DEA-B035-481B-92B7-51892A8D2369}" type="datetimeFigureOut">
              <a:rPr lang="it-IT" smtClean="0"/>
              <a:t>25/09/2013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A200E17-B37D-4313-9711-97C52F3345A2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Updates from III cycle WG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Meeting of the structural </a:t>
            </a:r>
            <a:r>
              <a:rPr lang="it-IT" dirty="0" smtClean="0"/>
              <a:t>reform WG</a:t>
            </a:r>
            <a:endParaRPr lang="it-IT" dirty="0" smtClean="0"/>
          </a:p>
          <a:p>
            <a:r>
              <a:rPr lang="it-IT" dirty="0" smtClean="0"/>
              <a:t>Brussels, 25 sept 2013</a:t>
            </a:r>
          </a:p>
          <a:p>
            <a:r>
              <a:rPr lang="it-IT" dirty="0" smtClean="0"/>
              <a:t>Marzia Foroni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301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Task 3 and task 8 – link between 2 and 3 cycle, funding</a:t>
            </a:r>
            <a:endParaRPr lang="it-I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Reflection is starting... Main concepts:</a:t>
            </a:r>
          </a:p>
          <a:p>
            <a:r>
              <a:rPr lang="it-IT" dirty="0" smtClean="0"/>
              <a:t>Analysis of «honour courses» and graduate schools;</a:t>
            </a:r>
          </a:p>
          <a:p>
            <a:r>
              <a:rPr lang="it-IT" dirty="0" smtClean="0"/>
              <a:t>Good practices for RPL;</a:t>
            </a:r>
          </a:p>
          <a:p>
            <a:r>
              <a:rPr lang="it-IT" dirty="0" smtClean="0"/>
              <a:t>How to increase the research dimension in the second cycle;</a:t>
            </a:r>
          </a:p>
          <a:p>
            <a:r>
              <a:rPr lang="it-IT" dirty="0" smtClean="0"/>
              <a:t>How to improve funding management for Doctoral studies</a:t>
            </a:r>
          </a:p>
          <a:p>
            <a:r>
              <a:rPr lang="it-IT" dirty="0" smtClean="0"/>
              <a:t>Incentives to reforms</a:t>
            </a:r>
          </a:p>
          <a:p>
            <a:r>
              <a:rPr lang="it-IT" dirty="0" smtClean="0"/>
              <a:t>Is there enough money put into Doctoral studies?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5432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«AOB»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Definition of rights and duties of the doctoral candidate</a:t>
            </a:r>
          </a:p>
          <a:p>
            <a:r>
              <a:rPr lang="it-IT" dirty="0" smtClean="0"/>
              <a:t>Definition of the </a:t>
            </a:r>
            <a:r>
              <a:rPr lang="it-IT" dirty="0" smtClean="0">
                <a:solidFill>
                  <a:srgbClr val="FF0000"/>
                </a:solidFill>
              </a:rPr>
              <a:t>reporting methodology</a:t>
            </a:r>
            <a:r>
              <a:rPr lang="it-IT" dirty="0" smtClean="0"/>
              <a:t>: not all of our tasks fall under SWG, report specific on the III cycle?</a:t>
            </a:r>
          </a:p>
          <a:p>
            <a:r>
              <a:rPr lang="it-IT" dirty="0" smtClean="0"/>
              <a:t>Proposals and contributions to the development of the </a:t>
            </a:r>
            <a:r>
              <a:rPr lang="it-IT" dirty="0" smtClean="0">
                <a:solidFill>
                  <a:srgbClr val="FF0000"/>
                </a:solidFill>
              </a:rPr>
              <a:t>stocktaking questionnaire</a:t>
            </a:r>
          </a:p>
        </p:txBody>
      </p:sp>
    </p:spTree>
    <p:extLst>
      <p:ext uri="{BB962C8B-B14F-4D97-AF65-F5344CB8AC3E}">
        <p14:creationId xmlns:p14="http://schemas.microsoft.com/office/powerpoint/2010/main" val="281295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1 - stocktaking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352928" cy="46805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PhD </a:t>
            </a:r>
            <a:r>
              <a:rPr lang="en-US" dirty="0"/>
              <a:t>program is training to do </a:t>
            </a:r>
            <a:r>
              <a:rPr lang="en-US" b="1" dirty="0"/>
              <a:t>research</a:t>
            </a:r>
            <a:r>
              <a:rPr lang="en-US" dirty="0"/>
              <a:t> through research and the research component of the second cycle should also be increased;</a:t>
            </a:r>
          </a:p>
          <a:p>
            <a:r>
              <a:rPr lang="en-US" dirty="0" smtClean="0"/>
              <a:t>There </a:t>
            </a:r>
            <a:r>
              <a:rPr lang="en-US" dirty="0"/>
              <a:t>is a growing number of </a:t>
            </a:r>
            <a:r>
              <a:rPr lang="en-US" dirty="0" smtClean="0"/>
              <a:t>Doctoral </a:t>
            </a:r>
            <a:r>
              <a:rPr lang="en-US" dirty="0"/>
              <a:t>graduates for whom the available evidence points to a sustained </a:t>
            </a:r>
            <a:r>
              <a:rPr lang="en-US" dirty="0" err="1"/>
              <a:t>labour</a:t>
            </a:r>
            <a:r>
              <a:rPr lang="en-US" dirty="0"/>
              <a:t> market premium;</a:t>
            </a:r>
          </a:p>
          <a:p>
            <a:r>
              <a:rPr lang="en-US" dirty="0" smtClean="0"/>
              <a:t>At </a:t>
            </a:r>
            <a:r>
              <a:rPr lang="en-US" dirty="0"/>
              <a:t>the basis of a successful Doctoral program there is a strong </a:t>
            </a:r>
            <a:r>
              <a:rPr lang="en-US" b="1" dirty="0"/>
              <a:t>supervision</a:t>
            </a:r>
            <a:r>
              <a:rPr lang="en-US" dirty="0"/>
              <a:t> activity and reliable assessment methods. The new </a:t>
            </a:r>
            <a:r>
              <a:rPr lang="en-US" dirty="0" err="1"/>
              <a:t>organisational</a:t>
            </a:r>
            <a:r>
              <a:rPr lang="en-US" dirty="0"/>
              <a:t> models and the diversification of competencies at Doctoral level imply a change in the supervising role and in the composition of the supervising team;</a:t>
            </a:r>
          </a:p>
          <a:p>
            <a:r>
              <a:rPr lang="en-US" dirty="0" smtClean="0"/>
              <a:t>Improving </a:t>
            </a:r>
            <a:r>
              <a:rPr lang="en-US" dirty="0"/>
              <a:t>supervisors’ contribution is a process that should involve them in the first place;</a:t>
            </a:r>
          </a:p>
          <a:p>
            <a:r>
              <a:rPr lang="en-US" b="1" dirty="0" err="1" smtClean="0"/>
              <a:t>Interdisciplinarity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/>
              <a:t>transversal skills</a:t>
            </a:r>
            <a:r>
              <a:rPr lang="en-US" dirty="0"/>
              <a:t> are means to open new research fields and technologies. Doctoral candidates should take advantage of them, even if differences exist depending on the kind of PhD </a:t>
            </a:r>
            <a:r>
              <a:rPr lang="en-US" dirty="0" err="1"/>
              <a:t>programme</a:t>
            </a:r>
            <a:r>
              <a:rPr lang="en-US" dirty="0"/>
              <a:t> chosen;</a:t>
            </a:r>
          </a:p>
          <a:p>
            <a:r>
              <a:rPr lang="en-US" dirty="0" smtClean="0"/>
              <a:t>Recognition </a:t>
            </a:r>
            <a:r>
              <a:rPr lang="en-US" dirty="0"/>
              <a:t>of </a:t>
            </a:r>
            <a:r>
              <a:rPr lang="en-US" dirty="0" err="1"/>
              <a:t>interdiscplinarity</a:t>
            </a:r>
            <a:r>
              <a:rPr lang="en-US" dirty="0"/>
              <a:t> in the academic </a:t>
            </a:r>
            <a:r>
              <a:rPr lang="en-US" dirty="0" smtClean="0"/>
              <a:t>world </a:t>
            </a:r>
            <a:r>
              <a:rPr lang="en-US" dirty="0"/>
              <a:t>should be increased;</a:t>
            </a:r>
          </a:p>
          <a:p>
            <a:r>
              <a:rPr lang="en-US" dirty="0" smtClean="0"/>
              <a:t>Critical </a:t>
            </a:r>
            <a:r>
              <a:rPr lang="en-US" dirty="0"/>
              <a:t>mass, internationalization, employability are considered important aspects of a successful </a:t>
            </a:r>
            <a:r>
              <a:rPr lang="en-US" dirty="0" err="1" smtClean="0"/>
              <a:t>programme</a:t>
            </a:r>
            <a:r>
              <a:rPr lang="en-US" dirty="0"/>
              <a:t>;</a:t>
            </a:r>
          </a:p>
          <a:p>
            <a:r>
              <a:rPr lang="en-US" b="1" dirty="0" smtClean="0"/>
              <a:t>Taught </a:t>
            </a:r>
            <a:r>
              <a:rPr lang="en-US" b="1" dirty="0"/>
              <a:t>courses</a:t>
            </a:r>
            <a:r>
              <a:rPr lang="en-US" dirty="0"/>
              <a:t>, </a:t>
            </a:r>
            <a:r>
              <a:rPr lang="en-US" b="1" dirty="0"/>
              <a:t>structured doctoral training </a:t>
            </a:r>
            <a:r>
              <a:rPr lang="en-US" dirty="0"/>
              <a:t>and </a:t>
            </a:r>
            <a:r>
              <a:rPr lang="en-US" b="1" dirty="0"/>
              <a:t>Doctoral schools </a:t>
            </a:r>
            <a:r>
              <a:rPr lang="en-US" dirty="0"/>
              <a:t>are considered useful for employability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1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Task 2 – mapping diversity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There are several kinds of Doctoral programs, including professional PhD, industrial PhD, international PhD</a:t>
            </a:r>
            <a:r>
              <a:rPr lang="en-US" dirty="0" smtClean="0"/>
              <a:t>;</a:t>
            </a:r>
          </a:p>
          <a:p>
            <a:r>
              <a:rPr lang="en-US" dirty="0"/>
              <a:t>Training modules during the Doctoral program and the duration of doctoral </a:t>
            </a:r>
            <a:r>
              <a:rPr lang="en-US" dirty="0" err="1"/>
              <a:t>programmes</a:t>
            </a:r>
            <a:r>
              <a:rPr lang="en-US" dirty="0"/>
              <a:t> seem very diversified and rarely corresponds to formal provisions. There are diversified interpretations on the status of doctoral candidates (students/employees</a:t>
            </a:r>
            <a:r>
              <a:rPr lang="en-US" dirty="0" smtClean="0"/>
              <a:t>);</a:t>
            </a:r>
            <a:endParaRPr lang="en-US" dirty="0"/>
          </a:p>
          <a:p>
            <a:r>
              <a:rPr lang="it-IT" dirty="0" smtClean="0">
                <a:solidFill>
                  <a:srgbClr val="FF0000"/>
                </a:solidFill>
              </a:rPr>
              <a:t>There are several kinds of programmes with a second cycle degree admission requirement which are not sufficently cosidered. In depth analysis on possible connecting pathways and on their recognition is ongoing (UNESCO mapping initiative);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55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4 - QA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85800"/>
            <a:ext cx="8208912" cy="46154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There </a:t>
            </a:r>
            <a:r>
              <a:rPr lang="en-US" dirty="0"/>
              <a:t>is a widespread support for the </a:t>
            </a:r>
            <a:r>
              <a:rPr lang="en-US" dirty="0" smtClean="0"/>
              <a:t>implementation of Salzburg </a:t>
            </a:r>
            <a:r>
              <a:rPr lang="en-US" dirty="0"/>
              <a:t>Recommendations and for the Principles for Innovative Doctoral training </a:t>
            </a:r>
            <a:r>
              <a:rPr lang="en-US" dirty="0" smtClean="0"/>
              <a:t>all </a:t>
            </a:r>
            <a:r>
              <a:rPr lang="en-US" dirty="0"/>
              <a:t>over Europe;</a:t>
            </a:r>
          </a:p>
          <a:p>
            <a:r>
              <a:rPr lang="en-US" dirty="0" smtClean="0"/>
              <a:t>There </a:t>
            </a:r>
            <a:r>
              <a:rPr lang="en-US" dirty="0"/>
              <a:t>is an increasing diversity in types of Doctoral </a:t>
            </a:r>
            <a:r>
              <a:rPr lang="en-US" dirty="0" err="1"/>
              <a:t>programmes</a:t>
            </a:r>
            <a:r>
              <a:rPr lang="en-US" dirty="0"/>
              <a:t> </a:t>
            </a:r>
            <a:r>
              <a:rPr lang="en-US" dirty="0" smtClean="0"/>
              <a:t>offered;</a:t>
            </a:r>
            <a:endParaRPr lang="en-US" dirty="0"/>
          </a:p>
          <a:p>
            <a:r>
              <a:rPr lang="en-US" dirty="0" smtClean="0"/>
              <a:t>Doctoral </a:t>
            </a:r>
            <a:r>
              <a:rPr lang="en-US" dirty="0"/>
              <a:t>training is becoming a consistent part of institutional strategies, with the identification of ad hoc management structures (such as Doctoral/Graduate Schools) for the Doctoral </a:t>
            </a:r>
            <a:r>
              <a:rPr lang="en-US" dirty="0" err="1"/>
              <a:t>programmes</a:t>
            </a:r>
            <a:r>
              <a:rPr lang="en-US" dirty="0"/>
              <a:t> offered;</a:t>
            </a:r>
          </a:p>
          <a:p>
            <a:r>
              <a:rPr lang="en-US" dirty="0" smtClean="0"/>
              <a:t>Given </a:t>
            </a:r>
            <a:r>
              <a:rPr lang="en-US" dirty="0"/>
              <a:t>the principle that a Doctoral </a:t>
            </a:r>
            <a:r>
              <a:rPr lang="en-US" dirty="0" err="1"/>
              <a:t>programme</a:t>
            </a:r>
            <a:r>
              <a:rPr lang="en-US" dirty="0"/>
              <a:t> is a training to do research based on original research, new elements are increasingly </a:t>
            </a:r>
            <a:r>
              <a:rPr lang="en-US" dirty="0" err="1"/>
              <a:t>characterising</a:t>
            </a:r>
            <a:r>
              <a:rPr lang="en-US" dirty="0"/>
              <a:t> them such as: structured training activities, </a:t>
            </a:r>
            <a:r>
              <a:rPr lang="en-US" dirty="0" err="1"/>
              <a:t>organised</a:t>
            </a:r>
            <a:r>
              <a:rPr lang="en-US" dirty="0"/>
              <a:t> mobility periods, attention given to transversal skills, and to employability outside academia, </a:t>
            </a:r>
            <a:r>
              <a:rPr lang="en-US" dirty="0" err="1"/>
              <a:t>interdisciplinarity</a:t>
            </a:r>
            <a:r>
              <a:rPr lang="en-US" dirty="0"/>
              <a:t>;</a:t>
            </a:r>
          </a:p>
          <a:p>
            <a:r>
              <a:rPr lang="en-US" dirty="0" smtClean="0"/>
              <a:t>New </a:t>
            </a:r>
            <a:r>
              <a:rPr lang="en-US" dirty="0"/>
              <a:t>expectations are arising on the role and support provided by supervisors and institutions (through Doctoral/ Graduate Schools);</a:t>
            </a:r>
          </a:p>
          <a:p>
            <a:r>
              <a:rPr lang="en-US" dirty="0" smtClean="0"/>
              <a:t>Internal </a:t>
            </a:r>
            <a:r>
              <a:rPr lang="en-US" dirty="0"/>
              <a:t>and external QA processes and procedures should always aim at quality enhancement and attention should be paid to avoid excessive burdening and the perception of “</a:t>
            </a:r>
            <a:r>
              <a:rPr lang="en-US" dirty="0" err="1"/>
              <a:t>burocratisation</a:t>
            </a:r>
            <a:r>
              <a:rPr lang="en-US" dirty="0"/>
              <a:t>” over HEIs;</a:t>
            </a:r>
          </a:p>
          <a:p>
            <a:r>
              <a:rPr lang="en-US" dirty="0" smtClean="0"/>
              <a:t>The </a:t>
            </a:r>
            <a:r>
              <a:rPr lang="en-US" dirty="0"/>
              <a:t>different national systems and </a:t>
            </a:r>
            <a:r>
              <a:rPr lang="en-US" dirty="0" err="1"/>
              <a:t>programmes</a:t>
            </a:r>
            <a:r>
              <a:rPr lang="en-US" dirty="0"/>
              <a:t> offered across the EHEA are very varied and this diversification should be considered as a richness of the EHEA and should be kept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1939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4 - QA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85800"/>
            <a:ext cx="8496944" cy="44713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Set of ideas for </a:t>
            </a:r>
            <a:r>
              <a:rPr lang="it-IT" dirty="0" smtClean="0">
                <a:solidFill>
                  <a:srgbClr val="FF0000"/>
                </a:solidFill>
              </a:rPr>
              <a:t>ESG revision</a:t>
            </a:r>
          </a:p>
          <a:p>
            <a:r>
              <a:rPr lang="it-IT" dirty="0" smtClean="0"/>
              <a:t>Reference to Salzburg II, Principles and Bergen Communiquè;</a:t>
            </a:r>
          </a:p>
          <a:p>
            <a:r>
              <a:rPr lang="it-IT" dirty="0" smtClean="0"/>
              <a:t>Attention to language;</a:t>
            </a:r>
          </a:p>
          <a:p>
            <a:r>
              <a:rPr lang="it-IT" dirty="0" smtClean="0"/>
              <a:t>Internal QA: coherence between teaching/learning and research strategies and QA procedures, use of learning/training outcomes, attention to central element for a PhD programme (supervision, existence of a scientific committee, recognition of mobility, involvement of candidate in QA, assessment procedures)</a:t>
            </a:r>
          </a:p>
          <a:p>
            <a:r>
              <a:rPr lang="it-IT" dirty="0" smtClean="0"/>
              <a:t>External QA: encourage synergies between QA agencies for teaching and for research, ensure that SalzburgII, Principles and Bergen Comminuquè are taken into account in internal QA;</a:t>
            </a:r>
          </a:p>
          <a:p>
            <a:r>
              <a:rPr lang="it-IT" dirty="0" smtClean="0"/>
              <a:t>Presentation at BFUG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7741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5 - transparency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85800"/>
            <a:ext cx="8352928" cy="43273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Main transparency tools considered:</a:t>
            </a:r>
          </a:p>
          <a:p>
            <a:r>
              <a:rPr lang="it-IT" dirty="0" smtClean="0"/>
              <a:t>QFs (see Task 2), </a:t>
            </a:r>
            <a:r>
              <a:rPr lang="it-IT" dirty="0" smtClean="0">
                <a:solidFill>
                  <a:srgbClr val="FF0000"/>
                </a:solidFill>
              </a:rPr>
              <a:t>further possible analisys on the use of sectoral framework for programme development</a:t>
            </a:r>
            <a:r>
              <a:rPr lang="it-IT" dirty="0" smtClean="0"/>
              <a:t>;</a:t>
            </a:r>
          </a:p>
          <a:p>
            <a:r>
              <a:rPr lang="it-IT" dirty="0" smtClean="0"/>
              <a:t>Diploma Supplement: </a:t>
            </a:r>
            <a:r>
              <a:rPr lang="en-US" dirty="0">
                <a:solidFill>
                  <a:srgbClr val="FF0000"/>
                </a:solidFill>
              </a:rPr>
              <a:t>task force </a:t>
            </a:r>
            <a:r>
              <a:rPr lang="en-US" dirty="0"/>
              <a:t>in the group to </a:t>
            </a:r>
            <a:r>
              <a:rPr lang="en-US" dirty="0" err="1"/>
              <a:t>analyse</a:t>
            </a:r>
            <a:r>
              <a:rPr lang="en-US" dirty="0"/>
              <a:t> in detail the template of DS and propose changes to make the guidelines for compilation of it suitable for the Doctoral </a:t>
            </a:r>
            <a:r>
              <a:rPr lang="en-US" dirty="0" err="1" smtClean="0"/>
              <a:t>programmes</a:t>
            </a:r>
            <a:r>
              <a:rPr lang="en-US" dirty="0" smtClean="0"/>
              <a:t>;</a:t>
            </a:r>
            <a:endParaRPr lang="it-IT" dirty="0" smtClean="0"/>
          </a:p>
          <a:p>
            <a:r>
              <a:rPr lang="it-IT" dirty="0" smtClean="0"/>
              <a:t>ECTS: </a:t>
            </a:r>
            <a:r>
              <a:rPr lang="en-US" dirty="0" smtClean="0"/>
              <a:t>support </a:t>
            </a:r>
            <a:r>
              <a:rPr lang="en-US" dirty="0"/>
              <a:t>a “candidate </a:t>
            </a:r>
            <a:r>
              <a:rPr lang="en-US" dirty="0" err="1"/>
              <a:t>centred</a:t>
            </a:r>
            <a:r>
              <a:rPr lang="en-US" dirty="0"/>
              <a:t>” </a:t>
            </a:r>
            <a:r>
              <a:rPr lang="en-US" dirty="0" smtClean="0"/>
              <a:t>planning and </a:t>
            </a:r>
            <a:r>
              <a:rPr lang="en-US" dirty="0"/>
              <a:t>to support the provision of relevant </a:t>
            </a:r>
            <a:r>
              <a:rPr lang="en-US" dirty="0" smtClean="0"/>
              <a:t>information, presence of taught courses and structured </a:t>
            </a:r>
            <a:r>
              <a:rPr lang="en-US" dirty="0" err="1" smtClean="0"/>
              <a:t>programmes</a:t>
            </a:r>
            <a:r>
              <a:rPr lang="en-US" dirty="0" smtClean="0"/>
              <a:t>.</a:t>
            </a:r>
          </a:p>
          <a:p>
            <a:r>
              <a:rPr lang="en-US" dirty="0"/>
              <a:t>D</a:t>
            </a:r>
            <a:r>
              <a:rPr lang="it-IT" dirty="0" smtClean="0"/>
              <a:t>ata bases and Programme presentation: definition of a </a:t>
            </a:r>
            <a:r>
              <a:rPr lang="it-IT" dirty="0" smtClean="0">
                <a:solidFill>
                  <a:srgbClr val="FF0000"/>
                </a:solidFill>
              </a:rPr>
              <a:t>common format </a:t>
            </a:r>
            <a:r>
              <a:rPr lang="it-IT" dirty="0" smtClean="0"/>
              <a:t>to present information about programmes.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14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5 - transparency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85800"/>
            <a:ext cx="8208912" cy="43993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Set of ideas for </a:t>
            </a:r>
            <a:r>
              <a:rPr lang="it-IT" dirty="0" smtClean="0">
                <a:solidFill>
                  <a:srgbClr val="FF0000"/>
                </a:solidFill>
              </a:rPr>
              <a:t>ECTS revision</a:t>
            </a:r>
            <a:r>
              <a:rPr lang="it-IT" dirty="0" smtClean="0"/>
              <a:t>:</a:t>
            </a:r>
          </a:p>
          <a:p>
            <a:r>
              <a:rPr lang="en-US" dirty="0" smtClean="0"/>
              <a:t>Use of ECTS to describe </a:t>
            </a:r>
            <a:r>
              <a:rPr lang="en-US" dirty="0"/>
              <a:t>the workload to achieve expected outcomes at the end of specific training/learning </a:t>
            </a:r>
            <a:r>
              <a:rPr lang="en-US" dirty="0" smtClean="0"/>
              <a:t>activities and transparency of assessment methods;</a:t>
            </a:r>
          </a:p>
          <a:p>
            <a:r>
              <a:rPr lang="en-US" dirty="0" smtClean="0"/>
              <a:t>Recognition of mobility</a:t>
            </a:r>
          </a:p>
          <a:p>
            <a:r>
              <a:rPr lang="en-US" dirty="0" smtClean="0"/>
              <a:t>Monitoring </a:t>
            </a:r>
            <a:r>
              <a:rPr lang="en-US" dirty="0"/>
              <a:t>the distribution of the workload for the candidate between different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Certification of competencies for drop-out candidate.</a:t>
            </a:r>
          </a:p>
          <a:p>
            <a:pPr marL="0" indent="0">
              <a:buNone/>
            </a:pPr>
            <a:r>
              <a:rPr lang="en-US" dirty="0" smtClean="0"/>
              <a:t>The aim is to support with guidelines the HE system are already implementing ECTS (or are in the process to) but NOT to recommend their use in Doctoral studies.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982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800" dirty="0" smtClean="0"/>
              <a:t>Task 6 – internationalisation and mobility</a:t>
            </a:r>
            <a:endParaRPr lang="it-IT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402332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Internationalization </a:t>
            </a:r>
            <a:r>
              <a:rPr lang="en-US" sz="2000" dirty="0"/>
              <a:t>is considered an important aspect of a successful Doctoral </a:t>
            </a:r>
            <a:r>
              <a:rPr lang="en-US" sz="2000" dirty="0" err="1"/>
              <a:t>programme</a:t>
            </a:r>
            <a:r>
              <a:rPr lang="en-US" sz="2000" dirty="0"/>
              <a:t>;</a:t>
            </a:r>
          </a:p>
          <a:p>
            <a:r>
              <a:rPr lang="en-US" sz="2000" dirty="0" smtClean="0"/>
              <a:t>Mobility </a:t>
            </a:r>
            <a:r>
              <a:rPr lang="en-US" sz="2000" dirty="0"/>
              <a:t>enhances employability and career prospects if realized inside an institutional framework and embedded in the Doctoral </a:t>
            </a:r>
            <a:r>
              <a:rPr lang="en-US" sz="2000" dirty="0" err="1"/>
              <a:t>programme</a:t>
            </a:r>
            <a:r>
              <a:rPr lang="en-US" sz="2000" dirty="0"/>
              <a:t>;</a:t>
            </a:r>
          </a:p>
          <a:p>
            <a:r>
              <a:rPr lang="en-US" sz="2000" dirty="0" smtClean="0"/>
              <a:t>There </a:t>
            </a:r>
            <a:r>
              <a:rPr lang="en-US" sz="2000" dirty="0"/>
              <a:t>is lack of reliable data on Doctoral candidate mobility and countries of the EHEA should define a common standard to map international mobility of their Doctoral candidates;</a:t>
            </a:r>
          </a:p>
          <a:p>
            <a:r>
              <a:rPr lang="en-US" sz="2000" dirty="0" smtClean="0"/>
              <a:t>Ministers </a:t>
            </a:r>
            <a:r>
              <a:rPr lang="en-US" sz="2000" dirty="0"/>
              <a:t>should confirm their commitment to eliminating existing barriers to the award of joint and double degrees and the establishment of joint doctoral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More discussions on balanced mobility and tools for </a:t>
            </a:r>
            <a:r>
              <a:rPr lang="en-US" sz="2000" dirty="0" err="1" smtClean="0"/>
              <a:t>internationalisation</a:t>
            </a:r>
            <a:r>
              <a:rPr lang="en-US" sz="2000" dirty="0" smtClean="0"/>
              <a:t> will take place at the next meeting in Madrid (22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and 23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October) in a joint session with M&amp;I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Task 7 - employability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Diversified </a:t>
            </a:r>
            <a:r>
              <a:rPr lang="en-US" dirty="0"/>
              <a:t>Doctoral program and diversification of skills (Communication, negotiation, management) increase employability of PhD Graduate;</a:t>
            </a:r>
          </a:p>
          <a:p>
            <a:r>
              <a:rPr lang="en-US" dirty="0" smtClean="0"/>
              <a:t>Potential </a:t>
            </a:r>
            <a:r>
              <a:rPr lang="en-US" dirty="0"/>
              <a:t>employers are not always aware of the skills of a PhD holder in term of flexibility and ability of approaching complex problems;</a:t>
            </a:r>
          </a:p>
          <a:p>
            <a:r>
              <a:rPr lang="en-US" dirty="0" smtClean="0"/>
              <a:t>Critical </a:t>
            </a:r>
            <a:r>
              <a:rPr lang="en-US" dirty="0"/>
              <a:t>mass and employability are an important aspects of a successful PhD </a:t>
            </a:r>
            <a:r>
              <a:rPr lang="en-US" dirty="0" err="1"/>
              <a:t>programme</a:t>
            </a:r>
            <a:r>
              <a:rPr lang="en-US" dirty="0"/>
              <a:t>;</a:t>
            </a:r>
          </a:p>
          <a:p>
            <a:r>
              <a:rPr lang="en-US" dirty="0" smtClean="0"/>
              <a:t>Taught </a:t>
            </a:r>
            <a:r>
              <a:rPr lang="en-US" dirty="0"/>
              <a:t>courses, structured doctoral training, Doctoral schools are useful for employability;</a:t>
            </a:r>
          </a:p>
          <a:p>
            <a:r>
              <a:rPr lang="en-US" dirty="0" smtClean="0"/>
              <a:t>Mobility </a:t>
            </a:r>
            <a:r>
              <a:rPr lang="en-US" dirty="0"/>
              <a:t>enhances employability and career prospects if realized inside an institutional framework and embedded in the Doctoral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More discussion to take place at the WG meeting in Madrid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14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BCF08CE-DC79-45BE-8590-5B6762734CFB}"/>
</file>

<file path=customXml/itemProps2.xml><?xml version="1.0" encoding="utf-8"?>
<ds:datastoreItem xmlns:ds="http://schemas.openxmlformats.org/officeDocument/2006/customXml" ds:itemID="{AFFA5047-6F92-4167-8335-309662AC93D9}"/>
</file>

<file path=customXml/itemProps3.xml><?xml version="1.0" encoding="utf-8"?>
<ds:datastoreItem xmlns:ds="http://schemas.openxmlformats.org/officeDocument/2006/customXml" ds:itemID="{2B0C411B-64CE-4830-A42C-7432B295924C}"/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68</TotalTime>
  <Words>1138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NewsPrint</vt:lpstr>
      <vt:lpstr>Updates from III cycle WG</vt:lpstr>
      <vt:lpstr>Task 1 - stocktaking</vt:lpstr>
      <vt:lpstr>Task 2 – mapping diversity</vt:lpstr>
      <vt:lpstr>Task 4 - QA</vt:lpstr>
      <vt:lpstr>Task 4 - QA</vt:lpstr>
      <vt:lpstr>Task 5 - transparency</vt:lpstr>
      <vt:lpstr>Task 5 - transparency</vt:lpstr>
      <vt:lpstr>Task 6 – internationalisation and mobility</vt:lpstr>
      <vt:lpstr>Task 7 - employability</vt:lpstr>
      <vt:lpstr>Task 3 and task 8 – link between 2 and 3 cycle, funding</vt:lpstr>
      <vt:lpstr>Task «AOB»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Updates from III cycle WG</dc:title>
  <dc:creator>marzia</dc:creator>
  <cp:lastModifiedBy>marzia</cp:lastModifiedBy>
  <cp:revision>12</cp:revision>
  <dcterms:created xsi:type="dcterms:W3CDTF">2013-09-24T14:55:43Z</dcterms:created>
  <dcterms:modified xsi:type="dcterms:W3CDTF">2013-09-25T07:10:37Z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