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rels" ContentType="application/vnd.openxmlformats-package.relationship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Default Extension="bin" ContentType="application/vnd.openxmlformats-officedocument.presentationml.printerSettings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Default Extension="jpeg" ContentType="image/jpeg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82" r:id="rId3"/>
    <p:sldId id="277" r:id="rId4"/>
    <p:sldId id="257" r:id="rId5"/>
    <p:sldId id="271" r:id="rId6"/>
    <p:sldId id="278" r:id="rId7"/>
    <p:sldId id="266" r:id="rId8"/>
    <p:sldId id="258" r:id="rId9"/>
    <p:sldId id="259" r:id="rId10"/>
    <p:sldId id="260" r:id="rId11"/>
    <p:sldId id="261" r:id="rId12"/>
    <p:sldId id="263" r:id="rId13"/>
    <p:sldId id="262" r:id="rId14"/>
    <p:sldId id="264" r:id="rId15"/>
    <p:sldId id="265" r:id="rId16"/>
    <p:sldId id="280" r:id="rId17"/>
    <p:sldId id="268" r:id="rId18"/>
    <p:sldId id="269" r:id="rId19"/>
    <p:sldId id="279" r:id="rId20"/>
    <p:sldId id="270" r:id="rId21"/>
    <p:sldId id="272" r:id="rId22"/>
    <p:sldId id="281" r:id="rId23"/>
    <p:sldId id="274" r:id="rId24"/>
    <p:sldId id="273" r:id="rId25"/>
    <p:sldId id="275" r:id="rId26"/>
  </p:sldIdLst>
  <p:sldSz cx="9144000" cy="6858000" type="screen4x3"/>
  <p:notesSz cx="6794500" cy="9906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38" autoAdjust="0"/>
    <p:restoredTop sz="94660"/>
  </p:normalViewPr>
  <p:slideViewPr>
    <p:cSldViewPr>
      <p:cViewPr varScale="1">
        <p:scale>
          <a:sx n="89" d="100"/>
          <a:sy n="89" d="100"/>
        </p:scale>
        <p:origin x="-1456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1" Type="http://schemas.openxmlformats.org/officeDocument/2006/relationships/slide" Target="slides/slide20.xml"/><Relationship Id="rId3" Type="http://schemas.openxmlformats.org/officeDocument/2006/relationships/slide" Target="slides/slide2.xml"/><Relationship Id="rId34" Type="http://schemas.openxmlformats.org/officeDocument/2006/relationships/customXml" Target="../customXml/item2.xml"/><Relationship Id="rId25" Type="http://schemas.openxmlformats.org/officeDocument/2006/relationships/slide" Target="slides/slide2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7" Type="http://schemas.openxmlformats.org/officeDocument/2006/relationships/slide" Target="slides/slide6.xml"/><Relationship Id="rId33" Type="http://schemas.openxmlformats.org/officeDocument/2006/relationships/customXml" Target="../customXml/item1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6" Type="http://schemas.openxmlformats.org/officeDocument/2006/relationships/slide" Target="slides/slide15.xml"/><Relationship Id="rId2" Type="http://schemas.openxmlformats.org/officeDocument/2006/relationships/slide" Target="slides/slide1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printerSettings" Target="printerSettings/printerSettings1.bin"/><Relationship Id="rId15" Type="http://schemas.openxmlformats.org/officeDocument/2006/relationships/slide" Target="slides/slide14.xml"/><Relationship Id="rId5" Type="http://schemas.openxmlformats.org/officeDocument/2006/relationships/slide" Target="slides/slide4.xml"/><Relationship Id="rId3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9" Type="http://schemas.openxmlformats.org/officeDocument/2006/relationships/slide" Target="slides/slide8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35" Type="http://schemas.openxmlformats.org/officeDocument/2006/relationships/customXml" Target="../customXml/item3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58CA70-BB06-42CF-8C70-9F2C415E9DC3}" type="datetimeFigureOut">
              <a:rPr lang="nl-BE" smtClean="0"/>
              <a:t>5/21/13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48100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721CCD-FE30-4104-A387-0D523299399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78896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69B6B-26DF-45AE-87FF-504154F60ABE}" type="datetime1">
              <a:rPr lang="nl-BE" smtClean="0"/>
              <a:t>5/21/13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Department of Education and Training - division for higher education</a:t>
            </a: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6D046-1955-4E74-9570-B320CF6E5CA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8839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A333F-2840-4DC1-99BF-EFAAE0DFE7B4}" type="datetime1">
              <a:rPr lang="nl-BE" smtClean="0"/>
              <a:t>5/21/13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Department of Education and Training - division for higher education</a:t>
            </a: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6D046-1955-4E74-9570-B320CF6E5CA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06878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E13C4-36EE-4CD3-A90E-E892DF62FDC1}" type="datetime1">
              <a:rPr lang="nl-BE" smtClean="0"/>
              <a:t>5/21/13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Department of Education and Training - division for higher education</a:t>
            </a: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6D046-1955-4E74-9570-B320CF6E5CA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70275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5D065-F66A-4958-9976-C8BB7824A18D}" type="datetime1">
              <a:rPr lang="nl-BE" smtClean="0"/>
              <a:t>5/21/13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Department of Education and Training - division for higher education</a:t>
            </a: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6D046-1955-4E74-9570-B320CF6E5CA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89901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050B6-216B-404F-BB74-F9E6DEA5059A}" type="datetime1">
              <a:rPr lang="nl-BE" smtClean="0"/>
              <a:t>5/21/13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Department of Education and Training - division for higher education</a:t>
            </a: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6D046-1955-4E74-9570-B320CF6E5CA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93059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6698A-DFA4-4346-83ED-0CB8235F1692}" type="datetime1">
              <a:rPr lang="nl-BE" smtClean="0"/>
              <a:t>5/21/13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Department of Education and Training - division for higher education</a:t>
            </a:r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6D046-1955-4E74-9570-B320CF6E5CA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44241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2B7A2-4841-42DA-84B2-8403B2F45728}" type="datetime1">
              <a:rPr lang="nl-BE" smtClean="0"/>
              <a:t>5/21/13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Department of Education and Training - division for higher education</a:t>
            </a:r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6D046-1955-4E74-9570-B320CF6E5CA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42922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D4BC7-A1EF-44C9-AF24-67BEADE61C51}" type="datetime1">
              <a:rPr lang="nl-BE" smtClean="0"/>
              <a:t>5/21/13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Department of Education and Training - division for higher education</a:t>
            </a:r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6D046-1955-4E74-9570-B320CF6E5CA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44160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1B9A-2D0E-47D0-9758-841F8F4793EC}" type="datetime1">
              <a:rPr lang="nl-BE" smtClean="0"/>
              <a:t>5/21/13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Department of Education and Training - division for higher education</a:t>
            </a:r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6D046-1955-4E74-9570-B320CF6E5CA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01095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22513-FF2C-4977-BB09-E31F60EEFDCD}" type="datetime1">
              <a:rPr lang="nl-BE" smtClean="0"/>
              <a:t>5/21/13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Department of Education and Training - division for higher education</a:t>
            </a:r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6D046-1955-4E74-9570-B320CF6E5CA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38170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1837D-96EF-4846-8961-E8B557393A5E}" type="datetime1">
              <a:rPr lang="nl-BE" smtClean="0"/>
              <a:t>5/21/13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Department of Education and Training - division for higher education</a:t>
            </a:r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6D046-1955-4E74-9570-B320CF6E5CA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90719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535581-1459-44DD-A808-08A4F41FB1EE}" type="datetime1">
              <a:rPr lang="nl-BE" smtClean="0"/>
              <a:t>5/21/13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Department of Education and Training - division for higher education</a:t>
            </a: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46D046-1955-4E74-9570-B320CF6E5CA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24421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err="1" smtClean="0"/>
              <a:t>Transparency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structural</a:t>
            </a:r>
            <a:r>
              <a:rPr lang="nl-BE" dirty="0" smtClean="0"/>
              <a:t> </a:t>
            </a:r>
            <a:r>
              <a:rPr lang="nl-BE" dirty="0" err="1" smtClean="0"/>
              <a:t>reforms</a:t>
            </a:r>
            <a:endParaRPr lang="nl-BE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dirty="0" smtClean="0"/>
              <a:t>WG </a:t>
            </a:r>
            <a:r>
              <a:rPr lang="nl-BE" dirty="0" err="1" smtClean="0"/>
              <a:t>Structural</a:t>
            </a:r>
            <a:r>
              <a:rPr lang="nl-BE" dirty="0" smtClean="0"/>
              <a:t> </a:t>
            </a:r>
            <a:r>
              <a:rPr lang="nl-BE" dirty="0" err="1" smtClean="0"/>
              <a:t>Reforms</a:t>
            </a:r>
            <a:endParaRPr lang="nl-BE" dirty="0" smtClean="0"/>
          </a:p>
          <a:p>
            <a:r>
              <a:rPr lang="nl-BE" dirty="0" smtClean="0"/>
              <a:t>Warschau, 22-23 May 2013</a:t>
            </a:r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Department of Education and Training - division for higher education</a:t>
            </a:r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6D046-1955-4E74-9570-B320CF6E5CAB}" type="slidenum">
              <a:rPr lang="nl-BE" smtClean="0"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95512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Bologna </a:t>
            </a:r>
            <a:r>
              <a:rPr lang="nl-BE" dirty="0" err="1"/>
              <a:t>s</a:t>
            </a:r>
            <a:r>
              <a:rPr lang="nl-BE" dirty="0" err="1" smtClean="0"/>
              <a:t>tructural</a:t>
            </a:r>
            <a:r>
              <a:rPr lang="nl-BE" dirty="0" smtClean="0"/>
              <a:t> </a:t>
            </a:r>
            <a:r>
              <a:rPr lang="nl-BE" dirty="0" err="1" smtClean="0"/>
              <a:t>reforms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BE" dirty="0" err="1" smtClean="0"/>
              <a:t>Since</a:t>
            </a:r>
            <a:r>
              <a:rPr lang="nl-BE" dirty="0" smtClean="0"/>
              <a:t> 1999 major </a:t>
            </a:r>
            <a:r>
              <a:rPr lang="nl-BE" dirty="0" err="1" smtClean="0"/>
              <a:t>structural</a:t>
            </a:r>
            <a:r>
              <a:rPr lang="nl-BE" dirty="0" smtClean="0"/>
              <a:t> </a:t>
            </a:r>
            <a:r>
              <a:rPr lang="nl-BE" dirty="0" err="1" smtClean="0"/>
              <a:t>reforms</a:t>
            </a:r>
            <a:r>
              <a:rPr lang="nl-BE" dirty="0" smtClean="0"/>
              <a:t> have been </a:t>
            </a:r>
            <a:r>
              <a:rPr lang="nl-BE" dirty="0" err="1" smtClean="0"/>
              <a:t>introduced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implemented</a:t>
            </a:r>
            <a:r>
              <a:rPr lang="nl-BE" dirty="0" smtClean="0"/>
              <a:t>:</a:t>
            </a:r>
          </a:p>
          <a:p>
            <a:pPr lvl="1"/>
            <a:r>
              <a:rPr lang="nl-BE" dirty="0" err="1" smtClean="0"/>
              <a:t>Degree</a:t>
            </a:r>
            <a:r>
              <a:rPr lang="nl-BE" dirty="0" smtClean="0"/>
              <a:t> </a:t>
            </a:r>
            <a:r>
              <a:rPr lang="nl-BE" dirty="0" err="1" smtClean="0"/>
              <a:t>structure</a:t>
            </a:r>
            <a:endParaRPr lang="nl-BE" dirty="0" smtClean="0"/>
          </a:p>
          <a:p>
            <a:pPr lvl="1"/>
            <a:r>
              <a:rPr lang="nl-BE" dirty="0" err="1" smtClean="0"/>
              <a:t>Quality</a:t>
            </a:r>
            <a:r>
              <a:rPr lang="nl-BE" dirty="0" smtClean="0"/>
              <a:t> </a:t>
            </a:r>
            <a:r>
              <a:rPr lang="nl-BE" dirty="0" err="1" smtClean="0"/>
              <a:t>assurance</a:t>
            </a:r>
            <a:endParaRPr lang="nl-BE" dirty="0" smtClean="0"/>
          </a:p>
          <a:p>
            <a:r>
              <a:rPr lang="nl-BE" dirty="0" smtClean="0"/>
              <a:t>But more has </a:t>
            </a:r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be</a:t>
            </a:r>
            <a:r>
              <a:rPr lang="nl-BE" dirty="0" smtClean="0"/>
              <a:t> </a:t>
            </a:r>
            <a:r>
              <a:rPr lang="nl-BE" dirty="0" err="1" smtClean="0"/>
              <a:t>done</a:t>
            </a:r>
            <a:r>
              <a:rPr lang="nl-BE" dirty="0" smtClean="0"/>
              <a:t> in order </a:t>
            </a:r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enhance</a:t>
            </a:r>
            <a:r>
              <a:rPr lang="nl-BE" dirty="0" smtClean="0"/>
              <a:t> the </a:t>
            </a:r>
            <a:r>
              <a:rPr lang="nl-BE" dirty="0" err="1" smtClean="0"/>
              <a:t>readability</a:t>
            </a:r>
            <a:r>
              <a:rPr lang="nl-BE" dirty="0" smtClean="0"/>
              <a:t> of the new </a:t>
            </a:r>
            <a:r>
              <a:rPr lang="nl-BE" dirty="0" err="1" smtClean="0"/>
              <a:t>structures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in order </a:t>
            </a:r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improve</a:t>
            </a:r>
            <a:r>
              <a:rPr lang="nl-BE" dirty="0" smtClean="0"/>
              <a:t> the </a:t>
            </a:r>
            <a:r>
              <a:rPr lang="nl-BE" dirty="0" err="1" smtClean="0"/>
              <a:t>understanding</a:t>
            </a:r>
            <a:r>
              <a:rPr lang="nl-BE" dirty="0" smtClean="0"/>
              <a:t> of different </a:t>
            </a:r>
            <a:r>
              <a:rPr lang="nl-BE" dirty="0" err="1" smtClean="0"/>
              <a:t>national</a:t>
            </a:r>
            <a:r>
              <a:rPr lang="nl-BE" dirty="0" smtClean="0"/>
              <a:t> systems</a:t>
            </a:r>
          </a:p>
          <a:p>
            <a:r>
              <a:rPr lang="nl-BE" dirty="0" smtClean="0"/>
              <a:t>It </a:t>
            </a:r>
            <a:r>
              <a:rPr lang="nl-BE" dirty="0" err="1" smtClean="0"/>
              <a:t>became</a:t>
            </a:r>
            <a:r>
              <a:rPr lang="nl-BE" dirty="0" smtClean="0"/>
              <a:t> </a:t>
            </a:r>
            <a:r>
              <a:rPr lang="nl-BE" dirty="0" err="1" smtClean="0"/>
              <a:t>clear</a:t>
            </a:r>
            <a:r>
              <a:rPr lang="nl-BE" dirty="0" smtClean="0"/>
              <a:t> </a:t>
            </a:r>
            <a:r>
              <a:rPr lang="nl-BE" dirty="0" err="1" smtClean="0"/>
              <a:t>that</a:t>
            </a:r>
            <a:r>
              <a:rPr lang="nl-BE" dirty="0" smtClean="0"/>
              <a:t> trust in the new </a:t>
            </a:r>
            <a:r>
              <a:rPr lang="nl-BE" dirty="0" err="1" smtClean="0"/>
              <a:t>degrees</a:t>
            </a:r>
            <a:r>
              <a:rPr lang="nl-BE" dirty="0" smtClean="0"/>
              <a:t> </a:t>
            </a:r>
            <a:r>
              <a:rPr lang="nl-BE" dirty="0" err="1" smtClean="0"/>
              <a:t>could</a:t>
            </a:r>
            <a:r>
              <a:rPr lang="nl-BE" dirty="0" smtClean="0"/>
              <a:t> </a:t>
            </a:r>
            <a:r>
              <a:rPr lang="nl-BE" dirty="0" err="1" smtClean="0"/>
              <a:t>not</a:t>
            </a:r>
            <a:r>
              <a:rPr lang="nl-BE" dirty="0" smtClean="0"/>
              <a:t> </a:t>
            </a:r>
            <a:r>
              <a:rPr lang="nl-BE" dirty="0" err="1" smtClean="0"/>
              <a:t>be</a:t>
            </a:r>
            <a:r>
              <a:rPr lang="nl-BE" dirty="0" smtClean="0"/>
              <a:t> </a:t>
            </a:r>
            <a:r>
              <a:rPr lang="nl-BE" dirty="0" err="1" smtClean="0"/>
              <a:t>obtained</a:t>
            </a:r>
            <a:r>
              <a:rPr lang="nl-BE" dirty="0" smtClean="0"/>
              <a:t> </a:t>
            </a:r>
            <a:r>
              <a:rPr lang="nl-BE" dirty="0" err="1" smtClean="0"/>
              <a:t>by</a:t>
            </a:r>
            <a:r>
              <a:rPr lang="nl-BE" dirty="0" smtClean="0"/>
              <a:t> </a:t>
            </a:r>
            <a:r>
              <a:rPr lang="nl-BE" dirty="0" err="1" smtClean="0"/>
              <a:t>structures</a:t>
            </a:r>
            <a:r>
              <a:rPr lang="nl-BE" dirty="0" smtClean="0"/>
              <a:t> as </a:t>
            </a:r>
            <a:r>
              <a:rPr lang="nl-BE" dirty="0" err="1" smtClean="0"/>
              <a:t>such</a:t>
            </a:r>
            <a:endParaRPr lang="nl-BE" dirty="0"/>
          </a:p>
          <a:p>
            <a:r>
              <a:rPr lang="nl-BE" dirty="0" smtClean="0"/>
              <a:t>In </a:t>
            </a:r>
            <a:r>
              <a:rPr lang="nl-BE" dirty="0" err="1" smtClean="0"/>
              <a:t>general</a:t>
            </a:r>
            <a:r>
              <a:rPr lang="nl-BE" dirty="0" smtClean="0"/>
              <a:t> </a:t>
            </a:r>
            <a:r>
              <a:rPr lang="nl-BE" dirty="0" err="1" smtClean="0"/>
              <a:t>for</a:t>
            </a:r>
            <a:r>
              <a:rPr lang="nl-BE" dirty="0" smtClean="0"/>
              <a:t> the EHE system </a:t>
            </a:r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deliver</a:t>
            </a:r>
            <a:r>
              <a:rPr lang="nl-BE" dirty="0" smtClean="0"/>
              <a:t> more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better</a:t>
            </a:r>
            <a:r>
              <a:rPr lang="nl-BE" dirty="0" smtClean="0"/>
              <a:t> </a:t>
            </a:r>
            <a:r>
              <a:rPr lang="nl-BE" dirty="0" err="1" smtClean="0"/>
              <a:t>it</a:t>
            </a:r>
            <a:r>
              <a:rPr lang="nl-BE" dirty="0" smtClean="0"/>
              <a:t> </a:t>
            </a:r>
            <a:r>
              <a:rPr lang="nl-BE" dirty="0" err="1" smtClean="0"/>
              <a:t>needs</a:t>
            </a:r>
            <a:r>
              <a:rPr lang="nl-BE" dirty="0" smtClean="0"/>
              <a:t> more trust, </a:t>
            </a:r>
            <a:r>
              <a:rPr lang="nl-BE" dirty="0" err="1" smtClean="0"/>
              <a:t>especially</a:t>
            </a:r>
            <a:r>
              <a:rPr lang="nl-BE" dirty="0" smtClean="0"/>
              <a:t> </a:t>
            </a:r>
            <a:r>
              <a:rPr lang="nl-BE" dirty="0" err="1" smtClean="0"/>
              <a:t>regarding</a:t>
            </a:r>
            <a:r>
              <a:rPr lang="nl-BE" dirty="0" smtClean="0"/>
              <a:t> the </a:t>
            </a:r>
            <a:r>
              <a:rPr lang="nl-BE" dirty="0" err="1" smtClean="0"/>
              <a:t>quality</a:t>
            </a:r>
            <a:r>
              <a:rPr lang="nl-BE" dirty="0" smtClean="0"/>
              <a:t> of </a:t>
            </a:r>
            <a:r>
              <a:rPr lang="nl-BE" dirty="0" err="1" smtClean="0"/>
              <a:t>its</a:t>
            </a:r>
            <a:r>
              <a:rPr lang="nl-BE" dirty="0" smtClean="0"/>
              <a:t> </a:t>
            </a:r>
            <a:r>
              <a:rPr lang="nl-BE" dirty="0" err="1" smtClean="0"/>
              <a:t>processes</a:t>
            </a:r>
            <a:r>
              <a:rPr lang="nl-BE" dirty="0" smtClean="0"/>
              <a:t>, </a:t>
            </a:r>
            <a:r>
              <a:rPr lang="nl-BE" dirty="0" err="1" smtClean="0"/>
              <a:t>outputs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outcomes</a:t>
            </a:r>
            <a:endParaRPr lang="nl-BE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Department of Education and Training - division for higher education</a:t>
            </a:r>
            <a:endParaRPr lang="nl-BE" dirty="0">
              <a:solidFill>
                <a:srgbClr val="7030A0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6D046-1955-4E74-9570-B320CF6E5CAB}" type="slidenum">
              <a:rPr lang="nl-BE" smtClean="0"/>
              <a:t>10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227111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Structural</a:t>
            </a:r>
            <a:r>
              <a:rPr lang="nl-BE" dirty="0" smtClean="0"/>
              <a:t> </a:t>
            </a:r>
            <a:r>
              <a:rPr lang="nl-BE" dirty="0" err="1" smtClean="0"/>
              <a:t>reforms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BE" dirty="0" smtClean="0"/>
              <a:t>We have </a:t>
            </a:r>
            <a:r>
              <a:rPr lang="nl-BE" dirty="0" err="1" smtClean="0"/>
              <a:t>achieved</a:t>
            </a:r>
            <a:r>
              <a:rPr lang="nl-BE" dirty="0" smtClean="0"/>
              <a:t> a </a:t>
            </a:r>
            <a:r>
              <a:rPr lang="nl-BE" dirty="0" err="1" smtClean="0"/>
              <a:t>sufficient</a:t>
            </a:r>
            <a:r>
              <a:rPr lang="nl-BE" dirty="0" smtClean="0"/>
              <a:t> level of system </a:t>
            </a:r>
            <a:r>
              <a:rPr lang="nl-BE" dirty="0" err="1" smtClean="0"/>
              <a:t>convergence</a:t>
            </a:r>
            <a:r>
              <a:rPr lang="nl-BE" dirty="0" smtClean="0"/>
              <a:t>:</a:t>
            </a:r>
          </a:p>
          <a:p>
            <a:pPr lvl="1"/>
            <a:r>
              <a:rPr lang="nl-BE" dirty="0" err="1" smtClean="0"/>
              <a:t>Degree</a:t>
            </a:r>
            <a:r>
              <a:rPr lang="nl-BE" dirty="0" smtClean="0"/>
              <a:t> </a:t>
            </a:r>
            <a:r>
              <a:rPr lang="nl-BE" dirty="0" err="1" smtClean="0"/>
              <a:t>structure</a:t>
            </a:r>
            <a:r>
              <a:rPr lang="nl-BE" dirty="0"/>
              <a:t> </a:t>
            </a:r>
            <a:r>
              <a:rPr lang="nl-BE" dirty="0" err="1" smtClean="0"/>
              <a:t>integrated</a:t>
            </a:r>
            <a:r>
              <a:rPr lang="nl-BE" dirty="0" smtClean="0"/>
              <a:t> in a QF </a:t>
            </a:r>
          </a:p>
          <a:p>
            <a:pPr lvl="1"/>
            <a:r>
              <a:rPr lang="nl-BE" dirty="0" err="1" smtClean="0"/>
              <a:t>Arrangements</a:t>
            </a:r>
            <a:r>
              <a:rPr lang="nl-BE" dirty="0" smtClean="0"/>
              <a:t> </a:t>
            </a:r>
            <a:r>
              <a:rPr lang="nl-BE" dirty="0" err="1" smtClean="0"/>
              <a:t>for</a:t>
            </a:r>
            <a:r>
              <a:rPr lang="nl-BE" dirty="0" smtClean="0"/>
              <a:t> </a:t>
            </a:r>
            <a:r>
              <a:rPr lang="nl-BE" dirty="0" err="1" smtClean="0"/>
              <a:t>recognition</a:t>
            </a:r>
            <a:r>
              <a:rPr lang="nl-BE" dirty="0" smtClean="0"/>
              <a:t> of </a:t>
            </a:r>
            <a:r>
              <a:rPr lang="nl-BE" dirty="0" err="1" smtClean="0"/>
              <a:t>qualifications</a:t>
            </a:r>
            <a:endParaRPr lang="nl-BE" dirty="0" smtClean="0"/>
          </a:p>
          <a:p>
            <a:pPr lvl="1"/>
            <a:r>
              <a:rPr lang="nl-BE" dirty="0" smtClean="0"/>
              <a:t>ESG </a:t>
            </a:r>
          </a:p>
          <a:p>
            <a:pPr lvl="1"/>
            <a:r>
              <a:rPr lang="nl-BE" dirty="0" smtClean="0"/>
              <a:t>ECTS </a:t>
            </a:r>
            <a:r>
              <a:rPr lang="nl-BE" dirty="0" err="1" smtClean="0"/>
              <a:t>and</a:t>
            </a:r>
            <a:r>
              <a:rPr lang="nl-BE" dirty="0" smtClean="0"/>
              <a:t> DS</a:t>
            </a:r>
          </a:p>
          <a:p>
            <a:r>
              <a:rPr lang="nl-BE" dirty="0" smtClean="0"/>
              <a:t>The </a:t>
            </a:r>
            <a:r>
              <a:rPr lang="nl-BE" dirty="0" err="1" smtClean="0"/>
              <a:t>conditions</a:t>
            </a:r>
            <a:r>
              <a:rPr lang="nl-BE" dirty="0" smtClean="0"/>
              <a:t> are </a:t>
            </a:r>
            <a:r>
              <a:rPr lang="nl-BE" dirty="0" err="1" smtClean="0"/>
              <a:t>there</a:t>
            </a:r>
            <a:r>
              <a:rPr lang="nl-BE" dirty="0" smtClean="0"/>
              <a:t> </a:t>
            </a:r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develop</a:t>
            </a:r>
            <a:r>
              <a:rPr lang="nl-BE" dirty="0" smtClean="0"/>
              <a:t> </a:t>
            </a:r>
            <a:r>
              <a:rPr lang="nl-BE" dirty="0" err="1" smtClean="0"/>
              <a:t>transparency</a:t>
            </a:r>
            <a:r>
              <a:rPr lang="nl-BE" dirty="0" smtClean="0"/>
              <a:t> </a:t>
            </a:r>
            <a:r>
              <a:rPr lang="nl-BE" dirty="0" err="1" smtClean="0"/>
              <a:t>enhancing</a:t>
            </a:r>
            <a:r>
              <a:rPr lang="nl-BE" dirty="0" smtClean="0"/>
              <a:t> </a:t>
            </a:r>
            <a:r>
              <a:rPr lang="nl-BE" dirty="0" err="1" smtClean="0"/>
              <a:t>initiatives</a:t>
            </a:r>
            <a:r>
              <a:rPr lang="nl-BE" dirty="0" smtClean="0"/>
              <a:t> </a:t>
            </a:r>
            <a:r>
              <a:rPr lang="nl-BE" dirty="0" err="1" smtClean="0"/>
              <a:t>aiming</a:t>
            </a:r>
            <a:r>
              <a:rPr lang="nl-BE" dirty="0" smtClean="0"/>
              <a:t> at a </a:t>
            </a:r>
            <a:r>
              <a:rPr lang="nl-BE" dirty="0" err="1" smtClean="0"/>
              <a:t>better</a:t>
            </a:r>
            <a:r>
              <a:rPr lang="nl-BE" dirty="0" smtClean="0"/>
              <a:t> </a:t>
            </a:r>
            <a:r>
              <a:rPr lang="nl-BE" dirty="0" err="1" smtClean="0"/>
              <a:t>understanding</a:t>
            </a:r>
            <a:r>
              <a:rPr lang="nl-BE" dirty="0" smtClean="0"/>
              <a:t> of the </a:t>
            </a:r>
            <a:r>
              <a:rPr lang="nl-BE" dirty="0" err="1" smtClean="0"/>
              <a:t>diversity</a:t>
            </a:r>
            <a:endParaRPr lang="nl-BE" dirty="0" smtClean="0"/>
          </a:p>
          <a:p>
            <a:endParaRPr lang="nl-BE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Department of Education and Training - division for higher education</a:t>
            </a:r>
            <a:endParaRPr lang="nl-BE" dirty="0">
              <a:solidFill>
                <a:srgbClr val="7030A0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6D046-1955-4E74-9570-B320CF6E5CAB}" type="slidenum">
              <a:rPr lang="nl-BE" smtClean="0"/>
              <a:t>11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913268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Diversity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BE" dirty="0" err="1" smtClean="0"/>
              <a:t>Within</a:t>
            </a:r>
            <a:r>
              <a:rPr lang="nl-BE" dirty="0" smtClean="0"/>
              <a:t> the EHEA: different systems of HE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slightly</a:t>
            </a:r>
            <a:r>
              <a:rPr lang="nl-BE" dirty="0" smtClean="0"/>
              <a:t> different </a:t>
            </a:r>
            <a:r>
              <a:rPr lang="nl-BE" dirty="0" err="1" smtClean="0"/>
              <a:t>degree</a:t>
            </a:r>
            <a:r>
              <a:rPr lang="nl-BE" dirty="0" smtClean="0"/>
              <a:t> </a:t>
            </a:r>
            <a:r>
              <a:rPr lang="nl-BE" dirty="0" err="1" smtClean="0"/>
              <a:t>structures</a:t>
            </a:r>
            <a:r>
              <a:rPr lang="nl-BE" dirty="0" smtClean="0"/>
              <a:t>: </a:t>
            </a:r>
            <a:r>
              <a:rPr lang="nl-BE" dirty="0" err="1" smtClean="0"/>
              <a:t>associate</a:t>
            </a:r>
            <a:r>
              <a:rPr lang="nl-BE" dirty="0" smtClean="0"/>
              <a:t> </a:t>
            </a:r>
            <a:r>
              <a:rPr lang="nl-BE" dirty="0" err="1" smtClean="0"/>
              <a:t>degrees</a:t>
            </a:r>
            <a:r>
              <a:rPr lang="nl-BE" dirty="0" smtClean="0"/>
              <a:t>, bachelor </a:t>
            </a:r>
            <a:r>
              <a:rPr lang="nl-BE" dirty="0" err="1" smtClean="0"/>
              <a:t>degrees</a:t>
            </a:r>
            <a:r>
              <a:rPr lang="nl-BE" dirty="0" smtClean="0"/>
              <a:t> (180-240 ECTS), master </a:t>
            </a:r>
            <a:r>
              <a:rPr lang="nl-BE" dirty="0" err="1" smtClean="0"/>
              <a:t>degrees</a:t>
            </a:r>
            <a:r>
              <a:rPr lang="nl-BE" dirty="0" smtClean="0"/>
              <a:t> (60, 90, 120, ..ECTS) </a:t>
            </a:r>
            <a:r>
              <a:rPr lang="nl-BE" dirty="0" err="1" smtClean="0"/>
              <a:t>and</a:t>
            </a:r>
            <a:r>
              <a:rPr lang="nl-BE" dirty="0" smtClean="0"/>
              <a:t> PhD</a:t>
            </a:r>
          </a:p>
          <a:p>
            <a:r>
              <a:rPr lang="nl-BE" dirty="0" err="1" smtClean="0"/>
              <a:t>Institutional</a:t>
            </a:r>
            <a:r>
              <a:rPr lang="nl-BE" dirty="0" smtClean="0"/>
              <a:t> </a:t>
            </a:r>
            <a:r>
              <a:rPr lang="nl-BE" dirty="0" err="1" smtClean="0"/>
              <a:t>diversity</a:t>
            </a:r>
            <a:r>
              <a:rPr lang="nl-BE" dirty="0" smtClean="0"/>
              <a:t>: </a:t>
            </a:r>
            <a:r>
              <a:rPr lang="nl-BE" dirty="0" err="1" smtClean="0"/>
              <a:t>universities</a:t>
            </a:r>
            <a:r>
              <a:rPr lang="nl-BE" dirty="0" smtClean="0"/>
              <a:t>, </a:t>
            </a:r>
            <a:r>
              <a:rPr lang="nl-BE" dirty="0" err="1" smtClean="0"/>
              <a:t>university</a:t>
            </a:r>
            <a:r>
              <a:rPr lang="nl-BE" dirty="0" smtClean="0"/>
              <a:t> colleges, </a:t>
            </a:r>
            <a:r>
              <a:rPr lang="nl-BE" dirty="0" err="1" smtClean="0"/>
              <a:t>specialized</a:t>
            </a:r>
            <a:r>
              <a:rPr lang="nl-BE" dirty="0" smtClean="0"/>
              <a:t> </a:t>
            </a:r>
            <a:r>
              <a:rPr lang="nl-BE" dirty="0" err="1" smtClean="0"/>
              <a:t>institutions</a:t>
            </a:r>
            <a:endParaRPr lang="nl-BE" dirty="0" smtClean="0"/>
          </a:p>
          <a:p>
            <a:r>
              <a:rPr lang="nl-BE" dirty="0" err="1" smtClean="0"/>
              <a:t>Programmatic</a:t>
            </a:r>
            <a:r>
              <a:rPr lang="nl-BE" dirty="0" smtClean="0"/>
              <a:t> </a:t>
            </a:r>
            <a:r>
              <a:rPr lang="nl-BE" dirty="0" err="1" smtClean="0"/>
              <a:t>diversity</a:t>
            </a:r>
            <a:r>
              <a:rPr lang="nl-BE" dirty="0" smtClean="0"/>
              <a:t>: more </a:t>
            </a:r>
            <a:r>
              <a:rPr lang="nl-BE" dirty="0" err="1" smtClean="0"/>
              <a:t>professionally</a:t>
            </a:r>
            <a:r>
              <a:rPr lang="nl-BE" dirty="0" smtClean="0"/>
              <a:t> </a:t>
            </a:r>
            <a:r>
              <a:rPr lang="nl-BE" dirty="0" err="1" smtClean="0"/>
              <a:t>oriented</a:t>
            </a:r>
            <a:r>
              <a:rPr lang="nl-BE" dirty="0" smtClean="0"/>
              <a:t> </a:t>
            </a:r>
            <a:r>
              <a:rPr lang="nl-BE" dirty="0" err="1" smtClean="0"/>
              <a:t>study</a:t>
            </a:r>
            <a:r>
              <a:rPr lang="nl-BE" dirty="0" smtClean="0"/>
              <a:t> </a:t>
            </a:r>
            <a:r>
              <a:rPr lang="nl-BE" dirty="0" err="1" smtClean="0"/>
              <a:t>programmes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more </a:t>
            </a:r>
            <a:r>
              <a:rPr lang="nl-BE" dirty="0" err="1" smtClean="0"/>
              <a:t>academically</a:t>
            </a:r>
            <a:r>
              <a:rPr lang="nl-BE" dirty="0" smtClean="0"/>
              <a:t> </a:t>
            </a:r>
            <a:r>
              <a:rPr lang="nl-BE" dirty="0" err="1" smtClean="0"/>
              <a:t>oriented</a:t>
            </a:r>
            <a:r>
              <a:rPr lang="nl-BE" dirty="0" smtClean="0"/>
              <a:t> </a:t>
            </a:r>
            <a:r>
              <a:rPr lang="nl-BE" dirty="0" err="1" smtClean="0"/>
              <a:t>study</a:t>
            </a:r>
            <a:r>
              <a:rPr lang="nl-BE" dirty="0" smtClean="0"/>
              <a:t> </a:t>
            </a:r>
            <a:r>
              <a:rPr lang="nl-BE" dirty="0" err="1" smtClean="0"/>
              <a:t>programmes</a:t>
            </a:r>
            <a:endParaRPr lang="nl-BE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Department of Education and Training - division for higher education</a:t>
            </a:r>
            <a:endParaRPr lang="nl-BE" dirty="0">
              <a:solidFill>
                <a:srgbClr val="7030A0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6D046-1955-4E74-9570-B320CF6E5CAB}" type="slidenum">
              <a:rPr lang="nl-BE" smtClean="0"/>
              <a:t>12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81484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Diversity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BE" dirty="0" err="1" smtClean="0"/>
              <a:t>Arguments</a:t>
            </a:r>
            <a:r>
              <a:rPr lang="nl-BE" dirty="0" smtClean="0"/>
              <a:t> </a:t>
            </a:r>
            <a:r>
              <a:rPr lang="nl-BE" dirty="0" err="1" smtClean="0"/>
              <a:t>for</a:t>
            </a:r>
            <a:r>
              <a:rPr lang="nl-BE" dirty="0" smtClean="0"/>
              <a:t> </a:t>
            </a:r>
            <a:r>
              <a:rPr lang="nl-BE" dirty="0" err="1" smtClean="0"/>
              <a:t>diversity</a:t>
            </a:r>
            <a:r>
              <a:rPr lang="nl-BE" dirty="0" smtClean="0"/>
              <a:t>: </a:t>
            </a:r>
          </a:p>
          <a:p>
            <a:pPr lvl="1"/>
            <a:r>
              <a:rPr lang="nl-BE" dirty="0" err="1" smtClean="0"/>
              <a:t>Diversity</a:t>
            </a:r>
            <a:r>
              <a:rPr lang="nl-BE" dirty="0" smtClean="0"/>
              <a:t> </a:t>
            </a:r>
            <a:r>
              <a:rPr lang="nl-BE" dirty="0" err="1" smtClean="0"/>
              <a:t>meets</a:t>
            </a:r>
            <a:r>
              <a:rPr lang="nl-BE" dirty="0" smtClean="0"/>
              <a:t> </a:t>
            </a:r>
            <a:r>
              <a:rPr lang="nl-BE" dirty="0" err="1" smtClean="0"/>
              <a:t>better</a:t>
            </a:r>
            <a:r>
              <a:rPr lang="nl-BE" dirty="0" smtClean="0"/>
              <a:t> the </a:t>
            </a:r>
            <a:r>
              <a:rPr lang="nl-BE" dirty="0" err="1" smtClean="0"/>
              <a:t>needs</a:t>
            </a:r>
            <a:r>
              <a:rPr lang="nl-BE" dirty="0" smtClean="0"/>
              <a:t> of the </a:t>
            </a:r>
            <a:r>
              <a:rPr lang="nl-BE" dirty="0" err="1" smtClean="0"/>
              <a:t>students</a:t>
            </a:r>
            <a:r>
              <a:rPr lang="nl-BE" dirty="0" smtClean="0"/>
              <a:t>;</a:t>
            </a:r>
          </a:p>
          <a:p>
            <a:pPr lvl="1"/>
            <a:r>
              <a:rPr lang="nl-BE" dirty="0" err="1" smtClean="0"/>
              <a:t>Diversified</a:t>
            </a:r>
            <a:r>
              <a:rPr lang="nl-BE" dirty="0" smtClean="0"/>
              <a:t> system </a:t>
            </a:r>
            <a:r>
              <a:rPr lang="nl-BE" dirty="0" err="1" smtClean="0"/>
              <a:t>stimulates</a:t>
            </a:r>
            <a:r>
              <a:rPr lang="nl-BE" dirty="0" smtClean="0"/>
              <a:t> </a:t>
            </a:r>
            <a:r>
              <a:rPr lang="nl-BE" dirty="0" err="1" smtClean="0"/>
              <a:t>upward</a:t>
            </a:r>
            <a:r>
              <a:rPr lang="nl-BE" dirty="0" smtClean="0"/>
              <a:t> </a:t>
            </a:r>
            <a:r>
              <a:rPr lang="nl-BE" dirty="0" err="1" smtClean="0"/>
              <a:t>social</a:t>
            </a:r>
            <a:r>
              <a:rPr lang="nl-BE" dirty="0" smtClean="0"/>
              <a:t> </a:t>
            </a:r>
            <a:r>
              <a:rPr lang="nl-BE" dirty="0" err="1" smtClean="0"/>
              <a:t>mobility</a:t>
            </a:r>
            <a:r>
              <a:rPr lang="nl-BE" dirty="0" smtClean="0"/>
              <a:t>;</a:t>
            </a:r>
          </a:p>
          <a:p>
            <a:pPr lvl="1"/>
            <a:r>
              <a:rPr lang="nl-BE" dirty="0" err="1" smtClean="0"/>
              <a:t>Diversity</a:t>
            </a:r>
            <a:r>
              <a:rPr lang="nl-BE" dirty="0" smtClean="0"/>
              <a:t> </a:t>
            </a:r>
            <a:r>
              <a:rPr lang="nl-BE" dirty="0" err="1" smtClean="0"/>
              <a:t>meets</a:t>
            </a:r>
            <a:r>
              <a:rPr lang="nl-BE" dirty="0" smtClean="0"/>
              <a:t> </a:t>
            </a:r>
            <a:r>
              <a:rPr lang="nl-BE" dirty="0" err="1" smtClean="0"/>
              <a:t>better</a:t>
            </a:r>
            <a:r>
              <a:rPr lang="nl-BE" dirty="0" smtClean="0"/>
              <a:t> the </a:t>
            </a:r>
            <a:r>
              <a:rPr lang="nl-BE" dirty="0" err="1" smtClean="0"/>
              <a:t>needs</a:t>
            </a:r>
            <a:r>
              <a:rPr lang="nl-BE" dirty="0" smtClean="0"/>
              <a:t> of the </a:t>
            </a:r>
            <a:r>
              <a:rPr lang="nl-BE" dirty="0" err="1" smtClean="0"/>
              <a:t>labor</a:t>
            </a:r>
            <a:r>
              <a:rPr lang="nl-BE" dirty="0" smtClean="0"/>
              <a:t> market </a:t>
            </a:r>
            <a:r>
              <a:rPr lang="nl-BE" dirty="0" err="1" smtClean="0"/>
              <a:t>and</a:t>
            </a:r>
            <a:r>
              <a:rPr lang="nl-BE" dirty="0" smtClean="0"/>
              <a:t> of the society;</a:t>
            </a:r>
          </a:p>
          <a:p>
            <a:pPr lvl="1"/>
            <a:r>
              <a:rPr lang="nl-BE" dirty="0" err="1" smtClean="0"/>
              <a:t>Diversity</a:t>
            </a:r>
            <a:r>
              <a:rPr lang="nl-BE" dirty="0" smtClean="0"/>
              <a:t> </a:t>
            </a:r>
            <a:r>
              <a:rPr lang="nl-BE" dirty="0" err="1" smtClean="0"/>
              <a:t>contributes</a:t>
            </a:r>
            <a:r>
              <a:rPr lang="nl-BE" dirty="0" smtClean="0"/>
              <a:t> </a:t>
            </a:r>
            <a:r>
              <a:rPr lang="nl-BE" dirty="0" err="1" smtClean="0"/>
              <a:t>to</a:t>
            </a:r>
            <a:r>
              <a:rPr lang="nl-BE" dirty="0" smtClean="0"/>
              <a:t> a </a:t>
            </a:r>
            <a:r>
              <a:rPr lang="nl-BE" dirty="0" err="1" smtClean="0"/>
              <a:t>higher</a:t>
            </a:r>
            <a:r>
              <a:rPr lang="nl-BE" dirty="0" smtClean="0"/>
              <a:t> level of </a:t>
            </a:r>
            <a:r>
              <a:rPr lang="nl-BE" dirty="0" err="1" smtClean="0"/>
              <a:t>effectiveness</a:t>
            </a:r>
            <a:r>
              <a:rPr lang="nl-BE" dirty="0" smtClean="0"/>
              <a:t>;</a:t>
            </a:r>
          </a:p>
          <a:p>
            <a:pPr lvl="1"/>
            <a:r>
              <a:rPr lang="nl-BE" dirty="0" err="1" smtClean="0"/>
              <a:t>Diversity</a:t>
            </a:r>
            <a:r>
              <a:rPr lang="nl-BE" dirty="0" smtClean="0"/>
              <a:t> offers </a:t>
            </a:r>
            <a:r>
              <a:rPr lang="nl-BE" dirty="0" err="1" smtClean="0"/>
              <a:t>opportunities</a:t>
            </a:r>
            <a:r>
              <a:rPr lang="nl-BE" dirty="0" smtClean="0"/>
              <a:t> </a:t>
            </a:r>
            <a:r>
              <a:rPr lang="nl-BE" dirty="0" err="1" smtClean="0"/>
              <a:t>for</a:t>
            </a:r>
            <a:r>
              <a:rPr lang="nl-BE" dirty="0" smtClean="0"/>
              <a:t> </a:t>
            </a:r>
            <a:r>
              <a:rPr lang="nl-BE" dirty="0" err="1" smtClean="0"/>
              <a:t>experimenting</a:t>
            </a:r>
            <a:r>
              <a:rPr lang="nl-BE" dirty="0" smtClean="0"/>
              <a:t> </a:t>
            </a:r>
            <a:r>
              <a:rPr lang="nl-BE" dirty="0" err="1" smtClean="0"/>
              <a:t>with</a:t>
            </a:r>
            <a:r>
              <a:rPr lang="nl-BE" dirty="0" smtClean="0"/>
              <a:t> </a:t>
            </a:r>
            <a:r>
              <a:rPr lang="nl-BE" dirty="0" err="1" smtClean="0"/>
              <a:t>innovation</a:t>
            </a:r>
            <a:r>
              <a:rPr lang="nl-BE" dirty="0" smtClean="0"/>
              <a:t>; </a:t>
            </a:r>
          </a:p>
          <a:p>
            <a:pPr lvl="1"/>
            <a:r>
              <a:rPr lang="nl-BE" dirty="0" smtClean="0"/>
              <a:t>……</a:t>
            </a:r>
            <a:endParaRPr lang="nl-BE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Department of Education and Training - division for higher education</a:t>
            </a:r>
            <a:endParaRPr lang="nl-BE" dirty="0">
              <a:solidFill>
                <a:srgbClr val="7030A0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6D046-1955-4E74-9570-B320CF6E5CAB}" type="slidenum">
              <a:rPr lang="nl-BE" smtClean="0"/>
              <a:t>13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549345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Transparency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BE" dirty="0" err="1" smtClean="0"/>
              <a:t>Two</a:t>
            </a:r>
            <a:r>
              <a:rPr lang="nl-BE" dirty="0" smtClean="0"/>
              <a:t> </a:t>
            </a:r>
            <a:r>
              <a:rPr lang="nl-BE" dirty="0" err="1" smtClean="0"/>
              <a:t>ways</a:t>
            </a:r>
            <a:r>
              <a:rPr lang="nl-BE" dirty="0" smtClean="0"/>
              <a:t>:</a:t>
            </a:r>
          </a:p>
          <a:p>
            <a:pPr lvl="1"/>
            <a:r>
              <a:rPr lang="nl-BE" dirty="0" err="1" smtClean="0"/>
              <a:t>Harmonisation</a:t>
            </a:r>
            <a:r>
              <a:rPr lang="nl-BE" dirty="0" smtClean="0"/>
              <a:t>: more </a:t>
            </a:r>
            <a:r>
              <a:rPr lang="nl-BE" dirty="0" err="1" smtClean="0"/>
              <a:t>convergence</a:t>
            </a:r>
            <a:endParaRPr lang="nl-BE" dirty="0" smtClean="0"/>
          </a:p>
          <a:p>
            <a:pPr lvl="1"/>
            <a:r>
              <a:rPr lang="nl-BE" dirty="0" err="1" smtClean="0"/>
              <a:t>Enhancing</a:t>
            </a:r>
            <a:r>
              <a:rPr lang="nl-BE" dirty="0" smtClean="0"/>
              <a:t> the </a:t>
            </a:r>
            <a:r>
              <a:rPr lang="nl-BE" dirty="0" err="1" smtClean="0"/>
              <a:t>transparency</a:t>
            </a:r>
            <a:r>
              <a:rPr lang="nl-BE" dirty="0" smtClean="0"/>
              <a:t> of the </a:t>
            </a:r>
            <a:r>
              <a:rPr lang="nl-BE" dirty="0" err="1" smtClean="0"/>
              <a:t>diversity</a:t>
            </a:r>
            <a:endParaRPr lang="nl-BE" dirty="0" smtClean="0"/>
          </a:p>
          <a:p>
            <a:endParaRPr lang="nl-BE" dirty="0"/>
          </a:p>
          <a:p>
            <a:r>
              <a:rPr lang="nl-BE" dirty="0" err="1" smtClean="0"/>
              <a:t>Maintaining</a:t>
            </a:r>
            <a:r>
              <a:rPr lang="nl-BE" dirty="0" smtClean="0"/>
              <a:t>, </a:t>
            </a:r>
            <a:r>
              <a:rPr lang="nl-BE" dirty="0" err="1" smtClean="0"/>
              <a:t>reinforcing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valuing</a:t>
            </a:r>
            <a:r>
              <a:rPr lang="nl-BE" dirty="0" smtClean="0"/>
              <a:t> </a:t>
            </a:r>
            <a:r>
              <a:rPr lang="nl-BE" dirty="0" err="1" smtClean="0"/>
              <a:t>diversity</a:t>
            </a:r>
            <a:r>
              <a:rPr lang="nl-BE" dirty="0" smtClean="0"/>
              <a:t> </a:t>
            </a:r>
            <a:r>
              <a:rPr lang="nl-BE" dirty="0" err="1" smtClean="0"/>
              <a:t>need</a:t>
            </a:r>
            <a:r>
              <a:rPr lang="nl-BE" dirty="0" smtClean="0"/>
              <a:t> the </a:t>
            </a:r>
            <a:r>
              <a:rPr lang="nl-BE" dirty="0" err="1" smtClean="0"/>
              <a:t>development</a:t>
            </a:r>
            <a:r>
              <a:rPr lang="nl-BE" dirty="0" smtClean="0"/>
              <a:t> of </a:t>
            </a:r>
            <a:r>
              <a:rPr lang="nl-BE" dirty="0" err="1" smtClean="0"/>
              <a:t>evidence-based</a:t>
            </a:r>
            <a:r>
              <a:rPr lang="nl-BE" dirty="0" smtClean="0"/>
              <a:t> </a:t>
            </a:r>
            <a:r>
              <a:rPr lang="nl-BE" dirty="0" err="1" smtClean="0"/>
              <a:t>transparency</a:t>
            </a:r>
            <a:r>
              <a:rPr lang="nl-BE" dirty="0" smtClean="0"/>
              <a:t> </a:t>
            </a:r>
            <a:r>
              <a:rPr lang="nl-BE" dirty="0" err="1" smtClean="0"/>
              <a:t>instruments</a:t>
            </a:r>
            <a:r>
              <a:rPr lang="nl-BE" dirty="0" smtClean="0"/>
              <a:t> </a:t>
            </a:r>
            <a:r>
              <a:rPr lang="nl-BE" dirty="0" err="1" smtClean="0"/>
              <a:t>that</a:t>
            </a:r>
            <a:r>
              <a:rPr lang="nl-BE" dirty="0" smtClean="0"/>
              <a:t> make the </a:t>
            </a:r>
            <a:r>
              <a:rPr lang="nl-BE" dirty="0" err="1" smtClean="0"/>
              <a:t>diversity</a:t>
            </a:r>
            <a:r>
              <a:rPr lang="nl-BE" dirty="0" smtClean="0"/>
              <a:t> </a:t>
            </a:r>
            <a:r>
              <a:rPr lang="nl-BE" dirty="0" err="1" smtClean="0"/>
              <a:t>readable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understandable</a:t>
            </a:r>
            <a:r>
              <a:rPr lang="nl-BE" dirty="0" smtClean="0"/>
              <a:t> </a:t>
            </a:r>
            <a:r>
              <a:rPr lang="nl-BE" dirty="0" err="1" smtClean="0"/>
              <a:t>for</a:t>
            </a:r>
            <a:r>
              <a:rPr lang="nl-BE" dirty="0" smtClean="0"/>
              <a:t> </a:t>
            </a:r>
            <a:r>
              <a:rPr lang="nl-BE" dirty="0" err="1" smtClean="0"/>
              <a:t>everyone</a:t>
            </a:r>
            <a:endParaRPr lang="nl-BE" dirty="0" smtClean="0"/>
          </a:p>
          <a:p>
            <a:endParaRPr lang="nl-BE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Department of Education and Training - division for higher education</a:t>
            </a:r>
            <a:endParaRPr lang="nl-BE" dirty="0">
              <a:solidFill>
                <a:srgbClr val="7030A0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6D046-1955-4E74-9570-B320CF6E5CAB}" type="slidenum">
              <a:rPr lang="nl-BE" smtClean="0"/>
              <a:t>14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532514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Risks</a:t>
            </a:r>
            <a:r>
              <a:rPr lang="nl-BE" dirty="0" smtClean="0"/>
              <a:t> of </a:t>
            </a:r>
            <a:r>
              <a:rPr lang="nl-BE" dirty="0" err="1" smtClean="0"/>
              <a:t>convergence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err="1" smtClean="0"/>
              <a:t>Standardisation</a:t>
            </a:r>
            <a:r>
              <a:rPr lang="nl-BE" dirty="0" smtClean="0"/>
              <a:t> of curricula </a:t>
            </a:r>
            <a:r>
              <a:rPr lang="nl-BE" dirty="0" err="1" smtClean="0"/>
              <a:t>and</a:t>
            </a:r>
            <a:r>
              <a:rPr lang="nl-BE" dirty="0" smtClean="0"/>
              <a:t> LO;</a:t>
            </a:r>
          </a:p>
          <a:p>
            <a:r>
              <a:rPr lang="nl-BE" dirty="0" smtClean="0"/>
              <a:t>Mission </a:t>
            </a:r>
            <a:r>
              <a:rPr lang="nl-BE" dirty="0" err="1" smtClean="0"/>
              <a:t>overload</a:t>
            </a:r>
            <a:r>
              <a:rPr lang="nl-BE" dirty="0" smtClean="0"/>
              <a:t>;</a:t>
            </a:r>
          </a:p>
          <a:p>
            <a:r>
              <a:rPr lang="nl-BE" dirty="0" err="1" smtClean="0"/>
              <a:t>Hampering</a:t>
            </a:r>
            <a:r>
              <a:rPr lang="nl-BE" dirty="0" smtClean="0"/>
              <a:t> the </a:t>
            </a:r>
            <a:r>
              <a:rPr lang="nl-BE" dirty="0" err="1" smtClean="0"/>
              <a:t>dynamic</a:t>
            </a:r>
            <a:r>
              <a:rPr lang="nl-BE" dirty="0" smtClean="0"/>
              <a:t> of change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innovation</a:t>
            </a:r>
            <a:r>
              <a:rPr lang="nl-BE" dirty="0" smtClean="0"/>
              <a:t>;</a:t>
            </a:r>
          </a:p>
          <a:p>
            <a:endParaRPr lang="nl-BE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Department of Education and Training - division for higher education</a:t>
            </a:r>
            <a:endParaRPr lang="nl-BE" dirty="0">
              <a:solidFill>
                <a:srgbClr val="7030A0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6D046-1955-4E74-9570-B320CF6E5CAB}" type="slidenum">
              <a:rPr lang="nl-BE" smtClean="0"/>
              <a:t>15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35853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Academic</a:t>
            </a:r>
            <a:r>
              <a:rPr lang="nl-BE" dirty="0" smtClean="0"/>
              <a:t> </a:t>
            </a:r>
            <a:r>
              <a:rPr lang="nl-BE" dirty="0" err="1" smtClean="0"/>
              <a:t>infrastructure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BE" dirty="0" smtClean="0"/>
              <a:t>QF: </a:t>
            </a:r>
            <a:r>
              <a:rPr lang="nl-BE" dirty="0" err="1" smtClean="0"/>
              <a:t>general</a:t>
            </a:r>
            <a:r>
              <a:rPr lang="nl-BE" dirty="0" smtClean="0"/>
              <a:t> </a:t>
            </a:r>
            <a:r>
              <a:rPr lang="nl-BE" dirty="0" err="1" smtClean="0"/>
              <a:t>descriptors</a:t>
            </a:r>
            <a:r>
              <a:rPr lang="nl-BE" dirty="0" smtClean="0"/>
              <a:t> </a:t>
            </a:r>
            <a:r>
              <a:rPr lang="nl-BE" dirty="0" err="1" smtClean="0"/>
              <a:t>for</a:t>
            </a:r>
            <a:r>
              <a:rPr lang="nl-BE" dirty="0"/>
              <a:t> </a:t>
            </a:r>
            <a:r>
              <a:rPr lang="nl-BE" dirty="0" smtClean="0"/>
              <a:t>bachelor </a:t>
            </a:r>
            <a:r>
              <a:rPr lang="nl-BE" dirty="0" err="1" smtClean="0"/>
              <a:t>and</a:t>
            </a:r>
            <a:r>
              <a:rPr lang="nl-BE" dirty="0" smtClean="0"/>
              <a:t> master</a:t>
            </a:r>
          </a:p>
          <a:p>
            <a:r>
              <a:rPr lang="nl-BE" dirty="0" smtClean="0"/>
              <a:t>LO </a:t>
            </a:r>
            <a:r>
              <a:rPr lang="nl-BE" dirty="0" err="1" smtClean="0"/>
              <a:t>for</a:t>
            </a:r>
            <a:r>
              <a:rPr lang="nl-BE" dirty="0" smtClean="0"/>
              <a:t> </a:t>
            </a:r>
            <a:r>
              <a:rPr lang="nl-BE" dirty="0" err="1" smtClean="0"/>
              <a:t>specific</a:t>
            </a:r>
            <a:r>
              <a:rPr lang="nl-BE" dirty="0" smtClean="0"/>
              <a:t> bachelor </a:t>
            </a:r>
            <a:r>
              <a:rPr lang="nl-BE" dirty="0" err="1" smtClean="0"/>
              <a:t>and</a:t>
            </a:r>
            <a:r>
              <a:rPr lang="nl-BE" dirty="0" smtClean="0"/>
              <a:t> master </a:t>
            </a:r>
            <a:r>
              <a:rPr lang="nl-BE" dirty="0" err="1" smtClean="0"/>
              <a:t>qualification</a:t>
            </a:r>
            <a:endParaRPr lang="nl-BE" dirty="0" smtClean="0"/>
          </a:p>
          <a:p>
            <a:r>
              <a:rPr lang="nl-BE" dirty="0" err="1" smtClean="0"/>
              <a:t>Programme</a:t>
            </a:r>
            <a:r>
              <a:rPr lang="nl-BE" dirty="0" smtClean="0"/>
              <a:t> </a:t>
            </a:r>
            <a:r>
              <a:rPr lang="nl-BE" dirty="0" err="1" smtClean="0"/>
              <a:t>specifications</a:t>
            </a:r>
            <a:r>
              <a:rPr lang="nl-BE" dirty="0" smtClean="0"/>
              <a:t>: the content of the curricula, the design of the curricula, teaching </a:t>
            </a:r>
            <a:r>
              <a:rPr lang="nl-BE" dirty="0" err="1" smtClean="0"/>
              <a:t>methodologies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technologies</a:t>
            </a:r>
            <a:r>
              <a:rPr lang="nl-BE" dirty="0" smtClean="0"/>
              <a:t>, the contact </a:t>
            </a:r>
            <a:r>
              <a:rPr lang="nl-BE" dirty="0" err="1" smtClean="0"/>
              <a:t>hours</a:t>
            </a:r>
            <a:r>
              <a:rPr lang="nl-BE" dirty="0" smtClean="0"/>
              <a:t> </a:t>
            </a:r>
            <a:r>
              <a:rPr lang="nl-BE" dirty="0" err="1" smtClean="0"/>
              <a:t>offered</a:t>
            </a:r>
            <a:r>
              <a:rPr lang="nl-BE" dirty="0" smtClean="0"/>
              <a:t>, </a:t>
            </a:r>
            <a:r>
              <a:rPr lang="nl-BE" dirty="0" err="1" smtClean="0"/>
              <a:t>work</a:t>
            </a:r>
            <a:r>
              <a:rPr lang="nl-BE" dirty="0" smtClean="0"/>
              <a:t> </a:t>
            </a:r>
            <a:r>
              <a:rPr lang="nl-BE" dirty="0" err="1" smtClean="0"/>
              <a:t>placements</a:t>
            </a:r>
            <a:r>
              <a:rPr lang="nl-BE" dirty="0" smtClean="0"/>
              <a:t>, </a:t>
            </a:r>
            <a:r>
              <a:rPr lang="nl-BE" dirty="0" err="1" smtClean="0"/>
              <a:t>study</a:t>
            </a:r>
            <a:r>
              <a:rPr lang="nl-BE" dirty="0"/>
              <a:t> </a:t>
            </a:r>
            <a:r>
              <a:rPr lang="nl-BE" dirty="0" err="1" smtClean="0"/>
              <a:t>abroad</a:t>
            </a:r>
            <a:r>
              <a:rPr lang="nl-BE" dirty="0" smtClean="0"/>
              <a:t> </a:t>
            </a:r>
            <a:r>
              <a:rPr lang="nl-BE" dirty="0" err="1" smtClean="0"/>
              <a:t>periods</a:t>
            </a:r>
            <a:r>
              <a:rPr lang="nl-BE" dirty="0" smtClean="0"/>
              <a:t>, the assessments </a:t>
            </a:r>
            <a:r>
              <a:rPr lang="nl-BE" dirty="0" err="1" smtClean="0"/>
              <a:t>methods</a:t>
            </a:r>
            <a:r>
              <a:rPr lang="nl-BE" dirty="0" smtClean="0"/>
              <a:t> </a:t>
            </a:r>
            <a:r>
              <a:rPr lang="nl-BE" dirty="0" err="1" smtClean="0"/>
              <a:t>used</a:t>
            </a:r>
            <a:r>
              <a:rPr lang="nl-BE" dirty="0" smtClean="0"/>
              <a:t>, …</a:t>
            </a:r>
          </a:p>
          <a:p>
            <a:r>
              <a:rPr lang="nl-BE" dirty="0" smtClean="0"/>
              <a:t>QA: </a:t>
            </a:r>
            <a:r>
              <a:rPr lang="nl-BE" dirty="0" err="1" smtClean="0"/>
              <a:t>an</a:t>
            </a:r>
            <a:r>
              <a:rPr lang="nl-BE" dirty="0" smtClean="0"/>
              <a:t> </a:t>
            </a:r>
            <a:r>
              <a:rPr lang="nl-BE" dirty="0" err="1" smtClean="0"/>
              <a:t>external</a:t>
            </a:r>
            <a:r>
              <a:rPr lang="nl-BE" dirty="0" smtClean="0"/>
              <a:t> check </a:t>
            </a:r>
            <a:r>
              <a:rPr lang="nl-BE" dirty="0" err="1" smtClean="0"/>
              <a:t>whether</a:t>
            </a:r>
            <a:r>
              <a:rPr lang="nl-BE" dirty="0" smtClean="0"/>
              <a:t> the </a:t>
            </a:r>
            <a:r>
              <a:rPr lang="nl-BE" dirty="0" err="1" smtClean="0"/>
              <a:t>programme</a:t>
            </a:r>
            <a:r>
              <a:rPr lang="nl-BE" dirty="0" smtClean="0"/>
              <a:t> is </a:t>
            </a:r>
            <a:r>
              <a:rPr lang="nl-BE" dirty="0" err="1" smtClean="0"/>
              <a:t>achieving</a:t>
            </a:r>
            <a:r>
              <a:rPr lang="nl-BE" dirty="0" smtClean="0"/>
              <a:t> the </a:t>
            </a:r>
            <a:r>
              <a:rPr lang="nl-BE" dirty="0" err="1" smtClean="0"/>
              <a:t>objectives</a:t>
            </a:r>
            <a:r>
              <a:rPr lang="nl-BE" dirty="0" smtClean="0"/>
              <a:t> </a:t>
            </a:r>
            <a:r>
              <a:rPr lang="nl-BE" dirty="0" err="1" smtClean="0"/>
              <a:t>it</a:t>
            </a:r>
            <a:r>
              <a:rPr lang="nl-BE" dirty="0" smtClean="0"/>
              <a:t> claims</a:t>
            </a:r>
            <a:endParaRPr lang="nl-BE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Department of Education and Training - division for higher education</a:t>
            </a:r>
            <a:endParaRPr lang="nl-BE" dirty="0">
              <a:solidFill>
                <a:srgbClr val="7030A0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6D046-1955-4E74-9570-B320CF6E5CAB}" type="slidenum">
              <a:rPr lang="nl-BE" smtClean="0"/>
              <a:t>16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94012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Transparency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QF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nl-BE" dirty="0" smtClean="0"/>
              <a:t>EUA </a:t>
            </a:r>
            <a:r>
              <a:rPr lang="nl-BE" dirty="0" err="1" smtClean="0"/>
              <a:t>study</a:t>
            </a:r>
            <a:r>
              <a:rPr lang="nl-BE" dirty="0" smtClean="0"/>
              <a:t> on the second </a:t>
            </a:r>
            <a:r>
              <a:rPr lang="nl-BE" dirty="0" err="1" smtClean="0"/>
              <a:t>cycle</a:t>
            </a:r>
            <a:r>
              <a:rPr lang="nl-BE" dirty="0" smtClean="0"/>
              <a:t>: </a:t>
            </a:r>
          </a:p>
          <a:p>
            <a:pPr lvl="1"/>
            <a:r>
              <a:rPr lang="nl-BE" dirty="0" smtClean="0"/>
              <a:t>different </a:t>
            </a:r>
            <a:r>
              <a:rPr lang="nl-BE" dirty="0" err="1" smtClean="0"/>
              <a:t>categories</a:t>
            </a:r>
            <a:r>
              <a:rPr lang="nl-BE" dirty="0" smtClean="0"/>
              <a:t> of master: different </a:t>
            </a:r>
            <a:r>
              <a:rPr lang="nl-BE" dirty="0" err="1" smtClean="0"/>
              <a:t>duration</a:t>
            </a:r>
            <a:r>
              <a:rPr lang="nl-BE" dirty="0" smtClean="0"/>
              <a:t> or ECTS </a:t>
            </a:r>
            <a:r>
              <a:rPr lang="nl-BE" dirty="0" err="1" smtClean="0"/>
              <a:t>value</a:t>
            </a:r>
            <a:r>
              <a:rPr lang="nl-BE" dirty="0" smtClean="0"/>
              <a:t>, </a:t>
            </a:r>
            <a:r>
              <a:rPr lang="nl-BE" dirty="0" err="1" smtClean="0"/>
              <a:t>initial</a:t>
            </a:r>
            <a:r>
              <a:rPr lang="nl-BE" dirty="0" smtClean="0"/>
              <a:t> masters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subsequent</a:t>
            </a:r>
            <a:r>
              <a:rPr lang="nl-BE" dirty="0" smtClean="0"/>
              <a:t> </a:t>
            </a:r>
            <a:r>
              <a:rPr lang="nl-BE" dirty="0" err="1" smtClean="0"/>
              <a:t>specializing</a:t>
            </a:r>
            <a:r>
              <a:rPr lang="nl-BE" dirty="0" smtClean="0"/>
              <a:t> masters, professional masters, research masters, …</a:t>
            </a:r>
            <a:r>
              <a:rPr lang="nl-BE" dirty="0" err="1" smtClean="0"/>
              <a:t>deriving</a:t>
            </a:r>
            <a:r>
              <a:rPr lang="nl-BE" dirty="0" smtClean="0"/>
              <a:t> </a:t>
            </a:r>
            <a:r>
              <a:rPr lang="nl-BE" dirty="0" err="1" smtClean="0"/>
              <a:t>from</a:t>
            </a:r>
            <a:r>
              <a:rPr lang="nl-BE" dirty="0" smtClean="0"/>
              <a:t> </a:t>
            </a:r>
            <a:r>
              <a:rPr lang="nl-BE" dirty="0" err="1" smtClean="0"/>
              <a:t>traditions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binary</a:t>
            </a:r>
            <a:r>
              <a:rPr lang="nl-BE" dirty="0" smtClean="0"/>
              <a:t> </a:t>
            </a:r>
            <a:r>
              <a:rPr lang="nl-BE" dirty="0" err="1" smtClean="0"/>
              <a:t>considerations</a:t>
            </a:r>
            <a:endParaRPr lang="nl-BE" dirty="0" smtClean="0"/>
          </a:p>
          <a:p>
            <a:pPr lvl="1"/>
            <a:r>
              <a:rPr lang="nl-BE" dirty="0" err="1" smtClean="0"/>
              <a:t>Problems</a:t>
            </a:r>
            <a:r>
              <a:rPr lang="nl-BE" dirty="0" smtClean="0"/>
              <a:t> of </a:t>
            </a:r>
            <a:r>
              <a:rPr lang="nl-BE" dirty="0" err="1" smtClean="0"/>
              <a:t>readability</a:t>
            </a:r>
            <a:endParaRPr lang="nl-BE" dirty="0" smtClean="0"/>
          </a:p>
          <a:p>
            <a:pPr lvl="1"/>
            <a:r>
              <a:rPr lang="nl-BE" dirty="0" err="1" smtClean="0"/>
              <a:t>Proliferation</a:t>
            </a:r>
            <a:r>
              <a:rPr lang="nl-BE" dirty="0" smtClean="0"/>
              <a:t> of </a:t>
            </a:r>
            <a:r>
              <a:rPr lang="nl-BE" dirty="0" err="1" smtClean="0"/>
              <a:t>designations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unclear</a:t>
            </a:r>
            <a:r>
              <a:rPr lang="nl-BE" dirty="0" smtClean="0"/>
              <a:t> </a:t>
            </a:r>
            <a:r>
              <a:rPr lang="nl-BE" dirty="0" err="1" smtClean="0"/>
              <a:t>terminology</a:t>
            </a:r>
            <a:endParaRPr lang="nl-BE" dirty="0" smtClean="0"/>
          </a:p>
          <a:p>
            <a:pPr lvl="1"/>
            <a:r>
              <a:rPr lang="nl-BE" dirty="0" smtClean="0"/>
              <a:t>Access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selection</a:t>
            </a:r>
            <a:endParaRPr lang="nl-BE" dirty="0" smtClean="0"/>
          </a:p>
          <a:p>
            <a:pPr lvl="1"/>
            <a:r>
              <a:rPr lang="nl-BE" dirty="0" err="1" smtClean="0"/>
              <a:t>Progression</a:t>
            </a:r>
            <a:r>
              <a:rPr lang="nl-BE" dirty="0" smtClean="0"/>
              <a:t> routes: </a:t>
            </a:r>
            <a:r>
              <a:rPr lang="nl-BE" dirty="0" err="1" smtClean="0"/>
              <a:t>from</a:t>
            </a:r>
            <a:r>
              <a:rPr lang="nl-BE" dirty="0" smtClean="0"/>
              <a:t> bachelor </a:t>
            </a:r>
            <a:r>
              <a:rPr lang="nl-BE" dirty="0" err="1" smtClean="0"/>
              <a:t>to</a:t>
            </a:r>
            <a:r>
              <a:rPr lang="nl-BE" dirty="0" smtClean="0"/>
              <a:t> master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recognition</a:t>
            </a:r>
            <a:r>
              <a:rPr lang="nl-BE" dirty="0" smtClean="0"/>
              <a:t> of </a:t>
            </a:r>
            <a:r>
              <a:rPr lang="nl-BE" dirty="0" err="1" smtClean="0"/>
              <a:t>foreign</a:t>
            </a:r>
            <a:r>
              <a:rPr lang="nl-BE" dirty="0" smtClean="0"/>
              <a:t> </a:t>
            </a:r>
            <a:r>
              <a:rPr lang="nl-BE" dirty="0" err="1" smtClean="0"/>
              <a:t>degrees</a:t>
            </a:r>
            <a:endParaRPr lang="nl-BE" dirty="0" smtClean="0"/>
          </a:p>
          <a:p>
            <a:pPr lvl="1"/>
            <a:r>
              <a:rPr lang="nl-BE" dirty="0" err="1" smtClean="0"/>
              <a:t>Confusion</a:t>
            </a:r>
            <a:r>
              <a:rPr lang="nl-BE" dirty="0" smtClean="0"/>
              <a:t> on the </a:t>
            </a:r>
            <a:r>
              <a:rPr lang="nl-BE" dirty="0" err="1" smtClean="0"/>
              <a:t>labor</a:t>
            </a:r>
            <a:r>
              <a:rPr lang="nl-BE" dirty="0" smtClean="0"/>
              <a:t> market</a:t>
            </a:r>
          </a:p>
          <a:p>
            <a:r>
              <a:rPr lang="nl-BE" dirty="0" smtClean="0"/>
              <a:t>The stage is set </a:t>
            </a:r>
            <a:r>
              <a:rPr lang="nl-BE" dirty="0" err="1" smtClean="0"/>
              <a:t>for</a:t>
            </a:r>
            <a:r>
              <a:rPr lang="nl-BE" dirty="0" smtClean="0"/>
              <a:t> making the master </a:t>
            </a:r>
            <a:r>
              <a:rPr lang="nl-BE" dirty="0" err="1" smtClean="0"/>
              <a:t>readable</a:t>
            </a:r>
            <a:r>
              <a:rPr lang="nl-BE" dirty="0" smtClean="0"/>
              <a:t> </a:t>
            </a:r>
            <a:r>
              <a:rPr lang="nl-BE" dirty="0" err="1" smtClean="0"/>
              <a:t>across</a:t>
            </a:r>
            <a:r>
              <a:rPr lang="nl-BE" dirty="0" smtClean="0"/>
              <a:t> Europe</a:t>
            </a:r>
          </a:p>
          <a:p>
            <a:r>
              <a:rPr lang="nl-BE" dirty="0" err="1" smtClean="0"/>
              <a:t>Diversity</a:t>
            </a:r>
            <a:r>
              <a:rPr lang="nl-BE" dirty="0" smtClean="0"/>
              <a:t> in Master </a:t>
            </a:r>
            <a:r>
              <a:rPr lang="nl-BE" dirty="0" err="1" smtClean="0"/>
              <a:t>provision</a:t>
            </a:r>
            <a:r>
              <a:rPr lang="nl-BE" dirty="0" smtClean="0"/>
              <a:t> is </a:t>
            </a:r>
            <a:r>
              <a:rPr lang="nl-BE" dirty="0" err="1" smtClean="0"/>
              <a:t>welcomed</a:t>
            </a:r>
            <a:r>
              <a:rPr lang="nl-BE" dirty="0" smtClean="0"/>
              <a:t> as long as the </a:t>
            </a:r>
            <a:r>
              <a:rPr lang="nl-BE" dirty="0" err="1" smtClean="0"/>
              <a:t>purposes</a:t>
            </a:r>
            <a:r>
              <a:rPr lang="nl-BE" dirty="0" smtClean="0"/>
              <a:t> of </a:t>
            </a:r>
            <a:r>
              <a:rPr lang="nl-BE" dirty="0" err="1" smtClean="0"/>
              <a:t>each</a:t>
            </a:r>
            <a:r>
              <a:rPr lang="nl-BE" dirty="0" smtClean="0"/>
              <a:t> master </a:t>
            </a:r>
            <a:r>
              <a:rPr lang="nl-BE" dirty="0" err="1" smtClean="0"/>
              <a:t>programme</a:t>
            </a:r>
            <a:r>
              <a:rPr lang="nl-BE" dirty="0" smtClean="0"/>
              <a:t> are </a:t>
            </a:r>
            <a:r>
              <a:rPr lang="nl-BE" dirty="0" err="1" smtClean="0"/>
              <a:t>clearly</a:t>
            </a:r>
            <a:r>
              <a:rPr lang="nl-BE" dirty="0" smtClean="0"/>
              <a:t> </a:t>
            </a:r>
            <a:r>
              <a:rPr lang="nl-BE" dirty="0" err="1" smtClean="0"/>
              <a:t>identified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communicated</a:t>
            </a:r>
            <a:endParaRPr lang="nl-BE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Department of Education and Training - division for higher education</a:t>
            </a:r>
            <a:endParaRPr lang="nl-BE" dirty="0">
              <a:solidFill>
                <a:srgbClr val="7030A0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6D046-1955-4E74-9570-B320CF6E5CAB}" type="slidenum">
              <a:rPr lang="nl-BE" smtClean="0"/>
              <a:t>17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24024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Future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err="1" smtClean="0"/>
              <a:t>Improved</a:t>
            </a:r>
            <a:r>
              <a:rPr lang="nl-BE" dirty="0" smtClean="0"/>
              <a:t> </a:t>
            </a:r>
            <a:r>
              <a:rPr lang="nl-BE" dirty="0" err="1" smtClean="0"/>
              <a:t>transparency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permeability</a:t>
            </a:r>
            <a:r>
              <a:rPr lang="nl-BE" dirty="0" smtClean="0"/>
              <a:t> </a:t>
            </a:r>
            <a:r>
              <a:rPr lang="nl-BE" dirty="0" err="1" smtClean="0"/>
              <a:t>through</a:t>
            </a:r>
            <a:r>
              <a:rPr lang="nl-BE" dirty="0" smtClean="0"/>
              <a:t> </a:t>
            </a:r>
            <a:r>
              <a:rPr lang="nl-BE" dirty="0" err="1" smtClean="0"/>
              <a:t>learning</a:t>
            </a:r>
            <a:r>
              <a:rPr lang="nl-BE" dirty="0" smtClean="0"/>
              <a:t> </a:t>
            </a:r>
            <a:r>
              <a:rPr lang="nl-BE" dirty="0" err="1" smtClean="0"/>
              <a:t>outcomes</a:t>
            </a:r>
            <a:endParaRPr lang="nl-BE" dirty="0" smtClean="0"/>
          </a:p>
          <a:p>
            <a:r>
              <a:rPr lang="nl-BE" dirty="0" err="1" smtClean="0"/>
              <a:t>Consolidation</a:t>
            </a:r>
            <a:r>
              <a:rPr lang="nl-BE" dirty="0" smtClean="0"/>
              <a:t> of </a:t>
            </a:r>
            <a:r>
              <a:rPr lang="nl-BE" dirty="0" err="1" smtClean="0"/>
              <a:t>NQFs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clarity</a:t>
            </a:r>
            <a:r>
              <a:rPr lang="nl-BE" dirty="0" smtClean="0"/>
              <a:t> of </a:t>
            </a:r>
            <a:r>
              <a:rPr lang="nl-BE" dirty="0" err="1" smtClean="0"/>
              <a:t>designation</a:t>
            </a:r>
            <a:r>
              <a:rPr lang="nl-BE" dirty="0" smtClean="0"/>
              <a:t> in the second </a:t>
            </a:r>
            <a:r>
              <a:rPr lang="nl-BE" dirty="0" err="1" smtClean="0"/>
              <a:t>cycle</a:t>
            </a:r>
            <a:endParaRPr lang="nl-BE" dirty="0" smtClean="0"/>
          </a:p>
          <a:p>
            <a:r>
              <a:rPr lang="nl-BE" dirty="0" err="1" smtClean="0"/>
              <a:t>Improved</a:t>
            </a:r>
            <a:r>
              <a:rPr lang="nl-BE" dirty="0" smtClean="0"/>
              <a:t> </a:t>
            </a:r>
            <a:r>
              <a:rPr lang="nl-BE" dirty="0" err="1" smtClean="0"/>
              <a:t>readability</a:t>
            </a:r>
            <a:r>
              <a:rPr lang="nl-BE" dirty="0" smtClean="0"/>
              <a:t> </a:t>
            </a:r>
            <a:r>
              <a:rPr lang="nl-BE" dirty="0" err="1" smtClean="0"/>
              <a:t>based</a:t>
            </a:r>
            <a:r>
              <a:rPr lang="nl-BE" dirty="0" smtClean="0"/>
              <a:t> on master ‘markers’</a:t>
            </a:r>
          </a:p>
          <a:p>
            <a:r>
              <a:rPr lang="nl-BE" dirty="0" err="1" smtClean="0"/>
              <a:t>Improved</a:t>
            </a:r>
            <a:r>
              <a:rPr lang="nl-BE" dirty="0" smtClean="0"/>
              <a:t> </a:t>
            </a:r>
            <a:r>
              <a:rPr lang="nl-BE" dirty="0" err="1" smtClean="0"/>
              <a:t>recognition</a:t>
            </a:r>
            <a:r>
              <a:rPr lang="nl-BE" dirty="0" smtClean="0"/>
              <a:t> procedures</a:t>
            </a:r>
            <a:endParaRPr lang="nl-BE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Department of Education and Training - division for higher education</a:t>
            </a:r>
            <a:endParaRPr lang="nl-BE" dirty="0">
              <a:solidFill>
                <a:srgbClr val="7030A0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6D046-1955-4E74-9570-B320CF6E5CAB}" type="slidenum">
              <a:rPr lang="nl-BE" smtClean="0"/>
              <a:t>18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0792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 smtClean="0"/>
              <a:t>Markers </a:t>
            </a:r>
            <a:r>
              <a:rPr lang="nl-BE" dirty="0" err="1" smtClean="0"/>
              <a:t>for</a:t>
            </a:r>
            <a:r>
              <a:rPr lang="nl-BE" dirty="0" smtClean="0"/>
              <a:t> </a:t>
            </a:r>
            <a:r>
              <a:rPr lang="nl-BE" dirty="0" err="1" smtClean="0"/>
              <a:t>qualifications</a:t>
            </a:r>
            <a:r>
              <a:rPr lang="nl-BE" dirty="0" smtClean="0"/>
              <a:t>: </a:t>
            </a:r>
            <a:r>
              <a:rPr lang="nl-BE" dirty="0" err="1" smtClean="0"/>
              <a:t>programme</a:t>
            </a:r>
            <a:r>
              <a:rPr lang="nl-BE" dirty="0" smtClean="0"/>
              <a:t> </a:t>
            </a:r>
            <a:r>
              <a:rPr lang="nl-BE" dirty="0" err="1" smtClean="0"/>
              <a:t>specifications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nl-BE" dirty="0" err="1" smtClean="0"/>
              <a:t>Duration</a:t>
            </a:r>
            <a:r>
              <a:rPr lang="nl-BE" dirty="0" smtClean="0"/>
              <a:t> in </a:t>
            </a:r>
            <a:r>
              <a:rPr lang="nl-BE" dirty="0" err="1" smtClean="0"/>
              <a:t>years</a:t>
            </a:r>
            <a:r>
              <a:rPr lang="nl-BE" dirty="0" smtClean="0"/>
              <a:t> or in ECTS </a:t>
            </a:r>
            <a:r>
              <a:rPr lang="nl-BE" dirty="0" err="1" smtClean="0"/>
              <a:t>value</a:t>
            </a:r>
            <a:endParaRPr lang="nl-BE" dirty="0" smtClean="0"/>
          </a:p>
          <a:p>
            <a:r>
              <a:rPr lang="nl-BE" dirty="0" err="1" smtClean="0"/>
              <a:t>Part-time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/or </a:t>
            </a:r>
            <a:r>
              <a:rPr lang="nl-BE" dirty="0" err="1" smtClean="0"/>
              <a:t>full-time</a:t>
            </a:r>
            <a:endParaRPr lang="nl-BE" dirty="0" smtClean="0"/>
          </a:p>
          <a:p>
            <a:r>
              <a:rPr lang="nl-BE" dirty="0" smtClean="0"/>
              <a:t>The </a:t>
            </a:r>
            <a:r>
              <a:rPr lang="nl-BE" dirty="0" err="1" smtClean="0"/>
              <a:t>learning</a:t>
            </a:r>
            <a:r>
              <a:rPr lang="nl-BE" dirty="0" smtClean="0"/>
              <a:t> </a:t>
            </a:r>
            <a:r>
              <a:rPr lang="nl-BE" dirty="0" err="1" smtClean="0"/>
              <a:t>outcomes</a:t>
            </a:r>
            <a:endParaRPr lang="nl-BE" dirty="0" smtClean="0"/>
          </a:p>
          <a:p>
            <a:r>
              <a:rPr lang="nl-BE" dirty="0" err="1" smtClean="0"/>
              <a:t>Attendance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delivery modes</a:t>
            </a:r>
          </a:p>
          <a:p>
            <a:r>
              <a:rPr lang="nl-BE" dirty="0" smtClean="0"/>
              <a:t>Modes of access </a:t>
            </a:r>
            <a:r>
              <a:rPr lang="nl-BE" dirty="0" err="1" smtClean="0"/>
              <a:t>to</a:t>
            </a:r>
            <a:r>
              <a:rPr lang="nl-BE" dirty="0" smtClean="0"/>
              <a:t> master </a:t>
            </a:r>
            <a:r>
              <a:rPr lang="nl-BE" dirty="0" err="1" smtClean="0"/>
              <a:t>from</a:t>
            </a:r>
            <a:r>
              <a:rPr lang="nl-BE" dirty="0" smtClean="0"/>
              <a:t> bachelor or </a:t>
            </a:r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doctorate</a:t>
            </a:r>
            <a:r>
              <a:rPr lang="nl-BE" dirty="0" smtClean="0"/>
              <a:t> </a:t>
            </a:r>
            <a:r>
              <a:rPr lang="nl-BE" dirty="0" err="1" smtClean="0"/>
              <a:t>from</a:t>
            </a:r>
            <a:r>
              <a:rPr lang="nl-BE" dirty="0" smtClean="0"/>
              <a:t> master</a:t>
            </a:r>
          </a:p>
          <a:p>
            <a:r>
              <a:rPr lang="nl-BE" dirty="0" err="1" smtClean="0"/>
              <a:t>Pedagogic</a:t>
            </a:r>
            <a:r>
              <a:rPr lang="nl-BE" dirty="0" smtClean="0"/>
              <a:t> approach</a:t>
            </a:r>
          </a:p>
          <a:p>
            <a:r>
              <a:rPr lang="nl-BE" dirty="0" err="1" smtClean="0"/>
              <a:t>Orientation</a:t>
            </a:r>
            <a:r>
              <a:rPr lang="nl-BE" dirty="0" smtClean="0"/>
              <a:t>: </a:t>
            </a:r>
            <a:r>
              <a:rPr lang="nl-BE" dirty="0" err="1" smtClean="0"/>
              <a:t>mainly</a:t>
            </a:r>
            <a:r>
              <a:rPr lang="nl-BE" dirty="0" smtClean="0"/>
              <a:t> </a:t>
            </a:r>
            <a:r>
              <a:rPr lang="nl-BE" dirty="0" err="1" smtClean="0"/>
              <a:t>professionally</a:t>
            </a:r>
            <a:r>
              <a:rPr lang="nl-BE" dirty="0" smtClean="0"/>
              <a:t> </a:t>
            </a:r>
            <a:r>
              <a:rPr lang="nl-BE" dirty="0" err="1" smtClean="0"/>
              <a:t>oriented</a:t>
            </a:r>
            <a:r>
              <a:rPr lang="nl-BE" dirty="0" smtClean="0"/>
              <a:t> or </a:t>
            </a:r>
            <a:r>
              <a:rPr lang="nl-BE" dirty="0" err="1" smtClean="0"/>
              <a:t>mainly</a:t>
            </a:r>
            <a:r>
              <a:rPr lang="nl-BE" dirty="0" smtClean="0"/>
              <a:t> </a:t>
            </a:r>
            <a:r>
              <a:rPr lang="nl-BE" dirty="0" err="1" smtClean="0"/>
              <a:t>academically</a:t>
            </a:r>
            <a:r>
              <a:rPr lang="nl-BE" dirty="0" smtClean="0"/>
              <a:t> </a:t>
            </a:r>
            <a:r>
              <a:rPr lang="nl-BE" dirty="0" err="1" smtClean="0"/>
              <a:t>oriented</a:t>
            </a:r>
            <a:endParaRPr lang="nl-BE" dirty="0" smtClean="0"/>
          </a:p>
          <a:p>
            <a:r>
              <a:rPr lang="nl-BE" dirty="0" smtClean="0"/>
              <a:t>Joint </a:t>
            </a:r>
            <a:r>
              <a:rPr lang="nl-BE" dirty="0" err="1" smtClean="0"/>
              <a:t>study</a:t>
            </a:r>
            <a:r>
              <a:rPr lang="nl-BE" dirty="0" smtClean="0"/>
              <a:t> </a:t>
            </a:r>
            <a:r>
              <a:rPr lang="nl-BE" dirty="0" err="1" smtClean="0"/>
              <a:t>programmes</a:t>
            </a:r>
            <a:endParaRPr lang="nl-BE" dirty="0" smtClean="0"/>
          </a:p>
          <a:p>
            <a:r>
              <a:rPr lang="nl-BE" dirty="0" err="1" smtClean="0"/>
              <a:t>With</a:t>
            </a:r>
            <a:r>
              <a:rPr lang="nl-BE" dirty="0" smtClean="0"/>
              <a:t> or without </a:t>
            </a:r>
            <a:r>
              <a:rPr lang="nl-BE" dirty="0" err="1" smtClean="0"/>
              <a:t>work</a:t>
            </a:r>
            <a:r>
              <a:rPr lang="nl-BE" dirty="0" smtClean="0"/>
              <a:t> placement</a:t>
            </a:r>
          </a:p>
          <a:p>
            <a:r>
              <a:rPr lang="nl-BE" dirty="0" err="1" smtClean="0"/>
              <a:t>Mobility</a:t>
            </a:r>
            <a:r>
              <a:rPr lang="nl-BE" dirty="0" smtClean="0"/>
              <a:t> </a:t>
            </a:r>
            <a:r>
              <a:rPr lang="nl-BE" dirty="0" err="1" smtClean="0"/>
              <a:t>windows</a:t>
            </a:r>
            <a:endParaRPr lang="nl-BE" dirty="0" smtClean="0"/>
          </a:p>
          <a:p>
            <a:r>
              <a:rPr lang="nl-BE" dirty="0" smtClean="0"/>
              <a:t>…</a:t>
            </a:r>
            <a:endParaRPr lang="nl-BE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Department of Education and Training - division for higher education</a:t>
            </a:r>
            <a:endParaRPr lang="nl-BE" dirty="0">
              <a:solidFill>
                <a:srgbClr val="7030A0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6D046-1955-4E74-9570-B320CF6E5CAB}" type="slidenum">
              <a:rPr lang="nl-BE" smtClean="0"/>
              <a:t>19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3714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BE" dirty="0" smtClean="0"/>
              <a:t>HE </a:t>
            </a:r>
            <a:r>
              <a:rPr lang="nl-BE" dirty="0" err="1" smtClean="0"/>
              <a:t>provisions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arrangements</a:t>
            </a:r>
            <a:r>
              <a:rPr lang="nl-BE" dirty="0" smtClean="0"/>
              <a:t> </a:t>
            </a:r>
            <a:r>
              <a:rPr lang="nl-BE" dirty="0" err="1" smtClean="0"/>
              <a:t>should</a:t>
            </a:r>
            <a:r>
              <a:rPr lang="nl-BE" dirty="0" smtClean="0"/>
              <a:t> </a:t>
            </a:r>
            <a:r>
              <a:rPr lang="nl-BE" dirty="0" err="1" smtClean="0"/>
              <a:t>be</a:t>
            </a:r>
            <a:r>
              <a:rPr lang="nl-BE" dirty="0" smtClean="0"/>
              <a:t> as </a:t>
            </a:r>
            <a:r>
              <a:rPr lang="nl-BE" dirty="0" err="1" smtClean="0"/>
              <a:t>efficient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as </a:t>
            </a:r>
            <a:r>
              <a:rPr lang="nl-BE" dirty="0" err="1" smtClean="0"/>
              <a:t>effective</a:t>
            </a:r>
            <a:r>
              <a:rPr lang="nl-BE" dirty="0" smtClean="0"/>
              <a:t> as </a:t>
            </a:r>
            <a:r>
              <a:rPr lang="nl-BE" dirty="0" err="1" smtClean="0"/>
              <a:t>possible</a:t>
            </a:r>
            <a:r>
              <a:rPr lang="nl-BE" dirty="0" smtClean="0"/>
              <a:t>;</a:t>
            </a:r>
          </a:p>
          <a:p>
            <a:r>
              <a:rPr lang="nl-BE" dirty="0" smtClean="0"/>
              <a:t>HE </a:t>
            </a:r>
            <a:r>
              <a:rPr lang="nl-BE" dirty="0" err="1" smtClean="0"/>
              <a:t>provisions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arrangements</a:t>
            </a:r>
            <a:r>
              <a:rPr lang="nl-BE" dirty="0" smtClean="0"/>
              <a:t> </a:t>
            </a:r>
            <a:r>
              <a:rPr lang="nl-BE" dirty="0" err="1" smtClean="0"/>
              <a:t>should</a:t>
            </a:r>
            <a:r>
              <a:rPr lang="nl-BE" dirty="0" smtClean="0"/>
              <a:t> </a:t>
            </a:r>
            <a:r>
              <a:rPr lang="nl-BE" dirty="0" err="1" smtClean="0"/>
              <a:t>be</a:t>
            </a:r>
            <a:r>
              <a:rPr lang="nl-BE" dirty="0" smtClean="0"/>
              <a:t> of high </a:t>
            </a:r>
            <a:r>
              <a:rPr lang="nl-BE" dirty="0" err="1" smtClean="0"/>
              <a:t>quality</a:t>
            </a:r>
            <a:r>
              <a:rPr lang="nl-BE" dirty="0" smtClean="0"/>
              <a:t>/excellent in </a:t>
            </a:r>
            <a:r>
              <a:rPr lang="nl-BE" dirty="0" err="1" smtClean="0"/>
              <a:t>all</a:t>
            </a:r>
            <a:r>
              <a:rPr lang="nl-BE" dirty="0" smtClean="0"/>
              <a:t> </a:t>
            </a:r>
            <a:r>
              <a:rPr lang="nl-BE" dirty="0" err="1" smtClean="0"/>
              <a:t>its</a:t>
            </a:r>
            <a:r>
              <a:rPr lang="nl-BE" dirty="0" smtClean="0"/>
              <a:t> </a:t>
            </a:r>
            <a:r>
              <a:rPr lang="nl-BE" dirty="0" err="1" smtClean="0"/>
              <a:t>dimensions</a:t>
            </a:r>
            <a:r>
              <a:rPr lang="nl-BE" dirty="0" smtClean="0"/>
              <a:t>;</a:t>
            </a:r>
          </a:p>
          <a:p>
            <a:r>
              <a:rPr lang="nl-BE" dirty="0" err="1" smtClean="0"/>
              <a:t>Students</a:t>
            </a:r>
            <a:r>
              <a:rPr lang="nl-BE" dirty="0" smtClean="0"/>
              <a:t> entering HE have </a:t>
            </a:r>
            <a:r>
              <a:rPr lang="nl-BE" dirty="0" err="1" smtClean="0"/>
              <a:t>to</a:t>
            </a:r>
            <a:r>
              <a:rPr lang="nl-BE" dirty="0" smtClean="0"/>
              <a:t> made important </a:t>
            </a:r>
            <a:r>
              <a:rPr lang="nl-BE" dirty="0" err="1" smtClean="0"/>
              <a:t>decisions</a:t>
            </a:r>
            <a:r>
              <a:rPr lang="nl-BE" dirty="0" smtClean="0"/>
              <a:t> </a:t>
            </a:r>
            <a:r>
              <a:rPr lang="nl-BE" dirty="0" err="1" smtClean="0"/>
              <a:t>that</a:t>
            </a:r>
            <a:r>
              <a:rPr lang="nl-BE" dirty="0" smtClean="0"/>
              <a:t> are </a:t>
            </a:r>
            <a:r>
              <a:rPr lang="nl-BE" dirty="0" err="1" smtClean="0"/>
              <a:t>determining</a:t>
            </a:r>
            <a:r>
              <a:rPr lang="nl-BE" dirty="0" smtClean="0"/>
              <a:t> </a:t>
            </a:r>
            <a:r>
              <a:rPr lang="nl-BE" dirty="0" err="1" smtClean="0"/>
              <a:t>their</a:t>
            </a:r>
            <a:r>
              <a:rPr lang="nl-BE" dirty="0" smtClean="0"/>
              <a:t> </a:t>
            </a:r>
            <a:r>
              <a:rPr lang="nl-BE" dirty="0" err="1" smtClean="0"/>
              <a:t>future</a:t>
            </a:r>
            <a:r>
              <a:rPr lang="nl-BE" dirty="0" smtClean="0"/>
              <a:t> professional </a:t>
            </a:r>
            <a:r>
              <a:rPr lang="nl-BE" dirty="0" err="1" smtClean="0"/>
              <a:t>and</a:t>
            </a:r>
            <a:r>
              <a:rPr lang="nl-BE" dirty="0" smtClean="0"/>
              <a:t> personal life;</a:t>
            </a:r>
          </a:p>
          <a:p>
            <a:r>
              <a:rPr lang="nl-BE" dirty="0" smtClean="0"/>
              <a:t>In order </a:t>
            </a:r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achieve</a:t>
            </a:r>
            <a:r>
              <a:rPr lang="nl-BE" dirty="0" smtClean="0"/>
              <a:t> </a:t>
            </a:r>
            <a:r>
              <a:rPr lang="nl-BE" dirty="0" err="1" smtClean="0"/>
              <a:t>those</a:t>
            </a:r>
            <a:r>
              <a:rPr lang="nl-BE" dirty="0" smtClean="0"/>
              <a:t> </a:t>
            </a:r>
            <a:r>
              <a:rPr lang="nl-BE" dirty="0" err="1" smtClean="0"/>
              <a:t>objectives</a:t>
            </a:r>
            <a:r>
              <a:rPr lang="nl-BE" dirty="0" smtClean="0"/>
              <a:t> high </a:t>
            </a:r>
            <a:r>
              <a:rPr lang="nl-BE" dirty="0" err="1" smtClean="0"/>
              <a:t>quality</a:t>
            </a:r>
            <a:r>
              <a:rPr lang="nl-BE" dirty="0" smtClean="0"/>
              <a:t> information is of </a:t>
            </a:r>
            <a:r>
              <a:rPr lang="nl-BE" dirty="0" err="1" smtClean="0"/>
              <a:t>utmost</a:t>
            </a:r>
            <a:r>
              <a:rPr lang="nl-BE" dirty="0" smtClean="0"/>
              <a:t> </a:t>
            </a:r>
            <a:r>
              <a:rPr lang="nl-BE" dirty="0" err="1" smtClean="0"/>
              <a:t>importance</a:t>
            </a:r>
            <a:r>
              <a:rPr lang="nl-BE" dirty="0"/>
              <a:t>;</a:t>
            </a:r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Department of Education and Training - division for higher education</a:t>
            </a:r>
            <a:endParaRPr lang="nl-BE" dirty="0">
              <a:solidFill>
                <a:srgbClr val="7030A0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6D046-1955-4E74-9570-B320CF6E5CAB}" type="slidenum">
              <a:rPr lang="nl-BE" smtClean="0"/>
              <a:t>2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36387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Transparency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QA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BE" dirty="0" smtClean="0"/>
              <a:t>ESG</a:t>
            </a:r>
          </a:p>
          <a:p>
            <a:r>
              <a:rPr lang="nl-BE" dirty="0" smtClean="0"/>
              <a:t>EQAR</a:t>
            </a:r>
          </a:p>
          <a:p>
            <a:r>
              <a:rPr lang="nl-BE" dirty="0" err="1" smtClean="0"/>
              <a:t>Transparency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trust at the macro-level</a:t>
            </a:r>
          </a:p>
          <a:p>
            <a:r>
              <a:rPr lang="nl-BE" dirty="0" smtClean="0"/>
              <a:t>But </a:t>
            </a:r>
            <a:r>
              <a:rPr lang="nl-BE" dirty="0" err="1" smtClean="0"/>
              <a:t>not</a:t>
            </a:r>
            <a:r>
              <a:rPr lang="nl-BE" dirty="0" smtClean="0"/>
              <a:t> </a:t>
            </a:r>
            <a:r>
              <a:rPr lang="nl-BE" dirty="0" err="1" smtClean="0"/>
              <a:t>enough</a:t>
            </a:r>
            <a:r>
              <a:rPr lang="nl-BE" dirty="0" smtClean="0"/>
              <a:t> </a:t>
            </a:r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create</a:t>
            </a:r>
            <a:r>
              <a:rPr lang="nl-BE" dirty="0" smtClean="0"/>
              <a:t> </a:t>
            </a:r>
            <a:r>
              <a:rPr lang="nl-BE" dirty="0" err="1" smtClean="0"/>
              <a:t>transparency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demonstrate</a:t>
            </a:r>
            <a:r>
              <a:rPr lang="nl-BE" dirty="0" smtClean="0"/>
              <a:t> </a:t>
            </a:r>
            <a:r>
              <a:rPr lang="nl-BE" dirty="0" err="1" smtClean="0"/>
              <a:t>quality</a:t>
            </a:r>
            <a:r>
              <a:rPr lang="nl-BE" dirty="0" smtClean="0"/>
              <a:t> at the micro-level: </a:t>
            </a:r>
          </a:p>
          <a:p>
            <a:pPr lvl="1"/>
            <a:r>
              <a:rPr lang="nl-BE" dirty="0" err="1" smtClean="0"/>
              <a:t>What</a:t>
            </a:r>
            <a:r>
              <a:rPr lang="nl-BE" dirty="0" smtClean="0"/>
              <a:t> are the </a:t>
            </a:r>
            <a:r>
              <a:rPr lang="nl-BE" dirty="0" err="1" smtClean="0"/>
              <a:t>intended</a:t>
            </a:r>
            <a:r>
              <a:rPr lang="nl-BE" dirty="0" smtClean="0"/>
              <a:t> </a:t>
            </a:r>
            <a:r>
              <a:rPr lang="nl-BE" dirty="0" err="1" smtClean="0"/>
              <a:t>learning</a:t>
            </a:r>
            <a:r>
              <a:rPr lang="nl-BE" dirty="0" smtClean="0"/>
              <a:t> </a:t>
            </a:r>
            <a:r>
              <a:rPr lang="nl-BE" dirty="0" err="1" smtClean="0"/>
              <a:t>outcomes</a:t>
            </a:r>
            <a:r>
              <a:rPr lang="nl-BE" dirty="0" smtClean="0"/>
              <a:t>? Are </a:t>
            </a:r>
            <a:r>
              <a:rPr lang="nl-BE" dirty="0" err="1" smtClean="0"/>
              <a:t>those</a:t>
            </a:r>
            <a:r>
              <a:rPr lang="nl-BE" dirty="0" smtClean="0"/>
              <a:t> meeting the </a:t>
            </a:r>
            <a:r>
              <a:rPr lang="nl-BE" dirty="0" err="1" smtClean="0"/>
              <a:t>international</a:t>
            </a:r>
            <a:r>
              <a:rPr lang="nl-BE" dirty="0" smtClean="0"/>
              <a:t> </a:t>
            </a:r>
            <a:r>
              <a:rPr lang="nl-BE" dirty="0" err="1" smtClean="0"/>
              <a:t>requirements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/or the </a:t>
            </a:r>
            <a:r>
              <a:rPr lang="nl-BE" dirty="0" err="1" smtClean="0"/>
              <a:t>labor</a:t>
            </a:r>
            <a:r>
              <a:rPr lang="nl-BE" dirty="0" smtClean="0"/>
              <a:t> market </a:t>
            </a:r>
            <a:r>
              <a:rPr lang="nl-BE" dirty="0" err="1" smtClean="0"/>
              <a:t>requirements</a:t>
            </a:r>
            <a:r>
              <a:rPr lang="nl-BE" dirty="0" smtClean="0"/>
              <a:t>?</a:t>
            </a:r>
          </a:p>
          <a:p>
            <a:pPr lvl="1"/>
            <a:r>
              <a:rPr lang="nl-BE" dirty="0" err="1" smtClean="0"/>
              <a:t>What</a:t>
            </a:r>
            <a:r>
              <a:rPr lang="nl-BE" dirty="0" smtClean="0"/>
              <a:t> are the </a:t>
            </a:r>
            <a:r>
              <a:rPr lang="nl-BE" dirty="0" err="1" smtClean="0"/>
              <a:t>programmes</a:t>
            </a:r>
            <a:r>
              <a:rPr lang="nl-BE" dirty="0" smtClean="0"/>
              <a:t> </a:t>
            </a:r>
            <a:r>
              <a:rPr lang="nl-BE" dirty="0" err="1" smtClean="0"/>
              <a:t>specifications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the T &amp; L </a:t>
            </a:r>
            <a:r>
              <a:rPr lang="nl-BE" dirty="0" err="1" smtClean="0"/>
              <a:t>process</a:t>
            </a:r>
            <a:r>
              <a:rPr lang="nl-BE" dirty="0" smtClean="0"/>
              <a:t>:  </a:t>
            </a:r>
          </a:p>
          <a:p>
            <a:pPr lvl="1"/>
            <a:r>
              <a:rPr lang="nl-BE" dirty="0" smtClean="0"/>
              <a:t>Are the LO </a:t>
            </a:r>
            <a:r>
              <a:rPr lang="nl-BE" dirty="0" err="1" smtClean="0"/>
              <a:t>achieved</a:t>
            </a:r>
            <a:r>
              <a:rPr lang="nl-BE" dirty="0" smtClean="0"/>
              <a:t>? </a:t>
            </a:r>
            <a:r>
              <a:rPr lang="nl-BE" dirty="0" err="1" smtClean="0"/>
              <a:t>Evidences</a:t>
            </a:r>
            <a:r>
              <a:rPr lang="nl-BE" dirty="0" smtClean="0"/>
              <a:t>? </a:t>
            </a:r>
          </a:p>
          <a:p>
            <a:pPr lvl="1"/>
            <a:r>
              <a:rPr lang="nl-BE" dirty="0" err="1" smtClean="0"/>
              <a:t>Judgements</a:t>
            </a:r>
            <a:r>
              <a:rPr lang="nl-BE" dirty="0" smtClean="0"/>
              <a:t> </a:t>
            </a:r>
            <a:r>
              <a:rPr lang="nl-BE" dirty="0" err="1" smtClean="0"/>
              <a:t>by</a:t>
            </a:r>
            <a:r>
              <a:rPr lang="nl-BE" dirty="0" smtClean="0"/>
              <a:t> </a:t>
            </a:r>
            <a:r>
              <a:rPr lang="nl-BE" dirty="0" err="1" smtClean="0"/>
              <a:t>peers</a:t>
            </a:r>
            <a:r>
              <a:rPr lang="nl-BE" dirty="0" smtClean="0"/>
              <a:t> are </a:t>
            </a:r>
            <a:r>
              <a:rPr lang="nl-BE" dirty="0" err="1" smtClean="0"/>
              <a:t>evidenced</a:t>
            </a:r>
            <a:r>
              <a:rPr lang="nl-BE" dirty="0" smtClean="0"/>
              <a:t>.</a:t>
            </a:r>
            <a:endParaRPr lang="nl-BE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Department of Education and Training - division for higher education</a:t>
            </a:r>
            <a:endParaRPr lang="nl-BE" dirty="0">
              <a:solidFill>
                <a:srgbClr val="7030A0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6D046-1955-4E74-9570-B320CF6E5CAB}" type="slidenum">
              <a:rPr lang="nl-BE" smtClean="0"/>
              <a:t>20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84844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Markers </a:t>
            </a:r>
            <a:r>
              <a:rPr lang="nl-BE" dirty="0" err="1" smtClean="0"/>
              <a:t>for</a:t>
            </a:r>
            <a:r>
              <a:rPr lang="nl-BE" dirty="0" smtClean="0"/>
              <a:t> QA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BE" dirty="0" smtClean="0"/>
              <a:t>The criteria </a:t>
            </a:r>
            <a:r>
              <a:rPr lang="nl-BE" dirty="0" err="1" smtClean="0"/>
              <a:t>used</a:t>
            </a:r>
            <a:r>
              <a:rPr lang="nl-BE" dirty="0" smtClean="0"/>
              <a:t> </a:t>
            </a:r>
            <a:r>
              <a:rPr lang="nl-BE" dirty="0" err="1" smtClean="0"/>
              <a:t>for</a:t>
            </a:r>
            <a:r>
              <a:rPr lang="nl-BE" dirty="0" smtClean="0"/>
              <a:t> </a:t>
            </a:r>
            <a:r>
              <a:rPr lang="nl-BE" dirty="0" err="1" smtClean="0"/>
              <a:t>external</a:t>
            </a:r>
            <a:r>
              <a:rPr lang="nl-BE" dirty="0" smtClean="0"/>
              <a:t> </a:t>
            </a:r>
            <a:r>
              <a:rPr lang="nl-BE" dirty="0" err="1" smtClean="0"/>
              <a:t>quality</a:t>
            </a:r>
            <a:r>
              <a:rPr lang="nl-BE" dirty="0" smtClean="0"/>
              <a:t> </a:t>
            </a:r>
            <a:r>
              <a:rPr lang="nl-BE" dirty="0" err="1" smtClean="0"/>
              <a:t>evaluation</a:t>
            </a:r>
            <a:r>
              <a:rPr lang="nl-BE" dirty="0" smtClean="0"/>
              <a:t> </a:t>
            </a:r>
          </a:p>
          <a:p>
            <a:r>
              <a:rPr lang="nl-BE" dirty="0" err="1" smtClean="0"/>
              <a:t>Quality</a:t>
            </a:r>
            <a:r>
              <a:rPr lang="nl-BE" dirty="0" smtClean="0"/>
              <a:t>=</a:t>
            </a:r>
            <a:r>
              <a:rPr lang="nl-BE" dirty="0" err="1" smtClean="0"/>
              <a:t>multidimensional</a:t>
            </a:r>
            <a:r>
              <a:rPr lang="nl-BE" dirty="0" smtClean="0"/>
              <a:t> concept (</a:t>
            </a:r>
            <a:r>
              <a:rPr lang="nl-BE" dirty="0" err="1" smtClean="0"/>
              <a:t>quality</a:t>
            </a:r>
            <a:r>
              <a:rPr lang="nl-BE" dirty="0" smtClean="0"/>
              <a:t> </a:t>
            </a:r>
            <a:r>
              <a:rPr lang="nl-BE" dirty="0" err="1" smtClean="0"/>
              <a:t>profiles</a:t>
            </a:r>
            <a:r>
              <a:rPr lang="nl-BE" dirty="0" smtClean="0"/>
              <a:t>):</a:t>
            </a:r>
          </a:p>
          <a:p>
            <a:pPr lvl="1"/>
            <a:r>
              <a:rPr lang="nl-BE" dirty="0" err="1" smtClean="0"/>
              <a:t>Internationalisation</a:t>
            </a:r>
            <a:endParaRPr lang="nl-BE" dirty="0" smtClean="0"/>
          </a:p>
          <a:p>
            <a:pPr lvl="1"/>
            <a:r>
              <a:rPr lang="nl-BE" dirty="0" err="1" smtClean="0"/>
              <a:t>Social</a:t>
            </a:r>
            <a:r>
              <a:rPr lang="nl-BE" dirty="0" smtClean="0"/>
              <a:t> </a:t>
            </a:r>
            <a:r>
              <a:rPr lang="nl-BE" dirty="0" err="1" smtClean="0"/>
              <a:t>dimension</a:t>
            </a:r>
            <a:r>
              <a:rPr lang="nl-BE" dirty="0" smtClean="0"/>
              <a:t>: </a:t>
            </a:r>
            <a:r>
              <a:rPr lang="nl-BE" dirty="0" err="1" smtClean="0"/>
              <a:t>widening</a:t>
            </a:r>
            <a:r>
              <a:rPr lang="nl-BE" dirty="0" smtClean="0"/>
              <a:t> </a:t>
            </a:r>
            <a:r>
              <a:rPr lang="nl-BE" dirty="0" err="1" smtClean="0"/>
              <a:t>participation</a:t>
            </a:r>
            <a:endParaRPr lang="nl-BE" dirty="0" smtClean="0"/>
          </a:p>
          <a:p>
            <a:pPr lvl="1"/>
            <a:r>
              <a:rPr lang="nl-BE" dirty="0" smtClean="0"/>
              <a:t>Community engagement</a:t>
            </a:r>
          </a:p>
          <a:p>
            <a:pPr lvl="1"/>
            <a:r>
              <a:rPr lang="nl-BE" dirty="0" err="1" smtClean="0"/>
              <a:t>Sustainable</a:t>
            </a:r>
            <a:r>
              <a:rPr lang="nl-BE" dirty="0" smtClean="0"/>
              <a:t> </a:t>
            </a:r>
            <a:r>
              <a:rPr lang="nl-BE" dirty="0" err="1" smtClean="0"/>
              <a:t>development</a:t>
            </a:r>
            <a:endParaRPr lang="nl-BE" dirty="0" smtClean="0"/>
          </a:p>
          <a:p>
            <a:pPr lvl="1"/>
            <a:r>
              <a:rPr lang="nl-BE" dirty="0" smtClean="0"/>
              <a:t>Link </a:t>
            </a:r>
            <a:r>
              <a:rPr lang="nl-BE" dirty="0" err="1" smtClean="0"/>
              <a:t>to</a:t>
            </a:r>
            <a:r>
              <a:rPr lang="nl-BE" dirty="0" smtClean="0"/>
              <a:t> the </a:t>
            </a:r>
            <a:r>
              <a:rPr lang="nl-BE" dirty="0" err="1" smtClean="0"/>
              <a:t>labor</a:t>
            </a:r>
            <a:r>
              <a:rPr lang="nl-BE" dirty="0" smtClean="0"/>
              <a:t> market</a:t>
            </a:r>
          </a:p>
          <a:p>
            <a:pPr lvl="1"/>
            <a:r>
              <a:rPr lang="nl-BE" dirty="0" err="1" smtClean="0"/>
              <a:t>Study</a:t>
            </a:r>
            <a:r>
              <a:rPr lang="nl-BE" dirty="0" smtClean="0"/>
              <a:t> </a:t>
            </a:r>
            <a:r>
              <a:rPr lang="nl-BE" dirty="0" err="1" smtClean="0"/>
              <a:t>success</a:t>
            </a:r>
            <a:endParaRPr lang="nl-BE" dirty="0" smtClean="0"/>
          </a:p>
          <a:p>
            <a:pPr lvl="1"/>
            <a:r>
              <a:rPr lang="nl-BE" dirty="0" smtClean="0"/>
              <a:t>…..</a:t>
            </a:r>
          </a:p>
          <a:p>
            <a:r>
              <a:rPr lang="nl-BE" dirty="0" err="1" smtClean="0"/>
              <a:t>Providing</a:t>
            </a:r>
            <a:r>
              <a:rPr lang="nl-BE" dirty="0" smtClean="0"/>
              <a:t> </a:t>
            </a:r>
            <a:r>
              <a:rPr lang="nl-BE" dirty="0" err="1" smtClean="0"/>
              <a:t>evidences</a:t>
            </a:r>
            <a:r>
              <a:rPr lang="nl-BE" dirty="0" smtClean="0"/>
              <a:t> of the </a:t>
            </a:r>
            <a:r>
              <a:rPr lang="nl-BE" dirty="0" err="1" smtClean="0"/>
              <a:t>achievements</a:t>
            </a:r>
            <a:r>
              <a:rPr lang="nl-BE" dirty="0" smtClean="0"/>
              <a:t> in </a:t>
            </a:r>
            <a:r>
              <a:rPr lang="nl-BE" dirty="0" err="1" smtClean="0"/>
              <a:t>relation</a:t>
            </a:r>
            <a:r>
              <a:rPr lang="nl-BE" dirty="0" smtClean="0"/>
              <a:t> </a:t>
            </a:r>
            <a:r>
              <a:rPr lang="nl-BE" dirty="0" err="1" smtClean="0"/>
              <a:t>to</a:t>
            </a:r>
            <a:r>
              <a:rPr lang="nl-BE" dirty="0" smtClean="0"/>
              <a:t> the </a:t>
            </a:r>
            <a:r>
              <a:rPr lang="nl-BE" dirty="0" err="1" smtClean="0"/>
              <a:t>objectives</a:t>
            </a:r>
            <a:r>
              <a:rPr lang="nl-BE" dirty="0" smtClean="0"/>
              <a:t>/claims</a:t>
            </a:r>
            <a:endParaRPr lang="nl-BE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Department of Education and Training - division for higher education</a:t>
            </a:r>
            <a:endParaRPr lang="nl-BE" dirty="0">
              <a:solidFill>
                <a:srgbClr val="7030A0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6D046-1955-4E74-9570-B320CF6E5CAB}" type="slidenum">
              <a:rPr lang="nl-BE" smtClean="0"/>
              <a:t>21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2196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Transparency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QA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Find a baseline agreement of how a university </a:t>
            </a:r>
            <a:r>
              <a:rPr lang="en-US" dirty="0" smtClean="0"/>
              <a:t>or a study </a:t>
            </a:r>
            <a:r>
              <a:rPr lang="en-US" dirty="0" err="1" smtClean="0"/>
              <a:t>programme</a:t>
            </a:r>
            <a:r>
              <a:rPr lang="en-US" dirty="0" smtClean="0"/>
              <a:t> should </a:t>
            </a:r>
            <a:r>
              <a:rPr lang="nl-BE" dirty="0" smtClean="0"/>
              <a:t>present </a:t>
            </a:r>
            <a:r>
              <a:rPr lang="nl-BE" dirty="0" err="1"/>
              <a:t>its</a:t>
            </a:r>
            <a:r>
              <a:rPr lang="nl-BE" dirty="0"/>
              <a:t> </a:t>
            </a:r>
            <a:r>
              <a:rPr lang="nl-BE" dirty="0" err="1"/>
              <a:t>quality</a:t>
            </a:r>
            <a:r>
              <a:rPr lang="nl-BE" dirty="0"/>
              <a:t> profile</a:t>
            </a:r>
            <a:r>
              <a:rPr lang="nl-BE" dirty="0" smtClean="0"/>
              <a:t>: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Comprehensively (i.e. dealing with all 3 core functions: </a:t>
            </a:r>
            <a:r>
              <a:rPr lang="en-US" dirty="0" smtClean="0"/>
              <a:t>research,</a:t>
            </a:r>
            <a:r>
              <a:rPr lang="nl-BE" dirty="0" smtClean="0"/>
              <a:t>teaching </a:t>
            </a:r>
            <a:r>
              <a:rPr lang="nl-BE" dirty="0" err="1"/>
              <a:t>and</a:t>
            </a:r>
            <a:r>
              <a:rPr lang="nl-BE" dirty="0"/>
              <a:t> </a:t>
            </a:r>
            <a:r>
              <a:rPr lang="nl-BE" dirty="0" err="1"/>
              <a:t>societal</a:t>
            </a:r>
            <a:r>
              <a:rPr lang="nl-BE" dirty="0"/>
              <a:t> engagement</a:t>
            </a:r>
            <a:r>
              <a:rPr lang="nl-BE" dirty="0" smtClean="0"/>
              <a:t>)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Factually (all information are independently verifiable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Transparently (publicly available, no hiding any information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Comparatively (the profile can be compared with other profiles)</a:t>
            </a:r>
            <a:endParaRPr lang="nl-BE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09320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Department of Education and Training - division for higher education</a:t>
            </a:r>
            <a:endParaRPr lang="nl-BE" dirty="0">
              <a:solidFill>
                <a:srgbClr val="7030A0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6D046-1955-4E74-9570-B320CF6E5CAB}" type="slidenum">
              <a:rPr lang="nl-BE" smtClean="0"/>
              <a:t>22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17580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Transparency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recognition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err="1" smtClean="0"/>
              <a:t>Transparent</a:t>
            </a:r>
            <a:r>
              <a:rPr lang="nl-BE" dirty="0" smtClean="0"/>
              <a:t> QF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Transparent</a:t>
            </a:r>
            <a:r>
              <a:rPr lang="nl-BE" dirty="0" smtClean="0"/>
              <a:t> QA lead </a:t>
            </a:r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recognition</a:t>
            </a:r>
            <a:endParaRPr lang="nl-BE" dirty="0" smtClean="0"/>
          </a:p>
          <a:p>
            <a:r>
              <a:rPr lang="nl-BE" dirty="0" err="1" smtClean="0"/>
              <a:t>Improved</a:t>
            </a:r>
            <a:r>
              <a:rPr lang="nl-BE" dirty="0" smtClean="0"/>
              <a:t>/</a:t>
            </a:r>
            <a:r>
              <a:rPr lang="nl-BE" dirty="0" err="1" smtClean="0"/>
              <a:t>enhanced</a:t>
            </a:r>
            <a:r>
              <a:rPr lang="nl-BE" dirty="0" smtClean="0"/>
              <a:t> diplomasupplement</a:t>
            </a:r>
            <a:endParaRPr lang="nl-BE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Department of Education and Training - division for higher education</a:t>
            </a:r>
            <a:endParaRPr lang="nl-BE" dirty="0">
              <a:solidFill>
                <a:srgbClr val="7030A0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6D046-1955-4E74-9570-B320CF6E5CAB}" type="slidenum">
              <a:rPr lang="nl-BE" smtClean="0"/>
              <a:t>23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85311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Transparency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employability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BE" dirty="0" smtClean="0"/>
              <a:t>Are the </a:t>
            </a:r>
            <a:r>
              <a:rPr lang="nl-BE" dirty="0" err="1" smtClean="0"/>
              <a:t>graduates</a:t>
            </a:r>
            <a:r>
              <a:rPr lang="nl-BE" dirty="0"/>
              <a:t> </a:t>
            </a:r>
            <a:r>
              <a:rPr lang="nl-BE" dirty="0" err="1" smtClean="0"/>
              <a:t>equipped</a:t>
            </a:r>
            <a:r>
              <a:rPr lang="nl-BE" dirty="0" smtClean="0"/>
              <a:t> </a:t>
            </a:r>
            <a:r>
              <a:rPr lang="nl-BE" dirty="0" err="1" smtClean="0"/>
              <a:t>with</a:t>
            </a:r>
            <a:r>
              <a:rPr lang="nl-BE" dirty="0" smtClean="0"/>
              <a:t> the </a:t>
            </a:r>
            <a:r>
              <a:rPr lang="nl-BE" dirty="0" err="1" smtClean="0"/>
              <a:t>attributes</a:t>
            </a:r>
            <a:r>
              <a:rPr lang="nl-BE" dirty="0" smtClean="0"/>
              <a:t> </a:t>
            </a:r>
            <a:r>
              <a:rPr lang="nl-BE" dirty="0" err="1" smtClean="0"/>
              <a:t>that</a:t>
            </a:r>
            <a:r>
              <a:rPr lang="nl-BE" dirty="0" smtClean="0"/>
              <a:t> are </a:t>
            </a:r>
            <a:r>
              <a:rPr lang="nl-BE" dirty="0" err="1" smtClean="0"/>
              <a:t>needed</a:t>
            </a:r>
            <a:r>
              <a:rPr lang="nl-BE" dirty="0" smtClean="0"/>
              <a:t> </a:t>
            </a:r>
            <a:r>
              <a:rPr lang="nl-BE" dirty="0" err="1" smtClean="0"/>
              <a:t>for</a:t>
            </a:r>
            <a:r>
              <a:rPr lang="nl-BE" dirty="0" smtClean="0"/>
              <a:t> employability </a:t>
            </a:r>
            <a:r>
              <a:rPr lang="nl-BE" dirty="0" err="1" smtClean="0"/>
              <a:t>across</a:t>
            </a:r>
            <a:r>
              <a:rPr lang="nl-BE" dirty="0" smtClean="0"/>
              <a:t> </a:t>
            </a:r>
            <a:r>
              <a:rPr lang="nl-BE" dirty="0" err="1" smtClean="0"/>
              <a:t>their</a:t>
            </a:r>
            <a:r>
              <a:rPr lang="nl-BE" dirty="0" smtClean="0"/>
              <a:t> </a:t>
            </a:r>
            <a:r>
              <a:rPr lang="nl-BE" dirty="0" err="1" smtClean="0"/>
              <a:t>lifespan</a:t>
            </a:r>
            <a:r>
              <a:rPr lang="nl-BE" dirty="0" smtClean="0"/>
              <a:t>?</a:t>
            </a:r>
          </a:p>
          <a:p>
            <a:r>
              <a:rPr lang="nl-BE" dirty="0" smtClean="0"/>
              <a:t>How </a:t>
            </a:r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improve</a:t>
            </a:r>
            <a:r>
              <a:rPr lang="nl-BE" dirty="0" smtClean="0"/>
              <a:t> the </a:t>
            </a:r>
            <a:r>
              <a:rPr lang="nl-BE" dirty="0" err="1" smtClean="0"/>
              <a:t>transition</a:t>
            </a:r>
            <a:r>
              <a:rPr lang="nl-BE" dirty="0" smtClean="0"/>
              <a:t> </a:t>
            </a:r>
            <a:r>
              <a:rPr lang="nl-BE" dirty="0" err="1" smtClean="0"/>
              <a:t>from</a:t>
            </a:r>
            <a:r>
              <a:rPr lang="nl-BE" dirty="0" smtClean="0"/>
              <a:t> HE </a:t>
            </a:r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labor</a:t>
            </a:r>
            <a:r>
              <a:rPr lang="nl-BE" dirty="0" smtClean="0"/>
              <a:t> market?</a:t>
            </a:r>
          </a:p>
          <a:p>
            <a:r>
              <a:rPr lang="nl-BE" dirty="0" smtClean="0"/>
              <a:t>HE=</a:t>
            </a:r>
            <a:r>
              <a:rPr lang="nl-BE" dirty="0" err="1" smtClean="0"/>
              <a:t>acquiring</a:t>
            </a:r>
            <a:r>
              <a:rPr lang="nl-BE" dirty="0" smtClean="0"/>
              <a:t> more </a:t>
            </a:r>
            <a:r>
              <a:rPr lang="nl-BE" dirty="0" err="1" smtClean="0"/>
              <a:t>general</a:t>
            </a:r>
            <a:r>
              <a:rPr lang="nl-BE" dirty="0" smtClean="0"/>
              <a:t> </a:t>
            </a:r>
            <a:r>
              <a:rPr lang="nl-BE" dirty="0" err="1" smtClean="0"/>
              <a:t>academic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transferable</a:t>
            </a:r>
            <a:r>
              <a:rPr lang="nl-BE" dirty="0" smtClean="0"/>
              <a:t> skills or more </a:t>
            </a:r>
            <a:r>
              <a:rPr lang="nl-BE" dirty="0" err="1" smtClean="0"/>
              <a:t>technical</a:t>
            </a:r>
            <a:r>
              <a:rPr lang="nl-BE" dirty="0" smtClean="0"/>
              <a:t> </a:t>
            </a:r>
            <a:r>
              <a:rPr lang="nl-BE" dirty="0" err="1" smtClean="0"/>
              <a:t>specialistic</a:t>
            </a:r>
            <a:r>
              <a:rPr lang="nl-BE" dirty="0" smtClean="0"/>
              <a:t> skills?</a:t>
            </a:r>
          </a:p>
          <a:p>
            <a:r>
              <a:rPr lang="nl-BE" dirty="0" smtClean="0"/>
              <a:t>Markers:</a:t>
            </a:r>
          </a:p>
          <a:p>
            <a:pPr lvl="1"/>
            <a:r>
              <a:rPr lang="nl-BE" dirty="0" smtClean="0"/>
              <a:t>Match </a:t>
            </a:r>
            <a:r>
              <a:rPr lang="nl-BE" dirty="0" err="1" smtClean="0"/>
              <a:t>between</a:t>
            </a:r>
            <a:r>
              <a:rPr lang="nl-BE" dirty="0" smtClean="0"/>
              <a:t> the </a:t>
            </a:r>
            <a:r>
              <a:rPr lang="nl-BE" dirty="0" err="1" smtClean="0"/>
              <a:t>learning</a:t>
            </a:r>
            <a:r>
              <a:rPr lang="nl-BE" dirty="0" smtClean="0"/>
              <a:t> </a:t>
            </a:r>
            <a:r>
              <a:rPr lang="nl-BE" dirty="0" err="1" smtClean="0"/>
              <a:t>outcomes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the </a:t>
            </a:r>
            <a:r>
              <a:rPr lang="nl-BE" dirty="0" err="1" smtClean="0"/>
              <a:t>knowledge</a:t>
            </a:r>
            <a:r>
              <a:rPr lang="nl-BE" dirty="0" smtClean="0"/>
              <a:t>, skills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competences</a:t>
            </a:r>
            <a:r>
              <a:rPr lang="nl-BE" dirty="0" smtClean="0"/>
              <a:t> </a:t>
            </a:r>
            <a:r>
              <a:rPr lang="nl-BE" dirty="0" err="1" smtClean="0"/>
              <a:t>needed</a:t>
            </a:r>
            <a:r>
              <a:rPr lang="nl-BE" dirty="0" smtClean="0"/>
              <a:t> on the </a:t>
            </a:r>
            <a:r>
              <a:rPr lang="nl-BE" dirty="0" err="1" smtClean="0"/>
              <a:t>labor</a:t>
            </a:r>
            <a:r>
              <a:rPr lang="nl-BE" dirty="0" smtClean="0"/>
              <a:t> market in the </a:t>
            </a:r>
            <a:r>
              <a:rPr lang="nl-BE" dirty="0" err="1" smtClean="0"/>
              <a:t>broad</a:t>
            </a:r>
            <a:r>
              <a:rPr lang="nl-BE" dirty="0" smtClean="0"/>
              <a:t> sense</a:t>
            </a:r>
          </a:p>
          <a:p>
            <a:pPr lvl="1"/>
            <a:r>
              <a:rPr lang="nl-BE" dirty="0" smtClean="0"/>
              <a:t>The </a:t>
            </a:r>
            <a:r>
              <a:rPr lang="nl-BE" dirty="0" err="1" smtClean="0"/>
              <a:t>employment</a:t>
            </a:r>
            <a:r>
              <a:rPr lang="nl-BE" dirty="0" smtClean="0"/>
              <a:t> </a:t>
            </a:r>
            <a:r>
              <a:rPr lang="nl-BE" dirty="0" err="1" smtClean="0"/>
              <a:t>rate</a:t>
            </a:r>
            <a:r>
              <a:rPr lang="nl-BE" dirty="0" smtClean="0"/>
              <a:t> 6 </a:t>
            </a:r>
            <a:r>
              <a:rPr lang="nl-BE" dirty="0" err="1" smtClean="0"/>
              <a:t>and</a:t>
            </a:r>
            <a:r>
              <a:rPr lang="nl-BE" dirty="0" smtClean="0"/>
              <a:t> 12 </a:t>
            </a:r>
            <a:r>
              <a:rPr lang="nl-BE" dirty="0" err="1" smtClean="0"/>
              <a:t>months</a:t>
            </a:r>
            <a:r>
              <a:rPr lang="nl-BE" dirty="0" smtClean="0"/>
              <a:t> </a:t>
            </a:r>
            <a:r>
              <a:rPr lang="nl-BE" dirty="0" err="1" smtClean="0"/>
              <a:t>after</a:t>
            </a:r>
            <a:r>
              <a:rPr lang="nl-BE" dirty="0" smtClean="0"/>
              <a:t> </a:t>
            </a:r>
            <a:r>
              <a:rPr lang="nl-BE" dirty="0" err="1" smtClean="0"/>
              <a:t>graduation</a:t>
            </a:r>
            <a:endParaRPr lang="nl-BE" dirty="0" smtClean="0"/>
          </a:p>
          <a:p>
            <a:pPr lvl="1"/>
            <a:r>
              <a:rPr lang="nl-BE" dirty="0" smtClean="0"/>
              <a:t>Type of </a:t>
            </a:r>
            <a:r>
              <a:rPr lang="nl-BE" dirty="0" err="1" smtClean="0"/>
              <a:t>employment</a:t>
            </a:r>
            <a:r>
              <a:rPr lang="nl-BE" dirty="0" smtClean="0"/>
              <a:t> </a:t>
            </a:r>
            <a:endParaRPr lang="nl-BE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Department of Education and Training - division for higher education</a:t>
            </a:r>
            <a:endParaRPr lang="nl-BE" dirty="0">
              <a:solidFill>
                <a:srgbClr val="7030A0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6D046-1955-4E74-9570-B320CF6E5CAB}" type="slidenum">
              <a:rPr lang="nl-BE" smtClean="0"/>
              <a:t>24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85882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Bibliographics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nl-BE" dirty="0" err="1" smtClean="0"/>
              <a:t>Transparency</a:t>
            </a:r>
            <a:r>
              <a:rPr lang="nl-BE" dirty="0" smtClean="0"/>
              <a:t> tools </a:t>
            </a:r>
            <a:r>
              <a:rPr lang="nl-BE" dirty="0" err="1" smtClean="0"/>
              <a:t>across</a:t>
            </a:r>
            <a:r>
              <a:rPr lang="nl-BE" dirty="0" smtClean="0"/>
              <a:t> the EHEA, report of the Bologna WG 2012</a:t>
            </a:r>
          </a:p>
          <a:p>
            <a:r>
              <a:rPr lang="nl-BE" dirty="0" smtClean="0"/>
              <a:t>Dirk Van Damme: the search </a:t>
            </a:r>
            <a:r>
              <a:rPr lang="nl-BE" dirty="0" err="1" smtClean="0"/>
              <a:t>for</a:t>
            </a:r>
            <a:r>
              <a:rPr lang="nl-BE" dirty="0" smtClean="0"/>
              <a:t> </a:t>
            </a:r>
            <a:r>
              <a:rPr lang="nl-BE" dirty="0" err="1" smtClean="0"/>
              <a:t>transparency</a:t>
            </a:r>
            <a:r>
              <a:rPr lang="nl-BE" dirty="0" smtClean="0"/>
              <a:t>: </a:t>
            </a:r>
            <a:r>
              <a:rPr lang="nl-BE" dirty="0" err="1" smtClean="0"/>
              <a:t>convergence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diversity</a:t>
            </a:r>
            <a:r>
              <a:rPr lang="nl-BE" dirty="0" smtClean="0"/>
              <a:t> in the Bologna </a:t>
            </a:r>
            <a:r>
              <a:rPr lang="nl-BE" dirty="0" err="1" smtClean="0"/>
              <a:t>Process</a:t>
            </a:r>
            <a:r>
              <a:rPr lang="nl-BE" dirty="0" smtClean="0"/>
              <a:t>, in F. Van Vught, </a:t>
            </a:r>
            <a:r>
              <a:rPr lang="nl-BE" dirty="0" err="1" smtClean="0"/>
              <a:t>Mapping</a:t>
            </a:r>
            <a:r>
              <a:rPr lang="nl-BE" dirty="0" smtClean="0"/>
              <a:t> the </a:t>
            </a:r>
            <a:r>
              <a:rPr lang="nl-BE" dirty="0" err="1" smtClean="0"/>
              <a:t>Higher</a:t>
            </a:r>
            <a:r>
              <a:rPr lang="nl-BE" dirty="0" smtClean="0"/>
              <a:t> </a:t>
            </a:r>
            <a:r>
              <a:rPr lang="nl-BE" dirty="0" err="1" smtClean="0"/>
              <a:t>Education</a:t>
            </a:r>
            <a:r>
              <a:rPr lang="nl-BE" dirty="0" smtClean="0"/>
              <a:t> landscape, Springer 2009</a:t>
            </a:r>
          </a:p>
          <a:p>
            <a:r>
              <a:rPr lang="nl-BE" dirty="0" smtClean="0"/>
              <a:t>Bjorn Stensaker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Ase</a:t>
            </a:r>
            <a:r>
              <a:rPr lang="nl-BE" dirty="0" smtClean="0"/>
              <a:t> </a:t>
            </a:r>
            <a:r>
              <a:rPr lang="nl-BE" dirty="0" err="1" smtClean="0"/>
              <a:t>Gornitzka</a:t>
            </a:r>
            <a:r>
              <a:rPr lang="nl-BE" dirty="0" smtClean="0"/>
              <a:t> The </a:t>
            </a:r>
            <a:r>
              <a:rPr lang="nl-BE" dirty="0" err="1" smtClean="0"/>
              <a:t>ingredients</a:t>
            </a:r>
            <a:r>
              <a:rPr lang="nl-BE" dirty="0" smtClean="0"/>
              <a:t> of trust in European </a:t>
            </a:r>
            <a:r>
              <a:rPr lang="nl-BE" dirty="0" err="1" smtClean="0"/>
              <a:t>higher</a:t>
            </a:r>
            <a:r>
              <a:rPr lang="nl-BE" dirty="0" smtClean="0"/>
              <a:t> </a:t>
            </a:r>
            <a:r>
              <a:rPr lang="nl-BE" dirty="0" err="1" smtClean="0"/>
              <a:t>education</a:t>
            </a:r>
            <a:r>
              <a:rPr lang="nl-BE" dirty="0" smtClean="0"/>
              <a:t>, in </a:t>
            </a:r>
            <a:r>
              <a:rPr lang="nl-BE" dirty="0" err="1" smtClean="0"/>
              <a:t>Kehm</a:t>
            </a:r>
            <a:r>
              <a:rPr lang="nl-BE" dirty="0" smtClean="0"/>
              <a:t>, Huisman </a:t>
            </a:r>
            <a:r>
              <a:rPr lang="nl-BE" dirty="0" err="1" smtClean="0"/>
              <a:t>and</a:t>
            </a:r>
            <a:r>
              <a:rPr lang="nl-BE" dirty="0" smtClean="0"/>
              <a:t> Stensaker, The EHEA: </a:t>
            </a:r>
            <a:r>
              <a:rPr lang="nl-BE" dirty="0" err="1" smtClean="0"/>
              <a:t>perspectives</a:t>
            </a:r>
            <a:r>
              <a:rPr lang="nl-BE" dirty="0" smtClean="0"/>
              <a:t> on a </a:t>
            </a:r>
            <a:r>
              <a:rPr lang="nl-BE" dirty="0" err="1" smtClean="0"/>
              <a:t>moving</a:t>
            </a:r>
            <a:r>
              <a:rPr lang="nl-BE" dirty="0" smtClean="0"/>
              <a:t> target, Sense </a:t>
            </a:r>
            <a:r>
              <a:rPr lang="nl-BE" dirty="0" err="1" smtClean="0"/>
              <a:t>Publishers</a:t>
            </a:r>
            <a:endParaRPr lang="nl-BE" dirty="0" smtClean="0"/>
          </a:p>
          <a:p>
            <a:r>
              <a:rPr lang="nl-BE" dirty="0" smtClean="0"/>
              <a:t>Chris Brink, </a:t>
            </a:r>
            <a:r>
              <a:rPr lang="nl-BE" dirty="0" err="1" smtClean="0"/>
              <a:t>Quality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Standards, </a:t>
            </a:r>
            <a:r>
              <a:rPr lang="nl-BE" dirty="0" err="1" smtClean="0"/>
              <a:t>Proceedings</a:t>
            </a:r>
            <a:r>
              <a:rPr lang="nl-BE" dirty="0" smtClean="0"/>
              <a:t> of AUQF 2009</a:t>
            </a:r>
          </a:p>
          <a:p>
            <a:r>
              <a:rPr lang="nl-BE" dirty="0" smtClean="0"/>
              <a:t>League </a:t>
            </a:r>
            <a:r>
              <a:rPr lang="nl-BE" dirty="0" err="1" smtClean="0"/>
              <a:t>tables</a:t>
            </a:r>
            <a:r>
              <a:rPr lang="nl-BE" dirty="0" smtClean="0"/>
              <a:t> </a:t>
            </a:r>
            <a:r>
              <a:rPr lang="nl-BE" dirty="0" err="1" smtClean="0"/>
              <a:t>should</a:t>
            </a:r>
            <a:r>
              <a:rPr lang="nl-BE" dirty="0"/>
              <a:t> </a:t>
            </a:r>
            <a:r>
              <a:rPr lang="nl-BE" dirty="0" err="1" smtClean="0"/>
              <a:t>be</a:t>
            </a:r>
            <a:r>
              <a:rPr lang="nl-BE" dirty="0" smtClean="0"/>
              <a:t> </a:t>
            </a:r>
            <a:r>
              <a:rPr lang="nl-BE" dirty="0" err="1" smtClean="0"/>
              <a:t>replaced</a:t>
            </a:r>
            <a:r>
              <a:rPr lang="nl-BE" dirty="0" smtClean="0"/>
              <a:t> THE 27 August 2009</a:t>
            </a:r>
          </a:p>
          <a:p>
            <a:r>
              <a:rPr lang="nl-BE" dirty="0" err="1" smtClean="0"/>
              <a:t>Dill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Soo</a:t>
            </a:r>
            <a:r>
              <a:rPr lang="nl-BE" dirty="0" smtClean="0"/>
              <a:t> </a:t>
            </a:r>
            <a:r>
              <a:rPr lang="nl-BE" dirty="0" err="1" smtClean="0"/>
              <a:t>Transparency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quality</a:t>
            </a:r>
            <a:r>
              <a:rPr lang="nl-BE" dirty="0" smtClean="0"/>
              <a:t> in </a:t>
            </a:r>
            <a:r>
              <a:rPr lang="nl-BE" dirty="0" err="1" smtClean="0"/>
              <a:t>higher</a:t>
            </a:r>
            <a:r>
              <a:rPr lang="nl-BE" dirty="0" smtClean="0"/>
              <a:t> </a:t>
            </a:r>
            <a:r>
              <a:rPr lang="nl-BE" dirty="0" err="1" smtClean="0"/>
              <a:t>education</a:t>
            </a:r>
            <a:r>
              <a:rPr lang="nl-BE" dirty="0" smtClean="0"/>
              <a:t> </a:t>
            </a:r>
            <a:r>
              <a:rPr lang="nl-BE" dirty="0" err="1" smtClean="0"/>
              <a:t>markets</a:t>
            </a:r>
            <a:r>
              <a:rPr lang="nl-BE" dirty="0" smtClean="0"/>
              <a:t> in </a:t>
            </a:r>
            <a:r>
              <a:rPr lang="nl-BE" dirty="0" err="1" smtClean="0"/>
              <a:t>Texeira</a:t>
            </a:r>
            <a:r>
              <a:rPr lang="nl-BE" dirty="0" smtClean="0"/>
              <a:t>, Jongbloed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Amaral</a:t>
            </a:r>
            <a:r>
              <a:rPr lang="nl-BE" dirty="0" smtClean="0"/>
              <a:t>, Markets in </a:t>
            </a:r>
            <a:r>
              <a:rPr lang="nl-BE" dirty="0" err="1" smtClean="0"/>
              <a:t>Higher</a:t>
            </a:r>
            <a:r>
              <a:rPr lang="nl-BE" dirty="0" smtClean="0"/>
              <a:t> </a:t>
            </a:r>
            <a:r>
              <a:rPr lang="nl-BE" dirty="0" err="1" smtClean="0"/>
              <a:t>Education</a:t>
            </a:r>
            <a:r>
              <a:rPr lang="nl-BE" dirty="0" smtClean="0"/>
              <a:t>, Springer, 2004</a:t>
            </a:r>
          </a:p>
          <a:p>
            <a:r>
              <a:rPr lang="nl-BE" dirty="0" err="1" smtClean="0"/>
              <a:t>Presentations</a:t>
            </a:r>
            <a:r>
              <a:rPr lang="nl-BE" dirty="0" smtClean="0"/>
              <a:t> at the meeting of the EU DG HE </a:t>
            </a:r>
            <a:r>
              <a:rPr lang="nl-BE" dirty="0" err="1" smtClean="0"/>
              <a:t>under</a:t>
            </a:r>
            <a:r>
              <a:rPr lang="nl-BE" dirty="0" smtClean="0"/>
              <a:t> the </a:t>
            </a:r>
            <a:r>
              <a:rPr lang="nl-BE" dirty="0" err="1" smtClean="0"/>
              <a:t>Belgian</a:t>
            </a:r>
            <a:r>
              <a:rPr lang="nl-BE" dirty="0" smtClean="0"/>
              <a:t> </a:t>
            </a:r>
            <a:r>
              <a:rPr lang="nl-BE" dirty="0" err="1" smtClean="0"/>
              <a:t>presidency</a:t>
            </a:r>
            <a:r>
              <a:rPr lang="nl-BE" dirty="0" smtClean="0"/>
              <a:t> 2010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under</a:t>
            </a:r>
            <a:r>
              <a:rPr lang="nl-BE" dirty="0" smtClean="0"/>
              <a:t> the </a:t>
            </a:r>
            <a:r>
              <a:rPr lang="nl-BE" dirty="0" err="1" smtClean="0"/>
              <a:t>Hungarian</a:t>
            </a:r>
            <a:r>
              <a:rPr lang="nl-BE" dirty="0" smtClean="0"/>
              <a:t> </a:t>
            </a:r>
            <a:r>
              <a:rPr lang="nl-BE" dirty="0" err="1" smtClean="0"/>
              <a:t>Presidency</a:t>
            </a:r>
            <a:r>
              <a:rPr lang="nl-BE" dirty="0" smtClean="0"/>
              <a:t> 2011</a:t>
            </a:r>
          </a:p>
          <a:p>
            <a:r>
              <a:rPr lang="nl-BE" dirty="0" err="1" smtClean="0"/>
              <a:t>Presentations</a:t>
            </a:r>
            <a:r>
              <a:rPr lang="nl-BE" dirty="0" smtClean="0"/>
              <a:t> at the </a:t>
            </a:r>
            <a:r>
              <a:rPr lang="nl-BE" dirty="0" err="1" smtClean="0"/>
              <a:t>higher</a:t>
            </a:r>
            <a:r>
              <a:rPr lang="nl-BE" dirty="0" smtClean="0"/>
              <a:t> </a:t>
            </a:r>
            <a:r>
              <a:rPr lang="nl-BE" dirty="0" err="1" smtClean="0"/>
              <a:t>education</a:t>
            </a:r>
            <a:r>
              <a:rPr lang="nl-BE" dirty="0" smtClean="0"/>
              <a:t> conference </a:t>
            </a:r>
            <a:r>
              <a:rPr lang="nl-BE" dirty="0" err="1" smtClean="0"/>
              <a:t>Raning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visilibity</a:t>
            </a:r>
            <a:r>
              <a:rPr lang="nl-BE" dirty="0" smtClean="0"/>
              <a:t> of </a:t>
            </a:r>
            <a:r>
              <a:rPr lang="nl-BE" dirty="0" err="1" smtClean="0"/>
              <a:t>quality</a:t>
            </a:r>
            <a:r>
              <a:rPr lang="nl-BE" dirty="0" smtClean="0"/>
              <a:t> </a:t>
            </a:r>
            <a:r>
              <a:rPr lang="nl-BE" dirty="0" err="1" smtClean="0"/>
              <a:t>outcomes</a:t>
            </a:r>
            <a:r>
              <a:rPr lang="nl-BE" dirty="0" smtClean="0"/>
              <a:t> in the EHEA, Dublin 2013</a:t>
            </a:r>
          </a:p>
          <a:p>
            <a:r>
              <a:rPr lang="nl-BE" dirty="0" err="1" smtClean="0"/>
              <a:t>Presentations</a:t>
            </a:r>
            <a:r>
              <a:rPr lang="nl-BE" dirty="0" smtClean="0"/>
              <a:t> at the </a:t>
            </a:r>
            <a:r>
              <a:rPr lang="nl-BE" dirty="0" err="1" smtClean="0"/>
              <a:t>international</a:t>
            </a:r>
            <a:r>
              <a:rPr lang="nl-BE" dirty="0" smtClean="0"/>
              <a:t> seminar on the second Bologna </a:t>
            </a:r>
            <a:r>
              <a:rPr lang="nl-BE" dirty="0" err="1" smtClean="0"/>
              <a:t>cycle</a:t>
            </a:r>
            <a:r>
              <a:rPr lang="nl-BE" dirty="0" smtClean="0"/>
              <a:t>, Zagreb 2013</a:t>
            </a:r>
            <a:endParaRPr lang="nl-BE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Department of Education and Training - division for higher education</a:t>
            </a:r>
            <a:endParaRPr lang="nl-BE" dirty="0">
              <a:solidFill>
                <a:srgbClr val="7030A0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6D046-1955-4E74-9570-B320CF6E5CAB}" type="slidenum">
              <a:rPr lang="nl-BE" smtClean="0"/>
              <a:t>25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84416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Transparency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525963"/>
          </a:xfrm>
        </p:spPr>
        <p:txBody>
          <a:bodyPr/>
          <a:lstStyle/>
          <a:p>
            <a:r>
              <a:rPr lang="nl-BE" dirty="0" err="1" smtClean="0"/>
              <a:t>Transparency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QF, </a:t>
            </a:r>
            <a:r>
              <a:rPr lang="nl-BE" dirty="0" err="1" smtClean="0"/>
              <a:t>including</a:t>
            </a:r>
            <a:r>
              <a:rPr lang="nl-BE" dirty="0" smtClean="0"/>
              <a:t> second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third</a:t>
            </a:r>
            <a:r>
              <a:rPr lang="nl-BE" dirty="0" smtClean="0"/>
              <a:t> </a:t>
            </a:r>
            <a:r>
              <a:rPr lang="nl-BE" dirty="0" err="1" smtClean="0"/>
              <a:t>cycle</a:t>
            </a:r>
            <a:r>
              <a:rPr lang="nl-BE" dirty="0" smtClean="0"/>
              <a:t> issues</a:t>
            </a:r>
          </a:p>
          <a:p>
            <a:r>
              <a:rPr lang="nl-BE" dirty="0" err="1" smtClean="0"/>
              <a:t>Transparency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QA, </a:t>
            </a:r>
            <a:r>
              <a:rPr lang="nl-BE" dirty="0" err="1" smtClean="0"/>
              <a:t>including</a:t>
            </a:r>
            <a:r>
              <a:rPr lang="nl-BE" dirty="0" smtClean="0"/>
              <a:t> </a:t>
            </a:r>
            <a:r>
              <a:rPr lang="nl-BE" dirty="0" err="1" smtClean="0"/>
              <a:t>third</a:t>
            </a:r>
            <a:r>
              <a:rPr lang="nl-BE" dirty="0" smtClean="0"/>
              <a:t> </a:t>
            </a:r>
            <a:r>
              <a:rPr lang="nl-BE" dirty="0" err="1" smtClean="0"/>
              <a:t>cycle</a:t>
            </a:r>
            <a:r>
              <a:rPr lang="nl-BE" dirty="0" smtClean="0"/>
              <a:t> issues</a:t>
            </a:r>
          </a:p>
          <a:p>
            <a:r>
              <a:rPr lang="nl-BE" dirty="0" err="1" smtClean="0"/>
              <a:t>Transparency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recognition</a:t>
            </a:r>
            <a:endParaRPr lang="nl-BE" dirty="0" smtClean="0"/>
          </a:p>
          <a:p>
            <a:r>
              <a:rPr lang="nl-BE" dirty="0" err="1" smtClean="0"/>
              <a:t>Transparency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employability</a:t>
            </a:r>
            <a:endParaRPr lang="nl-BE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Department of Education and Training - division for higher education</a:t>
            </a:r>
            <a:endParaRPr lang="nl-BE" dirty="0">
              <a:solidFill>
                <a:srgbClr val="7030A0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6D046-1955-4E74-9570-B320CF6E5CAB}" type="slidenum">
              <a:rPr lang="nl-BE" smtClean="0"/>
              <a:t>3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01861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Transparency</a:t>
            </a:r>
            <a:r>
              <a:rPr lang="nl-BE" dirty="0" smtClean="0"/>
              <a:t> 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BE" dirty="0" smtClean="0"/>
              <a:t>WG TT: </a:t>
            </a:r>
            <a:r>
              <a:rPr lang="nl-BE" dirty="0" err="1" smtClean="0"/>
              <a:t>Transparency</a:t>
            </a:r>
            <a:r>
              <a:rPr lang="nl-BE" dirty="0" smtClean="0"/>
              <a:t> </a:t>
            </a:r>
            <a:r>
              <a:rPr lang="nl-BE" dirty="0" err="1" smtClean="0"/>
              <a:t>should</a:t>
            </a:r>
            <a:r>
              <a:rPr lang="nl-BE" dirty="0" smtClean="0"/>
              <a:t> </a:t>
            </a:r>
            <a:r>
              <a:rPr lang="nl-BE" dirty="0" err="1" smtClean="0"/>
              <a:t>be</a:t>
            </a:r>
            <a:r>
              <a:rPr lang="nl-BE" dirty="0" smtClean="0"/>
              <a:t> </a:t>
            </a:r>
            <a:r>
              <a:rPr lang="nl-BE" dirty="0" err="1" smtClean="0"/>
              <a:t>treated</a:t>
            </a:r>
            <a:r>
              <a:rPr lang="nl-BE" dirty="0" smtClean="0"/>
              <a:t> as </a:t>
            </a:r>
            <a:r>
              <a:rPr lang="nl-BE" dirty="0" err="1" smtClean="0"/>
              <a:t>an</a:t>
            </a:r>
            <a:r>
              <a:rPr lang="nl-BE" dirty="0" smtClean="0"/>
              <a:t> important aspect of </a:t>
            </a:r>
            <a:r>
              <a:rPr lang="nl-BE" dirty="0" err="1" smtClean="0"/>
              <a:t>higher</a:t>
            </a:r>
            <a:r>
              <a:rPr lang="nl-BE" dirty="0" smtClean="0"/>
              <a:t> </a:t>
            </a:r>
            <a:r>
              <a:rPr lang="nl-BE" dirty="0" err="1" smtClean="0"/>
              <a:t>education</a:t>
            </a:r>
            <a:r>
              <a:rPr lang="nl-BE" dirty="0" smtClean="0"/>
              <a:t> </a:t>
            </a:r>
            <a:r>
              <a:rPr lang="nl-BE" dirty="0" err="1" smtClean="0"/>
              <a:t>policies</a:t>
            </a:r>
            <a:r>
              <a:rPr lang="nl-BE" dirty="0" smtClean="0"/>
              <a:t> …</a:t>
            </a:r>
          </a:p>
          <a:p>
            <a:r>
              <a:rPr lang="nl-BE" dirty="0" smtClean="0"/>
              <a:t>WG TT: </a:t>
            </a:r>
            <a:r>
              <a:rPr lang="nl-BE" dirty="0" err="1" smtClean="0"/>
              <a:t>Governments</a:t>
            </a:r>
            <a:r>
              <a:rPr lang="nl-BE" dirty="0" smtClean="0"/>
              <a:t> </a:t>
            </a:r>
            <a:r>
              <a:rPr lang="nl-BE" dirty="0" err="1" smtClean="0"/>
              <a:t>should</a:t>
            </a:r>
            <a:r>
              <a:rPr lang="nl-BE" dirty="0" smtClean="0"/>
              <a:t> </a:t>
            </a:r>
            <a:r>
              <a:rPr lang="nl-BE" dirty="0" err="1" smtClean="0"/>
              <a:t>encourage</a:t>
            </a:r>
            <a:r>
              <a:rPr lang="nl-BE" dirty="0" smtClean="0"/>
              <a:t> the </a:t>
            </a:r>
            <a:r>
              <a:rPr lang="nl-BE" dirty="0" err="1" smtClean="0"/>
              <a:t>development</a:t>
            </a:r>
            <a:r>
              <a:rPr lang="nl-BE" dirty="0" smtClean="0"/>
              <a:t> of indicators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processes</a:t>
            </a:r>
            <a:r>
              <a:rPr lang="nl-BE" dirty="0" smtClean="0"/>
              <a:t> </a:t>
            </a:r>
            <a:r>
              <a:rPr lang="nl-BE" dirty="0" err="1" smtClean="0"/>
              <a:t>that</a:t>
            </a:r>
            <a:r>
              <a:rPr lang="nl-BE" dirty="0" smtClean="0"/>
              <a:t> </a:t>
            </a:r>
            <a:r>
              <a:rPr lang="nl-BE" dirty="0" err="1" smtClean="0"/>
              <a:t>would</a:t>
            </a:r>
            <a:r>
              <a:rPr lang="nl-BE" dirty="0" smtClean="0"/>
              <a:t> </a:t>
            </a:r>
            <a:r>
              <a:rPr lang="nl-BE" dirty="0" err="1" smtClean="0"/>
              <a:t>enable</a:t>
            </a:r>
            <a:r>
              <a:rPr lang="nl-BE" dirty="0" smtClean="0"/>
              <a:t> HEI </a:t>
            </a:r>
            <a:r>
              <a:rPr lang="nl-BE" dirty="0" err="1" smtClean="0"/>
              <a:t>and</a:t>
            </a:r>
            <a:r>
              <a:rPr lang="nl-BE" dirty="0" smtClean="0"/>
              <a:t> HES </a:t>
            </a:r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identify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communicate</a:t>
            </a:r>
            <a:r>
              <a:rPr lang="nl-BE" dirty="0" smtClean="0"/>
              <a:t> </a:t>
            </a:r>
            <a:r>
              <a:rPr lang="nl-BE" dirty="0" err="1" smtClean="0"/>
              <a:t>their</a:t>
            </a:r>
            <a:r>
              <a:rPr lang="nl-BE" dirty="0" smtClean="0"/>
              <a:t> </a:t>
            </a:r>
            <a:r>
              <a:rPr lang="nl-BE" dirty="0" err="1" smtClean="0"/>
              <a:t>various</a:t>
            </a:r>
            <a:r>
              <a:rPr lang="nl-BE" dirty="0" smtClean="0"/>
              <a:t> </a:t>
            </a:r>
            <a:r>
              <a:rPr lang="nl-BE" dirty="0" err="1" smtClean="0"/>
              <a:t>profiles</a:t>
            </a:r>
            <a:r>
              <a:rPr lang="nl-BE" dirty="0" smtClean="0"/>
              <a:t>, …</a:t>
            </a:r>
          </a:p>
          <a:p>
            <a:r>
              <a:rPr lang="nl-BE" dirty="0" err="1" smtClean="0"/>
              <a:t>DGs</a:t>
            </a:r>
            <a:r>
              <a:rPr lang="nl-BE" dirty="0" smtClean="0"/>
              <a:t> </a:t>
            </a:r>
            <a:r>
              <a:rPr lang="nl-BE" dirty="0" err="1" smtClean="0"/>
              <a:t>should</a:t>
            </a:r>
            <a:r>
              <a:rPr lang="nl-BE" dirty="0" smtClean="0"/>
              <a:t> </a:t>
            </a:r>
            <a:r>
              <a:rPr lang="nl-BE" dirty="0" err="1" smtClean="0"/>
              <a:t>broaden</a:t>
            </a:r>
            <a:r>
              <a:rPr lang="nl-BE" dirty="0" smtClean="0"/>
              <a:t> the </a:t>
            </a:r>
            <a:r>
              <a:rPr lang="nl-BE" dirty="0" err="1" smtClean="0"/>
              <a:t>debate</a:t>
            </a:r>
            <a:r>
              <a:rPr lang="nl-BE" dirty="0" smtClean="0"/>
              <a:t> on </a:t>
            </a:r>
            <a:r>
              <a:rPr lang="nl-BE" dirty="0" err="1" smtClean="0"/>
              <a:t>transparency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explore</a:t>
            </a:r>
            <a:r>
              <a:rPr lang="nl-BE" dirty="0" smtClean="0"/>
              <a:t> the </a:t>
            </a:r>
            <a:r>
              <a:rPr lang="nl-BE" dirty="0" err="1" smtClean="0"/>
              <a:t>possibility</a:t>
            </a:r>
            <a:r>
              <a:rPr lang="nl-BE" dirty="0" smtClean="0"/>
              <a:t> </a:t>
            </a:r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develop</a:t>
            </a:r>
            <a:r>
              <a:rPr lang="nl-BE" dirty="0" smtClean="0"/>
              <a:t> a common </a:t>
            </a:r>
            <a:r>
              <a:rPr lang="nl-BE" dirty="0" err="1" smtClean="0"/>
              <a:t>framework</a:t>
            </a:r>
            <a:r>
              <a:rPr lang="nl-BE" dirty="0" smtClean="0"/>
              <a:t> ..in order </a:t>
            </a:r>
            <a:r>
              <a:rPr lang="nl-BE" dirty="0" err="1" smtClean="0"/>
              <a:t>to</a:t>
            </a:r>
            <a:r>
              <a:rPr lang="nl-BE" dirty="0" smtClean="0"/>
              <a:t> support HEI </a:t>
            </a:r>
            <a:r>
              <a:rPr lang="nl-BE" dirty="0" err="1" smtClean="0"/>
              <a:t>and</a:t>
            </a:r>
            <a:r>
              <a:rPr lang="nl-BE" dirty="0" smtClean="0"/>
              <a:t> HES in </a:t>
            </a:r>
            <a:r>
              <a:rPr lang="nl-BE" dirty="0" err="1" smtClean="0"/>
              <a:t>developing</a:t>
            </a:r>
            <a:r>
              <a:rPr lang="nl-BE" dirty="0" smtClean="0"/>
              <a:t> </a:t>
            </a:r>
            <a:r>
              <a:rPr lang="nl-BE" dirty="0" err="1" smtClean="0"/>
              <a:t>their</a:t>
            </a:r>
            <a:r>
              <a:rPr lang="nl-BE" dirty="0" smtClean="0"/>
              <a:t> </a:t>
            </a:r>
            <a:r>
              <a:rPr lang="nl-BE" dirty="0" err="1" smtClean="0"/>
              <a:t>quality</a:t>
            </a:r>
            <a:r>
              <a:rPr lang="nl-BE" dirty="0" smtClean="0"/>
              <a:t> </a:t>
            </a:r>
            <a:r>
              <a:rPr lang="nl-BE" dirty="0" err="1" smtClean="0"/>
              <a:t>profiles</a:t>
            </a:r>
            <a:endParaRPr lang="nl-BE" dirty="0" smtClean="0"/>
          </a:p>
          <a:p>
            <a:r>
              <a:rPr lang="nl-BE" dirty="0" err="1" smtClean="0"/>
              <a:t>Transparency</a:t>
            </a:r>
            <a:r>
              <a:rPr lang="nl-BE" dirty="0" smtClean="0"/>
              <a:t> = </a:t>
            </a:r>
            <a:r>
              <a:rPr lang="nl-BE" dirty="0" err="1" smtClean="0"/>
              <a:t>structural</a:t>
            </a:r>
            <a:r>
              <a:rPr lang="nl-BE" dirty="0" smtClean="0"/>
              <a:t> element of HE systems</a:t>
            </a:r>
            <a:endParaRPr lang="nl-BE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Department of Education and Training - division for higher education</a:t>
            </a:r>
            <a:endParaRPr lang="nl-BE" dirty="0">
              <a:solidFill>
                <a:srgbClr val="7030A0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6D046-1955-4E74-9570-B320CF6E5CAB}" type="slidenum">
              <a:rPr lang="nl-BE" smtClean="0"/>
              <a:t>4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41270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Transparency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 err="1" smtClean="0"/>
              <a:t>What</a:t>
            </a:r>
            <a:r>
              <a:rPr lang="nl-BE" dirty="0" smtClean="0"/>
              <a:t>: </a:t>
            </a:r>
            <a:r>
              <a:rPr lang="nl-BE" dirty="0" err="1" smtClean="0"/>
              <a:t>something</a:t>
            </a:r>
            <a:r>
              <a:rPr lang="nl-BE" dirty="0" smtClean="0"/>
              <a:t> is </a:t>
            </a:r>
            <a:r>
              <a:rPr lang="nl-BE" dirty="0" err="1" smtClean="0"/>
              <a:t>transparent</a:t>
            </a:r>
            <a:r>
              <a:rPr lang="nl-BE" dirty="0" smtClean="0"/>
              <a:t> </a:t>
            </a:r>
            <a:r>
              <a:rPr lang="nl-BE" dirty="0" err="1" smtClean="0"/>
              <a:t>if</a:t>
            </a:r>
            <a:r>
              <a:rPr lang="nl-BE" dirty="0" smtClean="0"/>
              <a:t> light is </a:t>
            </a:r>
            <a:r>
              <a:rPr lang="nl-BE" dirty="0" err="1" smtClean="0"/>
              <a:t>allowing</a:t>
            </a:r>
            <a:r>
              <a:rPr lang="nl-BE" dirty="0" smtClean="0"/>
              <a:t> </a:t>
            </a:r>
            <a:r>
              <a:rPr lang="nl-BE" dirty="0" err="1" smtClean="0"/>
              <a:t>to</a:t>
            </a:r>
            <a:r>
              <a:rPr lang="nl-BE" dirty="0" smtClean="0"/>
              <a:t> pass </a:t>
            </a:r>
            <a:r>
              <a:rPr lang="nl-BE" dirty="0" err="1" smtClean="0"/>
              <a:t>through</a:t>
            </a:r>
            <a:r>
              <a:rPr lang="nl-BE" dirty="0" smtClean="0"/>
              <a:t> </a:t>
            </a:r>
            <a:r>
              <a:rPr lang="nl-BE" dirty="0" err="1" smtClean="0"/>
              <a:t>so</a:t>
            </a:r>
            <a:r>
              <a:rPr lang="nl-BE" dirty="0" smtClean="0"/>
              <a:t> </a:t>
            </a:r>
            <a:r>
              <a:rPr lang="nl-BE" dirty="0" err="1" smtClean="0"/>
              <a:t>that</a:t>
            </a:r>
            <a:r>
              <a:rPr lang="nl-BE" dirty="0" smtClean="0"/>
              <a:t> </a:t>
            </a:r>
            <a:r>
              <a:rPr lang="nl-BE" dirty="0" err="1" smtClean="0"/>
              <a:t>objects</a:t>
            </a:r>
            <a:r>
              <a:rPr lang="nl-BE" dirty="0" smtClean="0"/>
              <a:t> </a:t>
            </a:r>
            <a:r>
              <a:rPr lang="nl-BE" dirty="0" err="1" smtClean="0"/>
              <a:t>behind</a:t>
            </a:r>
            <a:r>
              <a:rPr lang="nl-BE" dirty="0" smtClean="0"/>
              <a:t> </a:t>
            </a:r>
            <a:r>
              <a:rPr lang="nl-BE" dirty="0" err="1" smtClean="0"/>
              <a:t>it</a:t>
            </a:r>
            <a:r>
              <a:rPr lang="nl-BE" dirty="0" smtClean="0"/>
              <a:t> </a:t>
            </a:r>
            <a:r>
              <a:rPr lang="nl-BE" dirty="0" err="1" smtClean="0"/>
              <a:t>can</a:t>
            </a:r>
            <a:r>
              <a:rPr lang="nl-BE" dirty="0" smtClean="0"/>
              <a:t> </a:t>
            </a:r>
            <a:r>
              <a:rPr lang="nl-BE" dirty="0" err="1" smtClean="0"/>
              <a:t>be</a:t>
            </a:r>
            <a:r>
              <a:rPr lang="nl-BE" dirty="0" smtClean="0"/>
              <a:t> </a:t>
            </a:r>
            <a:r>
              <a:rPr lang="nl-BE" dirty="0" err="1" smtClean="0"/>
              <a:t>seen</a:t>
            </a:r>
            <a:r>
              <a:rPr lang="nl-BE" dirty="0" smtClean="0"/>
              <a:t> </a:t>
            </a:r>
            <a:r>
              <a:rPr lang="nl-BE" dirty="0" err="1" smtClean="0"/>
              <a:t>distinctly</a:t>
            </a:r>
            <a:endParaRPr lang="nl-BE" dirty="0" smtClean="0"/>
          </a:p>
          <a:p>
            <a:r>
              <a:rPr lang="nl-BE" dirty="0" err="1" smtClean="0"/>
              <a:t>What</a:t>
            </a:r>
            <a:r>
              <a:rPr lang="nl-BE" dirty="0" smtClean="0"/>
              <a:t> does </a:t>
            </a:r>
            <a:r>
              <a:rPr lang="nl-BE" dirty="0" err="1" smtClean="0"/>
              <a:t>an</a:t>
            </a:r>
            <a:r>
              <a:rPr lang="nl-BE" dirty="0" smtClean="0"/>
              <a:t> </a:t>
            </a:r>
            <a:r>
              <a:rPr lang="nl-BE" dirty="0" err="1" smtClean="0"/>
              <a:t>entity</a:t>
            </a:r>
            <a:r>
              <a:rPr lang="nl-BE" dirty="0" smtClean="0"/>
              <a:t> stands </a:t>
            </a:r>
            <a:r>
              <a:rPr lang="nl-BE" dirty="0" err="1" smtClean="0"/>
              <a:t>for</a:t>
            </a:r>
            <a:r>
              <a:rPr lang="nl-BE" dirty="0" smtClean="0"/>
              <a:t>?</a:t>
            </a:r>
          </a:p>
          <a:p>
            <a:r>
              <a:rPr lang="nl-BE" dirty="0" err="1" smtClean="0"/>
              <a:t>What</a:t>
            </a:r>
            <a:r>
              <a:rPr lang="nl-BE" dirty="0" smtClean="0"/>
              <a:t> is </a:t>
            </a:r>
            <a:r>
              <a:rPr lang="nl-BE" dirty="0" err="1" smtClean="0"/>
              <a:t>an</a:t>
            </a:r>
            <a:r>
              <a:rPr lang="nl-BE" dirty="0" smtClean="0"/>
              <a:t> </a:t>
            </a:r>
            <a:r>
              <a:rPr lang="nl-BE" dirty="0" err="1" smtClean="0"/>
              <a:t>entity</a:t>
            </a:r>
            <a:r>
              <a:rPr lang="nl-BE" dirty="0" smtClean="0"/>
              <a:t> </a:t>
            </a:r>
            <a:r>
              <a:rPr lang="nl-BE" dirty="0" err="1" smtClean="0"/>
              <a:t>doing</a:t>
            </a:r>
            <a:r>
              <a:rPr lang="nl-BE" dirty="0" smtClean="0"/>
              <a:t>?</a:t>
            </a:r>
          </a:p>
          <a:p>
            <a:r>
              <a:rPr lang="nl-BE" dirty="0" smtClean="0"/>
              <a:t>How is the </a:t>
            </a:r>
            <a:r>
              <a:rPr lang="nl-BE" dirty="0" err="1" smtClean="0"/>
              <a:t>entity</a:t>
            </a:r>
            <a:r>
              <a:rPr lang="nl-BE" dirty="0" smtClean="0"/>
              <a:t> </a:t>
            </a:r>
            <a:r>
              <a:rPr lang="nl-BE" dirty="0" err="1" smtClean="0"/>
              <a:t>doing</a:t>
            </a:r>
            <a:r>
              <a:rPr lang="nl-BE" dirty="0" smtClean="0"/>
              <a:t> </a:t>
            </a:r>
            <a:r>
              <a:rPr lang="nl-BE" dirty="0" err="1" smtClean="0"/>
              <a:t>it</a:t>
            </a:r>
            <a:r>
              <a:rPr lang="nl-BE" dirty="0" smtClean="0"/>
              <a:t>?</a:t>
            </a:r>
          </a:p>
          <a:p>
            <a:r>
              <a:rPr lang="nl-BE" dirty="0" err="1" smtClean="0"/>
              <a:t>What</a:t>
            </a:r>
            <a:r>
              <a:rPr lang="nl-BE" dirty="0" smtClean="0"/>
              <a:t> are the performances of the </a:t>
            </a:r>
            <a:r>
              <a:rPr lang="nl-BE" dirty="0" err="1" smtClean="0"/>
              <a:t>entity</a:t>
            </a:r>
            <a:r>
              <a:rPr lang="nl-BE" dirty="0" smtClean="0"/>
              <a:t>?</a:t>
            </a:r>
          </a:p>
          <a:p>
            <a:pPr marL="0" indent="0">
              <a:buNone/>
            </a:pPr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Department of Education and Training - division for higher education</a:t>
            </a:r>
            <a:endParaRPr lang="nl-BE" dirty="0">
              <a:solidFill>
                <a:srgbClr val="7030A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6D046-1955-4E74-9570-B320CF6E5CAB}" type="slidenum">
              <a:rPr lang="nl-BE" smtClean="0"/>
              <a:t>5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71139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Transparency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err="1" smtClean="0"/>
              <a:t>Transparency</a:t>
            </a:r>
            <a:r>
              <a:rPr lang="nl-BE" dirty="0" smtClean="0"/>
              <a:t>=</a:t>
            </a:r>
            <a:r>
              <a:rPr lang="nl-BE" dirty="0" err="1" smtClean="0"/>
              <a:t>provision</a:t>
            </a:r>
            <a:r>
              <a:rPr lang="nl-BE" dirty="0" smtClean="0"/>
              <a:t> of information</a:t>
            </a:r>
          </a:p>
          <a:p>
            <a:r>
              <a:rPr lang="nl-BE" dirty="0" smtClean="0"/>
              <a:t>HE: </a:t>
            </a:r>
            <a:r>
              <a:rPr lang="nl-BE" dirty="0" err="1" smtClean="0"/>
              <a:t>problem</a:t>
            </a:r>
            <a:r>
              <a:rPr lang="nl-BE" dirty="0" smtClean="0"/>
              <a:t> of information </a:t>
            </a:r>
            <a:r>
              <a:rPr lang="nl-BE" dirty="0" err="1" smtClean="0"/>
              <a:t>asymmetry</a:t>
            </a:r>
            <a:r>
              <a:rPr lang="nl-BE" dirty="0" smtClean="0"/>
              <a:t> (</a:t>
            </a:r>
            <a:r>
              <a:rPr lang="nl-BE" dirty="0" err="1" smtClean="0"/>
              <a:t>students</a:t>
            </a:r>
            <a:r>
              <a:rPr lang="nl-BE" dirty="0" smtClean="0"/>
              <a:t> </a:t>
            </a:r>
            <a:r>
              <a:rPr lang="nl-BE" dirty="0" err="1" smtClean="0"/>
              <a:t>vs</a:t>
            </a:r>
            <a:r>
              <a:rPr lang="nl-BE" dirty="0" smtClean="0"/>
              <a:t> </a:t>
            </a:r>
            <a:r>
              <a:rPr lang="nl-BE" dirty="0" err="1" smtClean="0"/>
              <a:t>institutions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systems)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problem</a:t>
            </a:r>
            <a:r>
              <a:rPr lang="nl-BE" dirty="0" smtClean="0"/>
              <a:t> of imperfect information:</a:t>
            </a:r>
          </a:p>
          <a:p>
            <a:pPr lvl="1"/>
            <a:r>
              <a:rPr lang="nl-BE" dirty="0" err="1" smtClean="0"/>
              <a:t>Students</a:t>
            </a:r>
            <a:r>
              <a:rPr lang="nl-BE" dirty="0" smtClean="0"/>
              <a:t> have imperfect information </a:t>
            </a:r>
            <a:r>
              <a:rPr lang="nl-BE" dirty="0" err="1" smtClean="0"/>
              <a:t>about</a:t>
            </a:r>
            <a:r>
              <a:rPr lang="nl-BE" dirty="0" smtClean="0"/>
              <a:t> the </a:t>
            </a:r>
            <a:r>
              <a:rPr lang="nl-BE" dirty="0" err="1" smtClean="0"/>
              <a:t>true</a:t>
            </a:r>
            <a:r>
              <a:rPr lang="nl-BE" dirty="0" smtClean="0"/>
              <a:t> </a:t>
            </a:r>
            <a:r>
              <a:rPr lang="nl-BE" dirty="0" err="1" smtClean="0"/>
              <a:t>quality</a:t>
            </a:r>
            <a:r>
              <a:rPr lang="nl-BE" dirty="0" smtClean="0"/>
              <a:t> of </a:t>
            </a:r>
            <a:r>
              <a:rPr lang="nl-BE" dirty="0" err="1" smtClean="0"/>
              <a:t>academic</a:t>
            </a:r>
            <a:r>
              <a:rPr lang="nl-BE" dirty="0" smtClean="0"/>
              <a:t> </a:t>
            </a:r>
            <a:r>
              <a:rPr lang="nl-BE" dirty="0" err="1" smtClean="0"/>
              <a:t>programmes</a:t>
            </a:r>
            <a:r>
              <a:rPr lang="nl-BE" dirty="0" smtClean="0"/>
              <a:t>, the </a:t>
            </a:r>
            <a:r>
              <a:rPr lang="nl-BE" dirty="0" err="1" smtClean="0"/>
              <a:t>value</a:t>
            </a:r>
            <a:r>
              <a:rPr lang="nl-BE" dirty="0" smtClean="0"/>
              <a:t> </a:t>
            </a:r>
            <a:r>
              <a:rPr lang="nl-BE" dirty="0" err="1" smtClean="0"/>
              <a:t>they</a:t>
            </a:r>
            <a:r>
              <a:rPr lang="nl-BE" dirty="0" smtClean="0"/>
              <a:t> </a:t>
            </a:r>
            <a:r>
              <a:rPr lang="nl-BE" dirty="0" err="1" smtClean="0"/>
              <a:t>provide</a:t>
            </a:r>
            <a:r>
              <a:rPr lang="nl-BE" dirty="0" smtClean="0"/>
              <a:t> </a:t>
            </a:r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students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to</a:t>
            </a:r>
            <a:r>
              <a:rPr lang="nl-BE" dirty="0" smtClean="0"/>
              <a:t> society;</a:t>
            </a:r>
          </a:p>
          <a:p>
            <a:pPr lvl="1"/>
            <a:r>
              <a:rPr lang="nl-BE" dirty="0" smtClean="0"/>
              <a:t>But </a:t>
            </a:r>
            <a:r>
              <a:rPr lang="nl-BE" dirty="0" err="1" smtClean="0"/>
              <a:t>also</a:t>
            </a:r>
            <a:r>
              <a:rPr lang="nl-BE" dirty="0" smtClean="0"/>
              <a:t> </a:t>
            </a:r>
            <a:r>
              <a:rPr lang="nl-BE" dirty="0" err="1" smtClean="0"/>
              <a:t>academics</a:t>
            </a:r>
            <a:r>
              <a:rPr lang="nl-BE" dirty="0" smtClean="0"/>
              <a:t> </a:t>
            </a:r>
            <a:r>
              <a:rPr lang="nl-BE" dirty="0" err="1" smtClean="0"/>
              <a:t>may</a:t>
            </a:r>
            <a:r>
              <a:rPr lang="nl-BE" dirty="0" smtClean="0"/>
              <a:t> </a:t>
            </a:r>
            <a:r>
              <a:rPr lang="nl-BE" dirty="0" err="1" smtClean="0"/>
              <a:t>lack</a:t>
            </a:r>
            <a:r>
              <a:rPr lang="nl-BE" dirty="0" smtClean="0"/>
              <a:t> </a:t>
            </a:r>
            <a:r>
              <a:rPr lang="nl-BE" dirty="0" err="1" smtClean="0"/>
              <a:t>sufficient</a:t>
            </a:r>
            <a:r>
              <a:rPr lang="nl-BE" dirty="0" smtClean="0"/>
              <a:t> information </a:t>
            </a:r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judge</a:t>
            </a:r>
            <a:r>
              <a:rPr lang="nl-BE" dirty="0" smtClean="0"/>
              <a:t> the </a:t>
            </a:r>
            <a:r>
              <a:rPr lang="nl-BE" dirty="0" err="1" smtClean="0"/>
              <a:t>quality</a:t>
            </a:r>
            <a:r>
              <a:rPr lang="nl-BE" dirty="0" smtClean="0"/>
              <a:t> of </a:t>
            </a:r>
            <a:r>
              <a:rPr lang="nl-BE" dirty="0" err="1" smtClean="0"/>
              <a:t>academic</a:t>
            </a:r>
            <a:r>
              <a:rPr lang="nl-BE" dirty="0" smtClean="0"/>
              <a:t> </a:t>
            </a:r>
            <a:r>
              <a:rPr lang="nl-BE" dirty="0" err="1" smtClean="0"/>
              <a:t>programmes</a:t>
            </a:r>
            <a:r>
              <a:rPr lang="nl-BE" dirty="0" smtClean="0"/>
              <a:t>;</a:t>
            </a:r>
          </a:p>
          <a:p>
            <a:pPr lvl="1"/>
            <a:endParaRPr lang="nl-BE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Department of Education and Training - division for higher education</a:t>
            </a:r>
            <a:endParaRPr lang="nl-BE" dirty="0">
              <a:solidFill>
                <a:srgbClr val="7030A0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6D046-1955-4E74-9570-B320CF6E5CAB}" type="slidenum">
              <a:rPr lang="nl-BE" smtClean="0"/>
              <a:t>6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5429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Transparency</a:t>
            </a:r>
            <a:r>
              <a:rPr lang="nl-BE" dirty="0" smtClean="0"/>
              <a:t> tools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BE" dirty="0" smtClean="0"/>
              <a:t>TT have </a:t>
            </a:r>
            <a:r>
              <a:rPr lang="nl-BE" dirty="0" err="1" smtClean="0"/>
              <a:t>primarly</a:t>
            </a:r>
            <a:r>
              <a:rPr lang="nl-BE" dirty="0" smtClean="0"/>
              <a:t> </a:t>
            </a:r>
            <a:r>
              <a:rPr lang="nl-BE" dirty="0" err="1" smtClean="0"/>
              <a:t>an</a:t>
            </a:r>
            <a:r>
              <a:rPr lang="nl-BE" dirty="0" smtClean="0"/>
              <a:t> information </a:t>
            </a:r>
            <a:r>
              <a:rPr lang="nl-BE" dirty="0" err="1" smtClean="0"/>
              <a:t>provision</a:t>
            </a:r>
            <a:r>
              <a:rPr lang="nl-BE" dirty="0" smtClean="0"/>
              <a:t> </a:t>
            </a:r>
            <a:r>
              <a:rPr lang="nl-BE" dirty="0" err="1" smtClean="0"/>
              <a:t>function</a:t>
            </a:r>
            <a:r>
              <a:rPr lang="nl-BE" dirty="0" smtClean="0"/>
              <a:t>. </a:t>
            </a:r>
            <a:r>
              <a:rPr lang="nl-BE" dirty="0" err="1" smtClean="0"/>
              <a:t>Their</a:t>
            </a:r>
            <a:r>
              <a:rPr lang="nl-BE" dirty="0" smtClean="0"/>
              <a:t> users </a:t>
            </a:r>
            <a:r>
              <a:rPr lang="nl-BE" dirty="0" err="1" smtClean="0"/>
              <a:t>can</a:t>
            </a:r>
            <a:r>
              <a:rPr lang="nl-BE" dirty="0" smtClean="0"/>
              <a:t> </a:t>
            </a:r>
            <a:r>
              <a:rPr lang="nl-BE" dirty="0" err="1" smtClean="0"/>
              <a:t>be</a:t>
            </a:r>
            <a:r>
              <a:rPr lang="nl-BE" dirty="0" smtClean="0"/>
              <a:t> diverse. </a:t>
            </a:r>
            <a:r>
              <a:rPr lang="nl-BE" dirty="0" err="1" smtClean="0"/>
              <a:t>Individuals</a:t>
            </a:r>
            <a:r>
              <a:rPr lang="nl-BE" dirty="0" smtClean="0"/>
              <a:t> have </a:t>
            </a:r>
            <a:r>
              <a:rPr lang="nl-BE" dirty="0" err="1" smtClean="0"/>
              <a:t>quite</a:t>
            </a:r>
            <a:r>
              <a:rPr lang="nl-BE" dirty="0" smtClean="0"/>
              <a:t> diverse information </a:t>
            </a:r>
            <a:r>
              <a:rPr lang="nl-BE" dirty="0" err="1" smtClean="0"/>
              <a:t>needs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expectations</a:t>
            </a:r>
            <a:r>
              <a:rPr lang="nl-BE" dirty="0" smtClean="0"/>
              <a:t>.</a:t>
            </a:r>
          </a:p>
          <a:p>
            <a:r>
              <a:rPr lang="nl-BE" dirty="0" smtClean="0"/>
              <a:t>TT </a:t>
            </a:r>
            <a:r>
              <a:rPr lang="nl-BE" dirty="0" err="1" smtClean="0"/>
              <a:t>need</a:t>
            </a:r>
            <a:r>
              <a:rPr lang="nl-BE" dirty="0" smtClean="0"/>
              <a:t> </a:t>
            </a:r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enable</a:t>
            </a:r>
            <a:r>
              <a:rPr lang="nl-BE" dirty="0" smtClean="0"/>
              <a:t> </a:t>
            </a:r>
            <a:r>
              <a:rPr lang="nl-BE" dirty="0" err="1" smtClean="0"/>
              <a:t>understanding</a:t>
            </a:r>
            <a:r>
              <a:rPr lang="nl-BE" dirty="0" smtClean="0"/>
              <a:t> HE systems </a:t>
            </a:r>
            <a:r>
              <a:rPr lang="nl-BE" dirty="0" err="1" smtClean="0"/>
              <a:t>allowing</a:t>
            </a:r>
            <a:r>
              <a:rPr lang="nl-BE" dirty="0" smtClean="0"/>
              <a:t> the users </a:t>
            </a:r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compare</a:t>
            </a:r>
            <a:r>
              <a:rPr lang="nl-BE" dirty="0" smtClean="0"/>
              <a:t> </a:t>
            </a:r>
            <a:r>
              <a:rPr lang="nl-BE" dirty="0" err="1" smtClean="0"/>
              <a:t>institutions</a:t>
            </a:r>
            <a:r>
              <a:rPr lang="nl-BE" dirty="0" smtClean="0"/>
              <a:t>, </a:t>
            </a:r>
            <a:r>
              <a:rPr lang="nl-BE" dirty="0" err="1" smtClean="0"/>
              <a:t>programmes</a:t>
            </a:r>
            <a:r>
              <a:rPr lang="nl-BE" dirty="0" smtClean="0"/>
              <a:t>, …</a:t>
            </a:r>
          </a:p>
          <a:p>
            <a:r>
              <a:rPr lang="nl-BE" dirty="0" err="1" smtClean="0"/>
              <a:t>Transparency</a:t>
            </a:r>
            <a:r>
              <a:rPr lang="nl-BE" dirty="0" smtClean="0"/>
              <a:t> </a:t>
            </a:r>
            <a:r>
              <a:rPr lang="nl-BE" dirty="0" err="1" smtClean="0"/>
              <a:t>should</a:t>
            </a:r>
            <a:r>
              <a:rPr lang="nl-BE" dirty="0" smtClean="0"/>
              <a:t> </a:t>
            </a:r>
            <a:r>
              <a:rPr lang="nl-BE" dirty="0" err="1" smtClean="0"/>
              <a:t>contribute</a:t>
            </a:r>
            <a:r>
              <a:rPr lang="nl-BE" dirty="0" smtClean="0"/>
              <a:t> </a:t>
            </a:r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enhance</a:t>
            </a:r>
            <a:r>
              <a:rPr lang="nl-BE" dirty="0" smtClean="0"/>
              <a:t> </a:t>
            </a:r>
            <a:r>
              <a:rPr lang="nl-BE" dirty="0" err="1" smtClean="0"/>
              <a:t>comparability</a:t>
            </a:r>
            <a:endParaRPr lang="nl-BE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Department of Education and Training - division for higher education</a:t>
            </a:r>
            <a:endParaRPr lang="nl-BE" dirty="0">
              <a:solidFill>
                <a:srgbClr val="7030A0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6D046-1955-4E74-9570-B320CF6E5CAB}" type="slidenum">
              <a:rPr lang="nl-BE" smtClean="0"/>
              <a:t>7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41893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Looking</a:t>
            </a:r>
            <a:r>
              <a:rPr lang="nl-BE" dirty="0" smtClean="0"/>
              <a:t> back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nl-BE" dirty="0" smtClean="0"/>
              <a:t>EHEA = </a:t>
            </a:r>
            <a:r>
              <a:rPr lang="nl-BE" dirty="0" err="1" smtClean="0"/>
              <a:t>successful</a:t>
            </a:r>
            <a:r>
              <a:rPr lang="nl-BE" dirty="0" smtClean="0"/>
              <a:t> </a:t>
            </a:r>
            <a:r>
              <a:rPr lang="nl-BE" dirty="0" err="1" smtClean="0"/>
              <a:t>attempt</a:t>
            </a:r>
            <a:r>
              <a:rPr lang="nl-BE" dirty="0" smtClean="0"/>
              <a:t> </a:t>
            </a:r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bring</a:t>
            </a:r>
            <a:r>
              <a:rPr lang="nl-BE" dirty="0" smtClean="0"/>
              <a:t> </a:t>
            </a:r>
            <a:r>
              <a:rPr lang="nl-BE" dirty="0" err="1" smtClean="0"/>
              <a:t>together</a:t>
            </a:r>
            <a:r>
              <a:rPr lang="nl-BE" dirty="0" smtClean="0"/>
              <a:t> 47 different </a:t>
            </a:r>
            <a:r>
              <a:rPr lang="nl-BE" dirty="0" err="1" smtClean="0"/>
              <a:t>national</a:t>
            </a:r>
            <a:r>
              <a:rPr lang="nl-BE" dirty="0" smtClean="0"/>
              <a:t>/</a:t>
            </a:r>
            <a:r>
              <a:rPr lang="nl-BE" dirty="0" err="1" smtClean="0"/>
              <a:t>regional</a:t>
            </a:r>
            <a:r>
              <a:rPr lang="nl-BE" dirty="0" smtClean="0"/>
              <a:t> </a:t>
            </a:r>
            <a:r>
              <a:rPr lang="nl-BE" dirty="0" err="1" smtClean="0"/>
              <a:t>higher</a:t>
            </a:r>
            <a:r>
              <a:rPr lang="nl-BE" dirty="0" smtClean="0"/>
              <a:t> </a:t>
            </a:r>
            <a:r>
              <a:rPr lang="nl-BE" dirty="0" err="1" smtClean="0"/>
              <a:t>education</a:t>
            </a:r>
            <a:r>
              <a:rPr lang="nl-BE" dirty="0" smtClean="0"/>
              <a:t> systems; </a:t>
            </a:r>
            <a:r>
              <a:rPr lang="nl-BE" dirty="0" err="1" smtClean="0"/>
              <a:t>national</a:t>
            </a:r>
            <a:r>
              <a:rPr lang="nl-BE" dirty="0" smtClean="0"/>
              <a:t> systems are the building </a:t>
            </a:r>
            <a:r>
              <a:rPr lang="nl-BE" dirty="0" err="1" smtClean="0"/>
              <a:t>blocks</a:t>
            </a:r>
            <a:r>
              <a:rPr lang="nl-BE" dirty="0" smtClean="0"/>
              <a:t> of the EHEA;</a:t>
            </a:r>
          </a:p>
          <a:p>
            <a:r>
              <a:rPr lang="nl-BE" dirty="0" smtClean="0"/>
              <a:t>Overall </a:t>
            </a:r>
            <a:r>
              <a:rPr lang="nl-BE" dirty="0" err="1" smtClean="0"/>
              <a:t>aims</a:t>
            </a:r>
            <a:r>
              <a:rPr lang="nl-BE" dirty="0" smtClean="0"/>
              <a:t>:</a:t>
            </a:r>
          </a:p>
          <a:p>
            <a:pPr lvl="1"/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enhance</a:t>
            </a:r>
            <a:r>
              <a:rPr lang="nl-BE" dirty="0" smtClean="0"/>
              <a:t> </a:t>
            </a:r>
            <a:r>
              <a:rPr lang="nl-BE" dirty="0" err="1" smtClean="0"/>
              <a:t>mobility</a:t>
            </a:r>
            <a:r>
              <a:rPr lang="nl-BE" dirty="0" smtClean="0"/>
              <a:t> of </a:t>
            </a:r>
            <a:r>
              <a:rPr lang="nl-BE" dirty="0" err="1" smtClean="0"/>
              <a:t>students</a:t>
            </a:r>
            <a:r>
              <a:rPr lang="nl-BE" dirty="0" smtClean="0"/>
              <a:t>, </a:t>
            </a:r>
            <a:r>
              <a:rPr lang="nl-BE" dirty="0" err="1" smtClean="0"/>
              <a:t>teachers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researchers</a:t>
            </a:r>
            <a:endParaRPr lang="nl-BE" dirty="0" smtClean="0"/>
          </a:p>
          <a:p>
            <a:pPr lvl="1"/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reinforce</a:t>
            </a:r>
            <a:r>
              <a:rPr lang="nl-BE" dirty="0" smtClean="0"/>
              <a:t> the </a:t>
            </a:r>
            <a:r>
              <a:rPr lang="nl-BE" dirty="0" err="1" smtClean="0"/>
              <a:t>international</a:t>
            </a:r>
            <a:r>
              <a:rPr lang="nl-BE" dirty="0" smtClean="0"/>
              <a:t> </a:t>
            </a:r>
            <a:r>
              <a:rPr lang="nl-BE" dirty="0" err="1" smtClean="0"/>
              <a:t>attractiveness</a:t>
            </a:r>
            <a:r>
              <a:rPr lang="nl-BE" dirty="0" smtClean="0"/>
              <a:t> of EHE</a:t>
            </a:r>
          </a:p>
          <a:p>
            <a:pPr lvl="1"/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enhance</a:t>
            </a:r>
            <a:r>
              <a:rPr lang="nl-BE" dirty="0" smtClean="0"/>
              <a:t> </a:t>
            </a:r>
            <a:r>
              <a:rPr lang="nl-BE" dirty="0" err="1" smtClean="0"/>
              <a:t>quality</a:t>
            </a:r>
            <a:r>
              <a:rPr lang="nl-BE" dirty="0" smtClean="0"/>
              <a:t> of </a:t>
            </a:r>
            <a:r>
              <a:rPr lang="nl-BE" dirty="0" err="1" smtClean="0"/>
              <a:t>higher</a:t>
            </a:r>
            <a:r>
              <a:rPr lang="nl-BE" dirty="0" smtClean="0"/>
              <a:t> </a:t>
            </a:r>
            <a:r>
              <a:rPr lang="nl-BE" dirty="0" err="1" smtClean="0"/>
              <a:t>education</a:t>
            </a:r>
            <a:endParaRPr lang="nl-BE" dirty="0" smtClean="0"/>
          </a:p>
          <a:p>
            <a:pPr lvl="1"/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strenghten</a:t>
            </a:r>
            <a:r>
              <a:rPr lang="nl-BE" dirty="0" smtClean="0"/>
              <a:t> the European </a:t>
            </a:r>
            <a:r>
              <a:rPr lang="nl-BE" dirty="0" err="1" smtClean="0"/>
              <a:t>dimension</a:t>
            </a:r>
            <a:endParaRPr lang="nl-BE" dirty="0" smtClean="0"/>
          </a:p>
          <a:p>
            <a:pPr lvl="1"/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improve</a:t>
            </a:r>
            <a:r>
              <a:rPr lang="nl-BE" dirty="0" smtClean="0"/>
              <a:t> the </a:t>
            </a:r>
            <a:r>
              <a:rPr lang="nl-BE" dirty="0" err="1" smtClean="0"/>
              <a:t>transferability</a:t>
            </a:r>
            <a:r>
              <a:rPr lang="nl-BE" dirty="0" smtClean="0"/>
              <a:t> of skills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labour</a:t>
            </a:r>
            <a:endParaRPr lang="nl-BE" dirty="0" smtClean="0"/>
          </a:p>
          <a:p>
            <a:pPr lvl="1"/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improve</a:t>
            </a:r>
            <a:r>
              <a:rPr lang="nl-BE" dirty="0" smtClean="0"/>
              <a:t> employability</a:t>
            </a:r>
            <a:endParaRPr lang="nl-BE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Department of Education and Training - division for higher education</a:t>
            </a:r>
            <a:endParaRPr lang="nl-BE" dirty="0">
              <a:solidFill>
                <a:srgbClr val="7030A0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6D046-1955-4E74-9570-B320CF6E5CAB}" type="slidenum">
              <a:rPr lang="nl-BE" smtClean="0"/>
              <a:t>8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96070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C</a:t>
            </a:r>
            <a:r>
              <a:rPr lang="nl-BE" dirty="0" err="1" smtClean="0"/>
              <a:t>onvergence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BE" dirty="0" smtClean="0"/>
              <a:t>For </a:t>
            </a:r>
            <a:r>
              <a:rPr lang="nl-BE" dirty="0" err="1" smtClean="0"/>
              <a:t>achieving</a:t>
            </a:r>
            <a:r>
              <a:rPr lang="nl-BE" dirty="0" smtClean="0"/>
              <a:t> </a:t>
            </a:r>
            <a:r>
              <a:rPr lang="nl-BE" dirty="0" err="1" smtClean="0"/>
              <a:t>all</a:t>
            </a:r>
            <a:r>
              <a:rPr lang="nl-BE" dirty="0" smtClean="0"/>
              <a:t> </a:t>
            </a:r>
            <a:r>
              <a:rPr lang="nl-BE" dirty="0" err="1" smtClean="0"/>
              <a:t>those</a:t>
            </a:r>
            <a:r>
              <a:rPr lang="nl-BE" dirty="0" smtClean="0"/>
              <a:t> </a:t>
            </a:r>
            <a:r>
              <a:rPr lang="nl-BE" dirty="0" err="1" smtClean="0"/>
              <a:t>aims</a:t>
            </a:r>
            <a:r>
              <a:rPr lang="nl-BE" dirty="0" smtClean="0"/>
              <a:t> we </a:t>
            </a:r>
            <a:r>
              <a:rPr lang="nl-BE" dirty="0" err="1" smtClean="0"/>
              <a:t>started</a:t>
            </a:r>
            <a:r>
              <a:rPr lang="nl-BE" dirty="0" smtClean="0"/>
              <a:t> in </a:t>
            </a:r>
            <a:r>
              <a:rPr lang="nl-BE" dirty="0"/>
              <a:t>1999  </a:t>
            </a:r>
            <a:r>
              <a:rPr lang="nl-BE" dirty="0" smtClean="0"/>
              <a:t>a </a:t>
            </a:r>
            <a:r>
              <a:rPr lang="nl-BE" dirty="0" err="1" smtClean="0"/>
              <a:t>process</a:t>
            </a:r>
            <a:r>
              <a:rPr lang="nl-BE" dirty="0" smtClean="0"/>
              <a:t> of </a:t>
            </a:r>
            <a:r>
              <a:rPr lang="nl-BE" dirty="0" err="1" smtClean="0"/>
              <a:t>structural</a:t>
            </a:r>
            <a:r>
              <a:rPr lang="nl-BE" dirty="0" smtClean="0"/>
              <a:t> </a:t>
            </a:r>
            <a:r>
              <a:rPr lang="nl-BE" dirty="0" err="1" smtClean="0"/>
              <a:t>reforms</a:t>
            </a:r>
            <a:r>
              <a:rPr lang="nl-BE" dirty="0" smtClean="0"/>
              <a:t> </a:t>
            </a:r>
            <a:r>
              <a:rPr lang="nl-BE" dirty="0" err="1" smtClean="0"/>
              <a:t>because</a:t>
            </a:r>
            <a:r>
              <a:rPr lang="nl-BE" dirty="0" smtClean="0"/>
              <a:t> </a:t>
            </a:r>
            <a:r>
              <a:rPr lang="nl-BE" dirty="0" err="1" smtClean="0"/>
              <a:t>there</a:t>
            </a:r>
            <a:r>
              <a:rPr lang="nl-BE" dirty="0" smtClean="0"/>
              <a:t> was a </a:t>
            </a:r>
            <a:r>
              <a:rPr lang="nl-BE" dirty="0" err="1" smtClean="0"/>
              <a:t>need</a:t>
            </a:r>
            <a:r>
              <a:rPr lang="nl-BE" dirty="0" smtClean="0"/>
              <a:t> </a:t>
            </a:r>
            <a:r>
              <a:rPr lang="nl-BE" dirty="0" err="1" smtClean="0"/>
              <a:t>for</a:t>
            </a:r>
            <a:r>
              <a:rPr lang="nl-BE" dirty="0" smtClean="0"/>
              <a:t> more </a:t>
            </a:r>
            <a:r>
              <a:rPr lang="nl-BE" dirty="0" err="1" smtClean="0"/>
              <a:t>compatibility</a:t>
            </a:r>
            <a:r>
              <a:rPr lang="nl-BE" dirty="0" smtClean="0"/>
              <a:t>, </a:t>
            </a:r>
            <a:r>
              <a:rPr lang="nl-BE" dirty="0" err="1" smtClean="0"/>
              <a:t>comparability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readability</a:t>
            </a:r>
            <a:r>
              <a:rPr lang="nl-BE" dirty="0" smtClean="0"/>
              <a:t> of the </a:t>
            </a:r>
            <a:r>
              <a:rPr lang="nl-BE" dirty="0" err="1" smtClean="0"/>
              <a:t>national</a:t>
            </a:r>
            <a:r>
              <a:rPr lang="nl-BE" dirty="0" smtClean="0"/>
              <a:t> systems; policy-makers </a:t>
            </a:r>
            <a:r>
              <a:rPr lang="nl-BE" dirty="0" err="1" smtClean="0"/>
              <a:t>felt</a:t>
            </a:r>
            <a:r>
              <a:rPr lang="nl-BE" dirty="0" smtClean="0"/>
              <a:t> the </a:t>
            </a:r>
            <a:r>
              <a:rPr lang="nl-BE" dirty="0" err="1" smtClean="0"/>
              <a:t>need</a:t>
            </a:r>
            <a:r>
              <a:rPr lang="nl-BE" dirty="0" smtClean="0"/>
              <a:t> </a:t>
            </a:r>
            <a:r>
              <a:rPr lang="nl-BE" dirty="0" err="1" smtClean="0"/>
              <a:t>for</a:t>
            </a:r>
            <a:r>
              <a:rPr lang="nl-BE" dirty="0" smtClean="0"/>
              <a:t> </a:t>
            </a:r>
            <a:r>
              <a:rPr lang="nl-BE" dirty="0" err="1" smtClean="0"/>
              <a:t>convergence</a:t>
            </a:r>
            <a:r>
              <a:rPr lang="nl-BE" dirty="0" smtClean="0"/>
              <a:t> was pressing;</a:t>
            </a:r>
          </a:p>
          <a:p>
            <a:r>
              <a:rPr lang="nl-BE" dirty="0" err="1" smtClean="0"/>
              <a:t>That</a:t>
            </a:r>
            <a:r>
              <a:rPr lang="nl-BE" dirty="0" smtClean="0"/>
              <a:t> </a:t>
            </a:r>
            <a:r>
              <a:rPr lang="nl-BE" dirty="0" err="1" smtClean="0"/>
              <a:t>need</a:t>
            </a:r>
            <a:r>
              <a:rPr lang="nl-BE" dirty="0" smtClean="0"/>
              <a:t> was </a:t>
            </a:r>
            <a:r>
              <a:rPr lang="nl-BE" dirty="0" err="1" smtClean="0"/>
              <a:t>translated</a:t>
            </a:r>
            <a:r>
              <a:rPr lang="nl-BE" dirty="0" smtClean="0"/>
              <a:t> </a:t>
            </a:r>
            <a:r>
              <a:rPr lang="nl-BE" dirty="0" err="1" smtClean="0"/>
              <a:t>into</a:t>
            </a:r>
            <a:r>
              <a:rPr lang="nl-BE" dirty="0" smtClean="0"/>
              <a:t> a drive </a:t>
            </a:r>
            <a:r>
              <a:rPr lang="nl-BE" dirty="0" err="1" smtClean="0"/>
              <a:t>to</a:t>
            </a:r>
            <a:r>
              <a:rPr lang="nl-BE" dirty="0" smtClean="0"/>
              <a:t> make systems more </a:t>
            </a:r>
            <a:r>
              <a:rPr lang="nl-BE" dirty="0" err="1" smtClean="0"/>
              <a:t>similar</a:t>
            </a:r>
            <a:r>
              <a:rPr lang="nl-BE" dirty="0" smtClean="0"/>
              <a:t>: </a:t>
            </a:r>
            <a:r>
              <a:rPr lang="nl-BE" dirty="0" err="1" smtClean="0"/>
              <a:t>similar</a:t>
            </a:r>
            <a:r>
              <a:rPr lang="nl-BE" dirty="0" smtClean="0"/>
              <a:t> </a:t>
            </a:r>
            <a:r>
              <a:rPr lang="nl-BE" dirty="0" err="1" smtClean="0"/>
              <a:t>structural</a:t>
            </a:r>
            <a:r>
              <a:rPr lang="nl-BE" dirty="0" smtClean="0"/>
              <a:t> </a:t>
            </a:r>
            <a:r>
              <a:rPr lang="nl-BE" dirty="0" err="1" smtClean="0"/>
              <a:t>conditions</a:t>
            </a:r>
            <a:r>
              <a:rPr lang="nl-BE" dirty="0" smtClean="0"/>
              <a:t> 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regulatory</a:t>
            </a:r>
            <a:r>
              <a:rPr lang="nl-BE" dirty="0" smtClean="0"/>
              <a:t> </a:t>
            </a:r>
            <a:r>
              <a:rPr lang="nl-BE" dirty="0" err="1" smtClean="0"/>
              <a:t>mechanisms</a:t>
            </a:r>
            <a:r>
              <a:rPr lang="nl-BE" dirty="0" smtClean="0"/>
              <a:t> </a:t>
            </a:r>
            <a:r>
              <a:rPr lang="nl-BE" dirty="0" err="1" smtClean="0"/>
              <a:t>should</a:t>
            </a:r>
            <a:r>
              <a:rPr lang="nl-BE" dirty="0" smtClean="0"/>
              <a:t> </a:t>
            </a:r>
            <a:r>
              <a:rPr lang="nl-BE" dirty="0" err="1" smtClean="0"/>
              <a:t>be</a:t>
            </a:r>
            <a:r>
              <a:rPr lang="nl-BE" dirty="0" smtClean="0"/>
              <a:t> </a:t>
            </a:r>
            <a:r>
              <a:rPr lang="nl-BE" dirty="0" err="1" smtClean="0"/>
              <a:t>developed</a:t>
            </a:r>
            <a:r>
              <a:rPr lang="nl-BE" dirty="0" smtClean="0"/>
              <a:t>, …</a:t>
            </a:r>
            <a:endParaRPr lang="nl-BE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Department of Education and Training - division for higher education</a:t>
            </a:r>
            <a:endParaRPr lang="nl-BE" dirty="0">
              <a:solidFill>
                <a:srgbClr val="7030A0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6D046-1955-4E74-9570-B320CF6E5CAB}" type="slidenum">
              <a:rPr lang="nl-BE" smtClean="0"/>
              <a:t>9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12497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C1AB35119EB7448BBF81412505067A0" ma:contentTypeVersion="0" ma:contentTypeDescription="Create a new document." ma:contentTypeScope="" ma:versionID="363c7c079387f93f10003d2756c9529a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DF62602B-4653-4B62-94BB-6C7FC1C03586}"/>
</file>

<file path=customXml/itemProps2.xml><?xml version="1.0" encoding="utf-8"?>
<ds:datastoreItem xmlns:ds="http://schemas.openxmlformats.org/officeDocument/2006/customXml" ds:itemID="{05CAF0A2-843C-4E2B-A3B6-00278739CA22}"/>
</file>

<file path=customXml/itemProps3.xml><?xml version="1.0" encoding="utf-8"?>
<ds:datastoreItem xmlns:ds="http://schemas.openxmlformats.org/officeDocument/2006/customXml" ds:itemID="{C2D03158-CB20-412E-B6D7-51FCC5CD4D59}"/>
</file>

<file path=docProps/app.xml><?xml version="1.0" encoding="utf-8"?>
<Properties xmlns="http://schemas.openxmlformats.org/officeDocument/2006/extended-properties" xmlns:vt="http://schemas.openxmlformats.org/officeDocument/2006/docPropsVTypes">
  <TotalTime>12993</TotalTime>
  <Words>1792</Words>
  <Application>Microsoft Macintosh PowerPoint</Application>
  <PresentationFormat>On-screen Show (4:3)</PresentationFormat>
  <Paragraphs>209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Kantoorthema</vt:lpstr>
      <vt:lpstr>Transparency and structural reforms</vt:lpstr>
      <vt:lpstr>PowerPoint Presentation</vt:lpstr>
      <vt:lpstr>Transparency</vt:lpstr>
      <vt:lpstr>Transparency </vt:lpstr>
      <vt:lpstr>Transparency</vt:lpstr>
      <vt:lpstr>Transparency</vt:lpstr>
      <vt:lpstr>Transparency tools</vt:lpstr>
      <vt:lpstr>Looking back</vt:lpstr>
      <vt:lpstr>Convergence</vt:lpstr>
      <vt:lpstr>Bologna structural reforms</vt:lpstr>
      <vt:lpstr>Structural reforms</vt:lpstr>
      <vt:lpstr>Diversity</vt:lpstr>
      <vt:lpstr>Diversity</vt:lpstr>
      <vt:lpstr>Transparency</vt:lpstr>
      <vt:lpstr>Risks of convergence</vt:lpstr>
      <vt:lpstr>Academic infrastructure</vt:lpstr>
      <vt:lpstr>Transparency and QF</vt:lpstr>
      <vt:lpstr>Future</vt:lpstr>
      <vt:lpstr>Markers for qualifications: programme specifications</vt:lpstr>
      <vt:lpstr>Transparency and QA</vt:lpstr>
      <vt:lpstr>Markers for QA</vt:lpstr>
      <vt:lpstr>Transparency and QA</vt:lpstr>
      <vt:lpstr>Transparency and recognition</vt:lpstr>
      <vt:lpstr>Transparency and employability</vt:lpstr>
      <vt:lpstr>Bibliographics</vt:lpstr>
    </vt:vector>
  </TitlesOfParts>
  <Company>Vlaamse Overheid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Transparency and structural reforms</dc:title>
  <dc:creator>Unknown</dc:creator>
  <cp:lastModifiedBy>Bologna 2</cp:lastModifiedBy>
  <cp:revision>35</cp:revision>
  <cp:lastPrinted>2013-05-20T08:17:50Z</cp:lastPrinted>
  <dcterms:created xsi:type="dcterms:W3CDTF">2013-05-06T06:07:33Z</dcterms:created>
  <dcterms:modified xsi:type="dcterms:W3CDTF">2013-05-21T05:13:54Z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0x0101005C1AB35119EB7448BBF81412505067A0</vt:lpwstr>
  </property>
</Properties>
</file>