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customXml/itemProps1.xml" ContentType="application/vnd.openxmlformats-officedocument.customXmlProperties+xml"/>
  <Default Extension="jpeg" ContentType="image/jpeg"/>
  <Default Extension="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  <Default Extension="png" ContentType="image/png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customXml/itemProps2.xml" ContentType="application/vnd.openxmlformats-officedocument.customXmlPropertie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3" r:id="rId2"/>
    <p:sldId id="264" r:id="rId3"/>
    <p:sldId id="279" r:id="rId4"/>
    <p:sldId id="273" r:id="rId5"/>
    <p:sldId id="274" r:id="rId6"/>
    <p:sldId id="275" r:id="rId7"/>
    <p:sldId id="276" r:id="rId8"/>
    <p:sldId id="277" r:id="rId9"/>
    <p:sldId id="278" r:id="rId10"/>
    <p:sldId id="280" r:id="rId11"/>
  </p:sldIdLst>
  <p:sldSz cx="9144000" cy="6858000" type="screen4x3"/>
  <p:notesSz cx="6858000" cy="9144000"/>
  <p:defaultTextStyle>
    <a:defPPr>
      <a:defRPr lang="nl-NL"/>
    </a:defPPr>
    <a:lvl1pPr algn="l" rtl="0" eaLnBrk="0" fontAlgn="base" hangingPunct="0">
      <a:spcBef>
        <a:spcPct val="0"/>
      </a:spcBef>
      <a:spcAft>
        <a:spcPct val="0"/>
      </a:spcAft>
      <a:defRPr sz="1400" kern="1200">
        <a:solidFill>
          <a:schemeClr val="bg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bg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bg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bg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bg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009999"/>
    <a:srgbClr val="8B2312"/>
    <a:srgbClr val="CC3300"/>
    <a:srgbClr val="FF0000"/>
    <a:srgbClr val="FF3300"/>
    <a:srgbClr val="A50021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960" autoAdjust="0"/>
    <p:restoredTop sz="90898" autoAdjust="0"/>
  </p:normalViewPr>
  <p:slideViewPr>
    <p:cSldViewPr>
      <p:cViewPr varScale="1">
        <p:scale>
          <a:sx n="74" d="100"/>
          <a:sy n="74" d="100"/>
        </p:scale>
        <p:origin x="-1032" y="-90"/>
      </p:cViewPr>
      <p:guideLst>
        <p:guide orient="horz" pos="2160"/>
        <p:guide pos="576"/>
      </p:guideLst>
    </p:cSldViewPr>
  </p:slideViewPr>
  <p:outlineViewPr>
    <p:cViewPr>
      <p:scale>
        <a:sx n="33" d="100"/>
        <a:sy n="33" d="100"/>
      </p:scale>
      <p:origin x="0" y="1252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20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451B41-E086-430F-9956-AD3961F65542}" type="datetimeFigureOut">
              <a:rPr lang="nl-NL" smtClean="0"/>
              <a:pPr/>
              <a:t>23-5-2013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BF3782-E4BB-4726-9B88-A814C27EAA7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538618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 smtClean="0"/>
              <a:t>Click to edit Master text styles</a:t>
            </a:r>
          </a:p>
          <a:p>
            <a:pPr lvl="1"/>
            <a:r>
              <a:rPr lang="nl-NL" noProof="0" smtClean="0"/>
              <a:t>Second level</a:t>
            </a:r>
          </a:p>
          <a:p>
            <a:pPr lvl="2"/>
            <a:r>
              <a:rPr lang="nl-NL" noProof="0" smtClean="0"/>
              <a:t>Third level</a:t>
            </a:r>
          </a:p>
          <a:p>
            <a:pPr lvl="3"/>
            <a:r>
              <a:rPr lang="nl-NL" noProof="0" smtClean="0"/>
              <a:t>Fourth level</a:t>
            </a:r>
          </a:p>
          <a:p>
            <a:pPr lvl="4"/>
            <a:r>
              <a:rPr lang="nl-NL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122CCF5F-3AAB-470C-9744-D56609A0BA91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677002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nl-NL" altLang="nl-NL" smtClean="0"/>
              <a:t> </a:t>
            </a:r>
            <a:fld id="{51004539-CA8B-41A4-B87D-CF763808EA69}" type="slidenum">
              <a:rPr lang="nl-NL" altLang="nl-NL" smtClean="0"/>
              <a:pPr/>
              <a:t>1</a:t>
            </a:fld>
            <a:r>
              <a:rPr lang="nl-NL" altLang="nl-NL" b="0" i="1" smtClean="0"/>
              <a:t> </a:t>
            </a:r>
          </a:p>
        </p:txBody>
      </p:sp>
      <p:sp>
        <p:nvSpPr>
          <p:cNvPr id="26627" name="Rectangle 29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smtClean="0"/>
              <a:t>Learning outcomes: concept and assessment</a:t>
            </a:r>
            <a:endParaRPr lang="nl-NL" smtClean="0"/>
          </a:p>
        </p:txBody>
      </p:sp>
      <p:sp>
        <p:nvSpPr>
          <p:cNvPr id="2662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ep 18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3" name="Picture 8" descr="bg1.png                                                        000FBE12Smidswater Server              C1CD65DB: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2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715008" y="5929323"/>
              <a:ext cx="3297984" cy="6120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</p:grpSp>
      <p:sp>
        <p:nvSpPr>
          <p:cNvPr id="3074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428596" y="357166"/>
            <a:ext cx="5715000" cy="2362200"/>
          </a:xfrm>
        </p:spPr>
        <p:txBody>
          <a:bodyPr/>
          <a:lstStyle>
            <a:lvl1pPr marL="182563" indent="-182563">
              <a:defRPr sz="3200" baseline="0">
                <a:solidFill>
                  <a:schemeClr val="bg1">
                    <a:lumMod val="95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GB" noProof="0" dirty="0" smtClean="0"/>
              <a:t>Main title</a:t>
            </a:r>
            <a:endParaRPr lang="en-GB" noProof="0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428596" y="3071810"/>
            <a:ext cx="3714776" cy="936000"/>
          </a:xfrm>
          <a:noFill/>
        </p:spPr>
        <p:txBody>
          <a:bodyPr wrap="square" rtlCol="0" anchor="ctr" anchorCtr="0">
            <a:spAutoFit/>
          </a:bodyPr>
          <a:lstStyle>
            <a:lvl1pPr marL="182563" indent="-182563" algn="l" rtl="0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  <a:defRPr lang="en-GB" altLang="nl-NL" sz="2400" kern="1200" noProof="0" dirty="0">
                <a:solidFill>
                  <a:schemeClr val="bg1">
                    <a:lumMod val="95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r>
              <a:rPr lang="en-GB" altLang="nl-NL" noProof="0" dirty="0" smtClean="0"/>
              <a:t>Presenter(s)</a:t>
            </a:r>
            <a:endParaRPr lang="en-GB" altLang="nl-NL" noProof="0" dirty="0"/>
          </a:p>
        </p:txBody>
      </p:sp>
      <p:sp>
        <p:nvSpPr>
          <p:cNvPr id="16" name="Tijdelijke aanduiding voor tekst 15"/>
          <p:cNvSpPr>
            <a:spLocks noGrp="1"/>
          </p:cNvSpPr>
          <p:nvPr>
            <p:ph type="body" sz="quarter" idx="10" hasCustomPrompt="1"/>
          </p:nvPr>
        </p:nvSpPr>
        <p:spPr>
          <a:xfrm>
            <a:off x="428596" y="4413180"/>
            <a:ext cx="2643206" cy="246221"/>
          </a:xfrm>
          <a:noFill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None/>
              <a:defRPr lang="nl-NL" altLang="nl-NL" sz="1600" kern="1200" noProof="0" dirty="0" smtClean="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lang="nl-NL" altLang="nl-NL" sz="1600" kern="1200" noProof="0" dirty="0" smtClean="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lang="nl-NL" altLang="nl-NL" sz="1600" kern="1200" noProof="0" dirty="0" smtClean="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lang="nl-NL" altLang="nl-NL" sz="1600" kern="1200" noProof="0" dirty="0" smtClean="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lang="en-GB" altLang="nl-NL" sz="1600" kern="1200" noProof="0" dirty="0" smtClean="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5pPr>
          </a:lstStyle>
          <a:p>
            <a:pPr lvl="0"/>
            <a:r>
              <a:rPr lang="nl-NL" dirty="0" smtClean="0"/>
              <a:t>Date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err="1" smtClean="0"/>
              <a:t>Klik</a:t>
            </a:r>
            <a:r>
              <a:rPr lang="en-GB" noProof="0" dirty="0" smtClean="0"/>
              <a:t> </a:t>
            </a:r>
            <a:r>
              <a:rPr lang="en-GB" noProof="0" dirty="0" err="1" smtClean="0"/>
              <a:t>om</a:t>
            </a:r>
            <a:r>
              <a:rPr lang="en-GB" noProof="0" dirty="0" smtClean="0"/>
              <a:t> de </a:t>
            </a:r>
            <a:r>
              <a:rPr lang="en-GB" noProof="0" dirty="0" err="1" smtClean="0"/>
              <a:t>stijl</a:t>
            </a:r>
            <a:r>
              <a:rPr lang="en-GB" noProof="0" dirty="0" smtClean="0"/>
              <a:t> </a:t>
            </a:r>
            <a:r>
              <a:rPr lang="en-GB" noProof="0" dirty="0" err="1" smtClean="0"/>
              <a:t>te</a:t>
            </a:r>
            <a:r>
              <a:rPr lang="en-GB" noProof="0" dirty="0" smtClean="0"/>
              <a:t> </a:t>
            </a:r>
            <a:r>
              <a:rPr lang="en-GB" noProof="0" dirty="0" err="1" smtClean="0"/>
              <a:t>bewerken</a:t>
            </a:r>
            <a:endParaRPr lang="en-GB" noProof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noProof="0" dirty="0" err="1" smtClean="0"/>
              <a:t>Klik</a:t>
            </a:r>
            <a:r>
              <a:rPr lang="en-GB" noProof="0" dirty="0" smtClean="0"/>
              <a:t> </a:t>
            </a:r>
            <a:r>
              <a:rPr lang="en-GB" noProof="0" dirty="0" err="1" smtClean="0"/>
              <a:t>om</a:t>
            </a:r>
            <a:r>
              <a:rPr lang="en-GB" noProof="0" dirty="0" smtClean="0"/>
              <a:t> de </a:t>
            </a:r>
            <a:r>
              <a:rPr lang="en-GB" noProof="0" dirty="0" err="1" smtClean="0"/>
              <a:t>modelstijlen</a:t>
            </a:r>
            <a:r>
              <a:rPr lang="en-GB" noProof="0" dirty="0" smtClean="0"/>
              <a:t> </a:t>
            </a:r>
            <a:r>
              <a:rPr lang="en-GB" noProof="0" dirty="0" err="1" smtClean="0"/>
              <a:t>te</a:t>
            </a:r>
            <a:r>
              <a:rPr lang="en-GB" noProof="0" dirty="0" smtClean="0"/>
              <a:t> </a:t>
            </a:r>
            <a:r>
              <a:rPr lang="en-GB" noProof="0" dirty="0" err="1" smtClean="0"/>
              <a:t>bewerken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Tweede</a:t>
            </a:r>
            <a:r>
              <a:rPr lang="en-GB" noProof="0" dirty="0" smtClean="0"/>
              <a:t> </a:t>
            </a:r>
            <a:r>
              <a:rPr lang="en-GB" noProof="0" dirty="0" err="1" smtClean="0"/>
              <a:t>niveau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Derde</a:t>
            </a:r>
            <a:r>
              <a:rPr lang="en-GB" noProof="0" dirty="0" smtClean="0"/>
              <a:t> </a:t>
            </a:r>
            <a:r>
              <a:rPr lang="en-GB" noProof="0" dirty="0" err="1" smtClean="0"/>
              <a:t>niveau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Vierde</a:t>
            </a:r>
            <a:r>
              <a:rPr lang="en-GB" noProof="0" dirty="0" smtClean="0"/>
              <a:t> </a:t>
            </a:r>
            <a:r>
              <a:rPr lang="en-GB" noProof="0" dirty="0" err="1" smtClean="0"/>
              <a:t>niveau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Vijfde</a:t>
            </a:r>
            <a:r>
              <a:rPr lang="en-GB" noProof="0" dirty="0" smtClean="0"/>
              <a:t> </a:t>
            </a:r>
            <a:r>
              <a:rPr lang="en-GB" noProof="0" dirty="0" err="1" smtClean="0"/>
              <a:t>niveau</a:t>
            </a:r>
            <a:endParaRPr lang="en-GB" noProof="0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00" dirty="0" smtClean="0"/>
            </a:lvl1pPr>
          </a:lstStyle>
          <a:p>
            <a:pPr>
              <a:defRPr/>
            </a:pPr>
            <a:r>
              <a:rPr lang="en-US" noProof="0" smtClean="0"/>
              <a:t>Introduction to NVAO - 20 January 2010</a:t>
            </a:r>
            <a:endParaRPr lang="en-GB" noProof="0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58214" y="625794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b="0" smtClean="0"/>
            </a:lvl1pPr>
          </a:lstStyle>
          <a:p>
            <a:pPr>
              <a:defRPr/>
            </a:pPr>
            <a:fld id="{A714A85B-18B1-4AB1-BC98-CA3D67073B10}" type="slidenum">
              <a:rPr lang="nl-NL" smtClean="0"/>
              <a:pPr>
                <a:defRPr/>
              </a:pPr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14348" y="2928934"/>
            <a:ext cx="7772400" cy="1362075"/>
          </a:xfrm>
        </p:spPr>
        <p:txBody>
          <a:bodyPr anchor="ctr" anchorCtr="0"/>
          <a:lstStyle>
            <a:lvl1pPr algn="r">
              <a:defRPr sz="3600" b="1" cap="none" baseline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reflection blurRad="6350" stA="50000" endA="300" endPos="50000" dist="29997" dir="5400000" sy="-100000" algn="bl" rotWithShape="0"/>
                </a:effectLst>
              </a:defRPr>
            </a:lvl1pPr>
          </a:lstStyle>
          <a:p>
            <a:r>
              <a:rPr lang="en-GB" noProof="0" dirty="0" err="1" smtClean="0"/>
              <a:t>Klik</a:t>
            </a:r>
            <a:r>
              <a:rPr lang="en-GB" noProof="0" dirty="0" smtClean="0"/>
              <a:t> </a:t>
            </a:r>
            <a:r>
              <a:rPr lang="en-GB" noProof="0" dirty="0" err="1" smtClean="0"/>
              <a:t>om</a:t>
            </a:r>
            <a:r>
              <a:rPr lang="en-GB" noProof="0" dirty="0" smtClean="0"/>
              <a:t> de </a:t>
            </a:r>
            <a:r>
              <a:rPr lang="en-GB" noProof="0" dirty="0" err="1" smtClean="0"/>
              <a:t>stijl</a:t>
            </a:r>
            <a:r>
              <a:rPr lang="en-GB" noProof="0" dirty="0" smtClean="0"/>
              <a:t> </a:t>
            </a:r>
            <a:r>
              <a:rPr lang="en-GB" noProof="0" dirty="0" err="1" smtClean="0"/>
              <a:t>te</a:t>
            </a:r>
            <a:r>
              <a:rPr lang="en-GB" noProof="0" dirty="0" smtClean="0"/>
              <a:t> </a:t>
            </a:r>
            <a:r>
              <a:rPr lang="en-GB" noProof="0" dirty="0" err="1" smtClean="0"/>
              <a:t>bewerken</a:t>
            </a:r>
            <a:endParaRPr lang="en-GB" noProof="0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58214" y="625794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b="0" smtClean="0"/>
            </a:lvl1pPr>
          </a:lstStyle>
          <a:p>
            <a:pPr>
              <a:defRPr/>
            </a:pPr>
            <a:fld id="{A714A85B-18B1-4AB1-BC98-CA3D67073B10}" type="slidenum">
              <a:rPr lang="nl-NL" smtClean="0"/>
              <a:pPr>
                <a:defRPr/>
              </a:pPr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err="1" smtClean="0"/>
              <a:t>Klik</a:t>
            </a:r>
            <a:r>
              <a:rPr lang="en-GB" noProof="0" dirty="0" smtClean="0"/>
              <a:t> </a:t>
            </a:r>
            <a:r>
              <a:rPr lang="en-GB" noProof="0" dirty="0" err="1" smtClean="0"/>
              <a:t>om</a:t>
            </a:r>
            <a:r>
              <a:rPr lang="en-GB" noProof="0" dirty="0" smtClean="0"/>
              <a:t> de </a:t>
            </a:r>
            <a:r>
              <a:rPr lang="en-GB" noProof="0" dirty="0" err="1" smtClean="0"/>
              <a:t>stijl</a:t>
            </a:r>
            <a:r>
              <a:rPr lang="en-GB" noProof="0" dirty="0" smtClean="0"/>
              <a:t> </a:t>
            </a:r>
            <a:r>
              <a:rPr lang="en-GB" noProof="0" dirty="0" err="1" smtClean="0"/>
              <a:t>te</a:t>
            </a:r>
            <a:r>
              <a:rPr lang="en-GB" noProof="0" dirty="0" smtClean="0"/>
              <a:t> </a:t>
            </a:r>
            <a:r>
              <a:rPr lang="en-GB" noProof="0" dirty="0" err="1" smtClean="0"/>
              <a:t>bewerken</a:t>
            </a:r>
            <a:endParaRPr lang="en-GB" noProof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914400" y="2362200"/>
            <a:ext cx="3695700" cy="373380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 err="1" smtClean="0"/>
              <a:t>Klik</a:t>
            </a:r>
            <a:r>
              <a:rPr lang="en-GB" noProof="0" dirty="0" smtClean="0"/>
              <a:t> </a:t>
            </a:r>
            <a:r>
              <a:rPr lang="en-GB" noProof="0" dirty="0" err="1" smtClean="0"/>
              <a:t>om</a:t>
            </a:r>
            <a:r>
              <a:rPr lang="en-GB" noProof="0" dirty="0" smtClean="0"/>
              <a:t> de </a:t>
            </a:r>
            <a:r>
              <a:rPr lang="en-GB" noProof="0" dirty="0" err="1" smtClean="0"/>
              <a:t>modelstijlen</a:t>
            </a:r>
            <a:r>
              <a:rPr lang="en-GB" noProof="0" dirty="0" smtClean="0"/>
              <a:t> </a:t>
            </a:r>
            <a:r>
              <a:rPr lang="en-GB" noProof="0" dirty="0" err="1" smtClean="0"/>
              <a:t>te</a:t>
            </a:r>
            <a:r>
              <a:rPr lang="en-GB" noProof="0" dirty="0" smtClean="0"/>
              <a:t> </a:t>
            </a:r>
            <a:r>
              <a:rPr lang="en-GB" noProof="0" dirty="0" err="1" smtClean="0"/>
              <a:t>bewerken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Tweede</a:t>
            </a:r>
            <a:r>
              <a:rPr lang="en-GB" noProof="0" dirty="0" smtClean="0"/>
              <a:t> </a:t>
            </a:r>
            <a:r>
              <a:rPr lang="en-GB" noProof="0" dirty="0" err="1" smtClean="0"/>
              <a:t>niveau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Derde</a:t>
            </a:r>
            <a:r>
              <a:rPr lang="en-GB" noProof="0" dirty="0" smtClean="0"/>
              <a:t> </a:t>
            </a:r>
            <a:r>
              <a:rPr lang="en-GB" noProof="0" dirty="0" err="1" smtClean="0"/>
              <a:t>niveau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Vierde</a:t>
            </a:r>
            <a:r>
              <a:rPr lang="en-GB" noProof="0" dirty="0" smtClean="0"/>
              <a:t> </a:t>
            </a:r>
            <a:r>
              <a:rPr lang="en-GB" noProof="0" dirty="0" err="1" smtClean="0"/>
              <a:t>niveau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Vijfde</a:t>
            </a:r>
            <a:r>
              <a:rPr lang="en-GB" noProof="0" dirty="0" smtClean="0"/>
              <a:t> </a:t>
            </a:r>
            <a:r>
              <a:rPr lang="en-GB" noProof="0" dirty="0" err="1" smtClean="0"/>
              <a:t>niveau</a:t>
            </a:r>
            <a:endParaRPr lang="en-GB" noProof="0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762500" y="2362200"/>
            <a:ext cx="3695700" cy="373380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 err="1" smtClean="0"/>
              <a:t>Klik</a:t>
            </a:r>
            <a:r>
              <a:rPr lang="en-GB" noProof="0" dirty="0" smtClean="0"/>
              <a:t> </a:t>
            </a:r>
            <a:r>
              <a:rPr lang="en-GB" noProof="0" dirty="0" err="1" smtClean="0"/>
              <a:t>om</a:t>
            </a:r>
            <a:r>
              <a:rPr lang="en-GB" noProof="0" dirty="0" smtClean="0"/>
              <a:t> de </a:t>
            </a:r>
            <a:r>
              <a:rPr lang="en-GB" noProof="0" dirty="0" err="1" smtClean="0"/>
              <a:t>modelstijlen</a:t>
            </a:r>
            <a:r>
              <a:rPr lang="en-GB" noProof="0" dirty="0" smtClean="0"/>
              <a:t> </a:t>
            </a:r>
            <a:r>
              <a:rPr lang="en-GB" noProof="0" dirty="0" err="1" smtClean="0"/>
              <a:t>te</a:t>
            </a:r>
            <a:r>
              <a:rPr lang="en-GB" noProof="0" dirty="0" smtClean="0"/>
              <a:t> </a:t>
            </a:r>
            <a:r>
              <a:rPr lang="en-GB" noProof="0" dirty="0" err="1" smtClean="0"/>
              <a:t>bewerken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Tweede</a:t>
            </a:r>
            <a:r>
              <a:rPr lang="en-GB" noProof="0" dirty="0" smtClean="0"/>
              <a:t> </a:t>
            </a:r>
            <a:r>
              <a:rPr lang="en-GB" noProof="0" dirty="0" err="1" smtClean="0"/>
              <a:t>niveau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Derde</a:t>
            </a:r>
            <a:r>
              <a:rPr lang="en-GB" noProof="0" dirty="0" smtClean="0"/>
              <a:t> </a:t>
            </a:r>
            <a:r>
              <a:rPr lang="en-GB" noProof="0" dirty="0" err="1" smtClean="0"/>
              <a:t>niveau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Vierde</a:t>
            </a:r>
            <a:r>
              <a:rPr lang="en-GB" noProof="0" dirty="0" smtClean="0"/>
              <a:t> </a:t>
            </a:r>
            <a:r>
              <a:rPr lang="en-GB" noProof="0" dirty="0" err="1" smtClean="0"/>
              <a:t>niveau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Vijfde</a:t>
            </a:r>
            <a:r>
              <a:rPr lang="en-GB" noProof="0" dirty="0" smtClean="0"/>
              <a:t> </a:t>
            </a:r>
            <a:r>
              <a:rPr lang="en-GB" noProof="0" dirty="0" err="1" smtClean="0"/>
              <a:t>niveau</a:t>
            </a:r>
            <a:endParaRPr lang="en-GB" noProof="0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noProof="0" smtClean="0"/>
              <a:t>Introduction to NVAO - 20 January 2010</a:t>
            </a:r>
            <a:endParaRPr lang="en-GB" noProof="0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CEB525-439D-43F0-834A-D328CED03311}" type="slidenum">
              <a:rPr lang="en-GB" noProof="0" smtClean="0"/>
              <a:pPr>
                <a:defRPr/>
              </a:pPr>
              <a:t>‹nr.›</a:t>
            </a:fld>
            <a:endParaRPr lang="en-GB" noProof="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smtClean="0"/>
              <a:t>Klik om de stijl te bewerken</a:t>
            </a:r>
            <a:endParaRPr lang="en-GB" noProof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err="1" smtClean="0"/>
              <a:t>Klik</a:t>
            </a:r>
            <a:r>
              <a:rPr lang="en-GB" noProof="0" dirty="0" smtClean="0"/>
              <a:t> </a:t>
            </a:r>
            <a:r>
              <a:rPr lang="en-GB" noProof="0" dirty="0" err="1" smtClean="0"/>
              <a:t>om</a:t>
            </a:r>
            <a:r>
              <a:rPr lang="en-GB" noProof="0" dirty="0" smtClean="0"/>
              <a:t> de </a:t>
            </a:r>
            <a:r>
              <a:rPr lang="en-GB" noProof="0" dirty="0" err="1" smtClean="0"/>
              <a:t>modelstijlen</a:t>
            </a:r>
            <a:r>
              <a:rPr lang="en-GB" noProof="0" dirty="0" smtClean="0"/>
              <a:t> </a:t>
            </a:r>
            <a:r>
              <a:rPr lang="en-GB" noProof="0" dirty="0" err="1" smtClean="0"/>
              <a:t>te</a:t>
            </a:r>
            <a:r>
              <a:rPr lang="en-GB" noProof="0" dirty="0" smtClean="0"/>
              <a:t> </a:t>
            </a:r>
            <a:r>
              <a:rPr lang="en-GB" noProof="0" dirty="0" err="1" smtClean="0"/>
              <a:t>bewerken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Tweede</a:t>
            </a:r>
            <a:r>
              <a:rPr lang="en-GB" noProof="0" dirty="0" smtClean="0"/>
              <a:t> </a:t>
            </a:r>
            <a:r>
              <a:rPr lang="en-GB" noProof="0" dirty="0" err="1" smtClean="0"/>
              <a:t>niveau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Derde</a:t>
            </a:r>
            <a:r>
              <a:rPr lang="en-GB" noProof="0" dirty="0" smtClean="0"/>
              <a:t> </a:t>
            </a:r>
            <a:r>
              <a:rPr lang="en-GB" noProof="0" dirty="0" err="1" smtClean="0"/>
              <a:t>niveau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Vierde</a:t>
            </a:r>
            <a:r>
              <a:rPr lang="en-GB" noProof="0" dirty="0" smtClean="0"/>
              <a:t> </a:t>
            </a:r>
            <a:r>
              <a:rPr lang="en-GB" noProof="0" dirty="0" err="1" smtClean="0"/>
              <a:t>niveau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Vijfde</a:t>
            </a:r>
            <a:r>
              <a:rPr lang="en-GB" noProof="0" dirty="0" smtClean="0"/>
              <a:t> </a:t>
            </a:r>
            <a:r>
              <a:rPr lang="en-GB" noProof="0" dirty="0" err="1" smtClean="0"/>
              <a:t>niveau</a:t>
            </a:r>
            <a:endParaRPr lang="en-GB" noProof="0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smtClean="0"/>
              <a:t>Klik om de modelstijlen te bewerken</a:t>
            </a:r>
          </a:p>
          <a:p>
            <a:pPr lvl="1"/>
            <a:r>
              <a:rPr lang="en-GB" noProof="0" smtClean="0"/>
              <a:t>Tweede niveau</a:t>
            </a:r>
          </a:p>
          <a:p>
            <a:pPr lvl="2"/>
            <a:r>
              <a:rPr lang="en-GB" noProof="0" smtClean="0"/>
              <a:t>Derde niveau</a:t>
            </a:r>
          </a:p>
          <a:p>
            <a:pPr lvl="3"/>
            <a:r>
              <a:rPr lang="en-GB" noProof="0" smtClean="0"/>
              <a:t>Vierde niveau</a:t>
            </a:r>
          </a:p>
          <a:p>
            <a:pPr lvl="4"/>
            <a:r>
              <a:rPr lang="en-GB" noProof="0" smtClean="0"/>
              <a:t>Vijfde niveau</a:t>
            </a:r>
            <a:endParaRPr lang="en-GB" noProof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noProof="0" smtClean="0"/>
              <a:t>Introduction to NVAO - 20 January 2010</a:t>
            </a:r>
            <a:endParaRPr lang="en-GB" noProof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7F344C-7DA9-4DE2-9ECF-7A9D5F9792FE}" type="slidenum">
              <a:rPr lang="en-GB" noProof="0" smtClean="0"/>
              <a:pPr>
                <a:defRPr/>
              </a:pPr>
              <a:t>‹nr.›</a:t>
            </a:fld>
            <a:endParaRPr lang="en-GB" noProof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err="1" smtClean="0"/>
              <a:t>Klik</a:t>
            </a:r>
            <a:r>
              <a:rPr lang="en-GB" noProof="0" dirty="0" smtClean="0"/>
              <a:t> </a:t>
            </a:r>
            <a:r>
              <a:rPr lang="en-GB" noProof="0" dirty="0" err="1" smtClean="0"/>
              <a:t>om</a:t>
            </a:r>
            <a:r>
              <a:rPr lang="en-GB" noProof="0" dirty="0" smtClean="0"/>
              <a:t> de </a:t>
            </a:r>
            <a:r>
              <a:rPr lang="en-GB" noProof="0" dirty="0" err="1" smtClean="0"/>
              <a:t>stijl</a:t>
            </a:r>
            <a:r>
              <a:rPr lang="en-GB" noProof="0" dirty="0" smtClean="0"/>
              <a:t> </a:t>
            </a:r>
            <a:r>
              <a:rPr lang="en-GB" noProof="0" dirty="0" err="1" smtClean="0"/>
              <a:t>te</a:t>
            </a:r>
            <a:r>
              <a:rPr lang="en-GB" noProof="0" dirty="0" smtClean="0"/>
              <a:t> </a:t>
            </a:r>
            <a:r>
              <a:rPr lang="en-GB" noProof="0" dirty="0" err="1" smtClean="0"/>
              <a:t>bewerken</a:t>
            </a:r>
            <a:endParaRPr lang="en-GB" noProof="0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noProof="0" smtClean="0"/>
              <a:t>Introduction to NVAO - 20 January 2010</a:t>
            </a:r>
            <a:endParaRPr lang="en-GB" noProof="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C1993A-DF36-420D-8123-840E0BC85B2C}" type="slidenum">
              <a:rPr lang="en-GB" noProof="0" smtClean="0"/>
              <a:pPr>
                <a:defRPr/>
              </a:pPr>
              <a:t>‹nr.›</a:t>
            </a:fld>
            <a:endParaRPr lang="en-GB" noProof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Introduction to NVAO - 20 January 2010</a:t>
            </a:r>
            <a:endParaRPr lang="nl-NL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12AB00-D036-4288-AB7B-211ACC152AB1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el, tekst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338" y="979488"/>
            <a:ext cx="7991475" cy="433387"/>
          </a:xfrm>
        </p:spPr>
        <p:txBody>
          <a:bodyPr/>
          <a:lstStyle/>
          <a:p>
            <a:r>
              <a:rPr lang="en-GB" noProof="0" dirty="0" err="1" smtClean="0"/>
              <a:t>Klik</a:t>
            </a:r>
            <a:r>
              <a:rPr lang="en-GB" noProof="0" dirty="0" smtClean="0"/>
              <a:t> </a:t>
            </a:r>
            <a:r>
              <a:rPr lang="en-GB" noProof="0" dirty="0" err="1" smtClean="0"/>
              <a:t>om</a:t>
            </a:r>
            <a:r>
              <a:rPr lang="en-GB" noProof="0" dirty="0" smtClean="0"/>
              <a:t> de </a:t>
            </a:r>
            <a:r>
              <a:rPr lang="en-GB" noProof="0" dirty="0" err="1" smtClean="0"/>
              <a:t>stijl</a:t>
            </a:r>
            <a:r>
              <a:rPr lang="en-GB" noProof="0" dirty="0" smtClean="0"/>
              <a:t> </a:t>
            </a:r>
            <a:r>
              <a:rPr lang="en-GB" noProof="0" dirty="0" err="1" smtClean="0"/>
              <a:t>te</a:t>
            </a:r>
            <a:r>
              <a:rPr lang="en-GB" noProof="0" dirty="0" smtClean="0"/>
              <a:t> </a:t>
            </a:r>
            <a:r>
              <a:rPr lang="en-GB" noProof="0" dirty="0" err="1" smtClean="0"/>
              <a:t>bewerken</a:t>
            </a:r>
            <a:endParaRPr lang="en-GB" noProof="0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1"/>
          </p:nvPr>
        </p:nvSpPr>
        <p:spPr>
          <a:xfrm>
            <a:off x="1185863" y="1773238"/>
            <a:ext cx="3489325" cy="4176712"/>
          </a:xfrm>
        </p:spPr>
        <p:txBody>
          <a:bodyPr/>
          <a:lstStyle/>
          <a:p>
            <a:pPr lvl="0"/>
            <a:r>
              <a:rPr lang="en-GB" noProof="0" dirty="0" err="1" smtClean="0"/>
              <a:t>Klik</a:t>
            </a:r>
            <a:r>
              <a:rPr lang="en-GB" noProof="0" dirty="0" smtClean="0"/>
              <a:t> </a:t>
            </a:r>
            <a:r>
              <a:rPr lang="en-GB" noProof="0" dirty="0" err="1" smtClean="0"/>
              <a:t>om</a:t>
            </a:r>
            <a:r>
              <a:rPr lang="en-GB" noProof="0" dirty="0" smtClean="0"/>
              <a:t> de </a:t>
            </a:r>
            <a:r>
              <a:rPr lang="en-GB" noProof="0" dirty="0" err="1" smtClean="0"/>
              <a:t>modelstijlen</a:t>
            </a:r>
            <a:r>
              <a:rPr lang="en-GB" noProof="0" dirty="0" smtClean="0"/>
              <a:t> </a:t>
            </a:r>
            <a:r>
              <a:rPr lang="en-GB" noProof="0" dirty="0" err="1" smtClean="0"/>
              <a:t>te</a:t>
            </a:r>
            <a:r>
              <a:rPr lang="en-GB" noProof="0" dirty="0" smtClean="0"/>
              <a:t> </a:t>
            </a:r>
            <a:r>
              <a:rPr lang="en-GB" noProof="0" dirty="0" err="1" smtClean="0"/>
              <a:t>bewerken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Tweede</a:t>
            </a:r>
            <a:r>
              <a:rPr lang="en-GB" noProof="0" dirty="0" smtClean="0"/>
              <a:t> </a:t>
            </a:r>
            <a:r>
              <a:rPr lang="en-GB" noProof="0" dirty="0" err="1" smtClean="0"/>
              <a:t>niveau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Derde</a:t>
            </a:r>
            <a:r>
              <a:rPr lang="en-GB" noProof="0" dirty="0" smtClean="0"/>
              <a:t> </a:t>
            </a:r>
            <a:r>
              <a:rPr lang="en-GB" noProof="0" dirty="0" err="1" smtClean="0"/>
              <a:t>niveau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Vierde</a:t>
            </a:r>
            <a:r>
              <a:rPr lang="en-GB" noProof="0" dirty="0" smtClean="0"/>
              <a:t> </a:t>
            </a:r>
            <a:r>
              <a:rPr lang="en-GB" noProof="0" dirty="0" err="1" smtClean="0"/>
              <a:t>niveau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Vijfde</a:t>
            </a:r>
            <a:r>
              <a:rPr lang="en-GB" noProof="0" dirty="0" smtClean="0"/>
              <a:t> </a:t>
            </a:r>
            <a:r>
              <a:rPr lang="en-GB" noProof="0" dirty="0" err="1" smtClean="0"/>
              <a:t>niveau</a:t>
            </a:r>
            <a:endParaRPr lang="en-GB" noProof="0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827588" y="1773238"/>
            <a:ext cx="3489325" cy="4176712"/>
          </a:xfrm>
        </p:spPr>
        <p:txBody>
          <a:bodyPr/>
          <a:lstStyle/>
          <a:p>
            <a:pPr lvl="0"/>
            <a:r>
              <a:rPr lang="en-GB" noProof="0" dirty="0" err="1" smtClean="0"/>
              <a:t>Klik</a:t>
            </a:r>
            <a:r>
              <a:rPr lang="en-GB" noProof="0" dirty="0" smtClean="0"/>
              <a:t> </a:t>
            </a:r>
            <a:r>
              <a:rPr lang="en-GB" noProof="0" dirty="0" err="1" smtClean="0"/>
              <a:t>om</a:t>
            </a:r>
            <a:r>
              <a:rPr lang="en-GB" noProof="0" dirty="0" smtClean="0"/>
              <a:t> de </a:t>
            </a:r>
            <a:r>
              <a:rPr lang="en-GB" noProof="0" dirty="0" err="1" smtClean="0"/>
              <a:t>modelstijlen</a:t>
            </a:r>
            <a:r>
              <a:rPr lang="en-GB" noProof="0" dirty="0" smtClean="0"/>
              <a:t> </a:t>
            </a:r>
            <a:r>
              <a:rPr lang="en-GB" noProof="0" dirty="0" err="1" smtClean="0"/>
              <a:t>te</a:t>
            </a:r>
            <a:r>
              <a:rPr lang="en-GB" noProof="0" dirty="0" smtClean="0"/>
              <a:t> </a:t>
            </a:r>
            <a:r>
              <a:rPr lang="en-GB" noProof="0" dirty="0" err="1" smtClean="0"/>
              <a:t>bewerken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Tweede</a:t>
            </a:r>
            <a:r>
              <a:rPr lang="en-GB" noProof="0" dirty="0" smtClean="0"/>
              <a:t> </a:t>
            </a:r>
            <a:r>
              <a:rPr lang="en-GB" noProof="0" dirty="0" err="1" smtClean="0"/>
              <a:t>niveau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Derde</a:t>
            </a:r>
            <a:r>
              <a:rPr lang="en-GB" noProof="0" dirty="0" smtClean="0"/>
              <a:t> </a:t>
            </a:r>
            <a:r>
              <a:rPr lang="en-GB" noProof="0" dirty="0" err="1" smtClean="0"/>
              <a:t>niveau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Vierde</a:t>
            </a:r>
            <a:r>
              <a:rPr lang="en-GB" noProof="0" dirty="0" smtClean="0"/>
              <a:t> </a:t>
            </a:r>
            <a:r>
              <a:rPr lang="en-GB" noProof="0" dirty="0" err="1" smtClean="0"/>
              <a:t>niveau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Vijfde</a:t>
            </a:r>
            <a:r>
              <a:rPr lang="en-GB" noProof="0" dirty="0" smtClean="0"/>
              <a:t> </a:t>
            </a:r>
            <a:r>
              <a:rPr lang="en-GB" noProof="0" dirty="0" err="1" smtClean="0"/>
              <a:t>niveau</a:t>
            </a:r>
            <a:endParaRPr lang="en-GB" noProof="0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58214" y="625794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b="0" smtClean="0"/>
            </a:lvl1pPr>
          </a:lstStyle>
          <a:p>
            <a:pPr>
              <a:defRPr/>
            </a:pPr>
            <a:fld id="{A714A85B-18B1-4AB1-BC98-CA3D67073B10}" type="slidenum">
              <a:rPr lang="nl-NL" smtClean="0"/>
              <a:pPr>
                <a:defRPr/>
              </a:pPr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bg2.png                                                        000FBE12Smidswater Server              C1CD65DB:"/>
          <p:cNvPicPr>
            <a:picLocks noChangeAspect="1" noChangeArrowheads="1"/>
          </p:cNvPicPr>
          <p:nvPr userDrawn="1"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286625" y="5000625"/>
            <a:ext cx="185737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7" descr="bg2.png                                                        000FBE12Smidswater Server              C1CD65DB:"/>
          <p:cNvPicPr>
            <a:picLocks noChangeAspect="1" noChangeArrowheads="1"/>
          </p:cNvPicPr>
          <p:nvPr userDrawn="1"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0" y="0"/>
            <a:ext cx="1928813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500042"/>
            <a:ext cx="7543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smtClean="0"/>
              <a:t>Title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28802"/>
            <a:ext cx="7543800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smtClean="0"/>
              <a:t>First level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14400" y="6248400"/>
            <a:ext cx="565786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8B2312"/>
                </a:solidFill>
              </a:defRPr>
            </a:lvl1pPr>
          </a:lstStyle>
          <a:p>
            <a:pPr>
              <a:tabLst>
                <a:tab pos="5654675" algn="r"/>
              </a:tabLst>
              <a:defRPr/>
            </a:pPr>
            <a:r>
              <a:rPr lang="en-US" smtClean="0"/>
              <a:t>Introduction to NVAO - 20 January 2010</a:t>
            </a:r>
            <a:endParaRPr lang="en-GB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58214" y="625794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b="0" smtClean="0"/>
            </a:lvl1pPr>
          </a:lstStyle>
          <a:p>
            <a:pPr>
              <a:defRPr/>
            </a:pPr>
            <a:fld id="{A714A85B-18B1-4AB1-BC98-CA3D67073B10}" type="slidenum">
              <a:rPr lang="nl-NL" smtClean="0"/>
              <a:pPr>
                <a:defRPr/>
              </a:pPr>
              <a:t>‹nr.›</a:t>
            </a:fld>
            <a:endParaRPr lang="nl-N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73" r:id="rId8"/>
  </p:sldLayoutIdLst>
  <p:hf hdr="0" ftr="0" dt="0"/>
  <p:txStyles>
    <p:titleStyle>
      <a:lvl1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8B2312"/>
          </a:solidFill>
          <a:effectLst>
            <a:glow rad="101600">
              <a:schemeClr val="bg1">
                <a:alpha val="40000"/>
              </a:schemeClr>
            </a:glow>
          </a:effectLst>
          <a:latin typeface="+mj-lt"/>
          <a:ea typeface="+mj-ea"/>
          <a:cs typeface="+mj-cs"/>
        </a:defRPr>
      </a:lvl1pPr>
      <a:lvl2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600">
          <a:solidFill>
            <a:srgbClr val="8B2312"/>
          </a:solidFill>
          <a:latin typeface="Arial" charset="0"/>
        </a:defRPr>
      </a:lvl2pPr>
      <a:lvl3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600">
          <a:solidFill>
            <a:srgbClr val="8B2312"/>
          </a:solidFill>
          <a:latin typeface="Arial" charset="0"/>
        </a:defRPr>
      </a:lvl3pPr>
      <a:lvl4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600">
          <a:solidFill>
            <a:srgbClr val="8B2312"/>
          </a:solidFill>
          <a:latin typeface="Arial" charset="0"/>
        </a:defRPr>
      </a:lvl4pPr>
      <a:lvl5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600">
          <a:solidFill>
            <a:srgbClr val="8B2312"/>
          </a:solidFill>
          <a:latin typeface="Arial" charset="0"/>
        </a:defRPr>
      </a:lvl5pPr>
      <a:lvl6pPr marL="457200" algn="l" rtl="0" fontAlgn="base">
        <a:lnSpc>
          <a:spcPct val="80000"/>
        </a:lnSpc>
        <a:spcBef>
          <a:spcPct val="0"/>
        </a:spcBef>
        <a:spcAft>
          <a:spcPct val="0"/>
        </a:spcAft>
        <a:defRPr sz="3600">
          <a:solidFill>
            <a:srgbClr val="8B2312"/>
          </a:solidFill>
          <a:latin typeface="Arial" charset="0"/>
        </a:defRPr>
      </a:lvl6pPr>
      <a:lvl7pPr marL="914400" algn="l" rtl="0" fontAlgn="base">
        <a:lnSpc>
          <a:spcPct val="80000"/>
        </a:lnSpc>
        <a:spcBef>
          <a:spcPct val="0"/>
        </a:spcBef>
        <a:spcAft>
          <a:spcPct val="0"/>
        </a:spcAft>
        <a:defRPr sz="3600">
          <a:solidFill>
            <a:srgbClr val="8B2312"/>
          </a:solidFill>
          <a:latin typeface="Arial" charset="0"/>
        </a:defRPr>
      </a:lvl7pPr>
      <a:lvl8pPr marL="1371600" algn="l" rtl="0" fontAlgn="base">
        <a:lnSpc>
          <a:spcPct val="80000"/>
        </a:lnSpc>
        <a:spcBef>
          <a:spcPct val="0"/>
        </a:spcBef>
        <a:spcAft>
          <a:spcPct val="0"/>
        </a:spcAft>
        <a:defRPr sz="3600">
          <a:solidFill>
            <a:srgbClr val="8B2312"/>
          </a:solidFill>
          <a:latin typeface="Arial" charset="0"/>
        </a:defRPr>
      </a:lvl8pPr>
      <a:lvl9pPr marL="1828800" algn="l" rtl="0" fontAlgn="base">
        <a:lnSpc>
          <a:spcPct val="80000"/>
        </a:lnSpc>
        <a:spcBef>
          <a:spcPct val="0"/>
        </a:spcBef>
        <a:spcAft>
          <a:spcPct val="0"/>
        </a:spcAft>
        <a:defRPr sz="3600">
          <a:solidFill>
            <a:srgbClr val="8B231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C00000"/>
        </a:buClr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C00000"/>
        </a:buClr>
        <a:buFont typeface="Arial" charset="0"/>
        <a:buChar char="•"/>
        <a:defRPr sz="22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C00000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00000"/>
        </a:buClr>
        <a:buFont typeface="Arial" charset="0"/>
        <a:buChar char="•"/>
        <a:defRPr sz="19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C00000"/>
        </a:buClr>
        <a:buFont typeface="Arial" charset="0"/>
        <a:buChar char="•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dirty="0" smtClean="0"/>
              <a:t>Transparency and QA</a:t>
            </a:r>
            <a:endParaRPr lang="en-GB" noProof="0" dirty="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 eaLnBrk="1" hangingPunct="1">
              <a:tabLst>
                <a:tab pos="1162050" algn="l"/>
              </a:tabLst>
            </a:pPr>
            <a:r>
              <a:rPr lang="en-GB" sz="2000" dirty="0" smtClean="0"/>
              <a:t>External QA can have different purposes (what for?), stakeholders (for whom?) and approaches (how?; e.g. programme/institutional)</a:t>
            </a:r>
          </a:p>
          <a:p>
            <a:pPr lvl="1" eaLnBrk="1" hangingPunct="1">
              <a:tabLst>
                <a:tab pos="1162050" algn="l"/>
              </a:tabLst>
            </a:pPr>
            <a:r>
              <a:rPr lang="en-GB" sz="2000" dirty="0" smtClean="0"/>
              <a:t>Is transparency a purpose of QA like accountability and enhancement?</a:t>
            </a:r>
          </a:p>
          <a:p>
            <a:pPr lvl="1" eaLnBrk="1" hangingPunct="1">
              <a:tabLst>
                <a:tab pos="1162050" algn="l"/>
              </a:tabLst>
            </a:pPr>
            <a:r>
              <a:rPr lang="en-US" sz="2000" dirty="0"/>
              <a:t>Or is transparency a principle/standard of QA to be applied in accordance to its </a:t>
            </a:r>
            <a:r>
              <a:rPr lang="en-US" sz="2000" dirty="0" smtClean="0"/>
              <a:t>purpose?</a:t>
            </a:r>
          </a:p>
          <a:p>
            <a:pPr lvl="1" eaLnBrk="1" hangingPunct="1">
              <a:tabLst>
                <a:tab pos="1162050" algn="l"/>
              </a:tabLst>
            </a:pPr>
            <a:r>
              <a:rPr lang="en-US" sz="2000" dirty="0" smtClean="0"/>
              <a:t>Discussion about </a:t>
            </a:r>
            <a:r>
              <a:rPr lang="en-US" sz="2000" dirty="0"/>
              <a:t>transparency function of QA must not be delinked from the various purposes of the various QA procedures</a:t>
            </a:r>
            <a:endParaRPr lang="nl-NL" sz="2000" dirty="0"/>
          </a:p>
          <a:p>
            <a:pPr lvl="1" eaLnBrk="1" hangingPunct="1">
              <a:tabLst>
                <a:tab pos="1162050" algn="l"/>
              </a:tabLst>
            </a:pPr>
            <a:r>
              <a:rPr lang="en-US" sz="2000" dirty="0"/>
              <a:t>Core question: what can we realistically expect from QA in terms of transparency?</a:t>
            </a:r>
            <a:endParaRPr lang="nl-NL" sz="2000" dirty="0"/>
          </a:p>
          <a:p>
            <a:pPr lvl="1" eaLnBrk="1" hangingPunct="1">
              <a:tabLst>
                <a:tab pos="1162050" algn="l"/>
              </a:tabLst>
            </a:pPr>
            <a:endParaRPr lang="en-US" sz="2000" dirty="0" smtClean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A714A85B-18B1-4AB1-BC98-CA3D67073B10}" type="slidenum">
              <a:rPr lang="nl-NL" smtClean="0"/>
              <a:pPr>
                <a:defRPr/>
              </a:pPr>
              <a:t>1</a:t>
            </a:fld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      </a:t>
            </a:r>
            <a:r>
              <a:rPr lang="nl-NL" dirty="0"/>
              <a:t/>
            </a:r>
            <a:br>
              <a:rPr lang="nl-NL" dirty="0"/>
            </a:br>
            <a:r>
              <a:rPr lang="nl-NL" dirty="0" smtClean="0"/>
              <a:t>       </a:t>
            </a:r>
            <a:r>
              <a:rPr lang="nl-NL" dirty="0" err="1" smtClean="0"/>
              <a:t>Conclusions</a:t>
            </a:r>
            <a:r>
              <a:rPr lang="nl-NL" dirty="0" smtClean="0"/>
              <a:t>?</a:t>
            </a:r>
            <a:r>
              <a:rPr lang="nl-NL" dirty="0"/>
              <a:t/>
            </a:r>
            <a:br>
              <a:rPr lang="nl-NL" dirty="0"/>
            </a:br>
            <a:r>
              <a:rPr lang="nl-NL" dirty="0"/>
              <a:t/>
            </a:r>
            <a:br>
              <a:rPr lang="nl-NL" dirty="0"/>
            </a:br>
            <a:r>
              <a:rPr lang="nl-NL" dirty="0"/>
              <a:t/>
            </a:r>
            <a:br>
              <a:rPr lang="nl-NL" dirty="0"/>
            </a:b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14400" y="1772816"/>
            <a:ext cx="7834064" cy="4896544"/>
          </a:xfrm>
        </p:spPr>
        <p:txBody>
          <a:bodyPr/>
          <a:lstStyle/>
          <a:p>
            <a:r>
              <a:rPr lang="nl-NL" dirty="0" smtClean="0"/>
              <a:t>No </a:t>
            </a:r>
            <a:r>
              <a:rPr lang="nl-NL" smtClean="0"/>
              <a:t>common </a:t>
            </a:r>
            <a:r>
              <a:rPr lang="nl-NL" smtClean="0"/>
              <a:t>European template </a:t>
            </a:r>
            <a:r>
              <a:rPr lang="nl-NL" dirty="0" smtClean="0"/>
              <a:t>but look at </a:t>
            </a:r>
            <a:r>
              <a:rPr lang="nl-NL" dirty="0" err="1" smtClean="0"/>
              <a:t>outcomes</a:t>
            </a:r>
            <a:r>
              <a:rPr lang="nl-NL" dirty="0" smtClean="0"/>
              <a:t> of </a:t>
            </a:r>
            <a:r>
              <a:rPr lang="nl-NL" dirty="0" err="1" smtClean="0"/>
              <a:t>projects</a:t>
            </a:r>
            <a:r>
              <a:rPr lang="nl-NL" dirty="0" smtClean="0"/>
              <a:t> </a:t>
            </a:r>
            <a:r>
              <a:rPr lang="nl-NL" dirty="0" err="1" smtClean="0"/>
              <a:t>like</a:t>
            </a:r>
            <a:r>
              <a:rPr lang="nl-NL" dirty="0" smtClean="0"/>
              <a:t> </a:t>
            </a:r>
            <a:r>
              <a:rPr lang="nl-NL" dirty="0" err="1" smtClean="0"/>
              <a:t>EQArep</a:t>
            </a:r>
            <a:endParaRPr lang="nl-NL" dirty="0" smtClean="0"/>
          </a:p>
          <a:p>
            <a:r>
              <a:rPr lang="nl-NL" dirty="0" err="1"/>
              <a:t>I</a:t>
            </a:r>
            <a:r>
              <a:rPr lang="nl-NL" dirty="0" err="1" smtClean="0"/>
              <a:t>mplementation</a:t>
            </a:r>
            <a:r>
              <a:rPr lang="nl-NL" dirty="0" smtClean="0"/>
              <a:t> of ESG (e.g. 2.5 </a:t>
            </a:r>
            <a:r>
              <a:rPr lang="nl-NL" dirty="0" err="1" smtClean="0"/>
              <a:t>and</a:t>
            </a:r>
            <a:r>
              <a:rPr lang="nl-NL" dirty="0" smtClean="0"/>
              <a:t> 1.6)</a:t>
            </a:r>
          </a:p>
          <a:p>
            <a:r>
              <a:rPr lang="nl-NL" dirty="0" smtClean="0"/>
              <a:t>Make </a:t>
            </a:r>
            <a:r>
              <a:rPr lang="nl-NL" dirty="0" err="1" smtClean="0"/>
              <a:t>use</a:t>
            </a:r>
            <a:r>
              <a:rPr lang="nl-NL" dirty="0" smtClean="0"/>
              <a:t> of </a:t>
            </a:r>
            <a:r>
              <a:rPr lang="nl-NL" dirty="0" err="1" smtClean="0"/>
              <a:t>and</a:t>
            </a:r>
            <a:r>
              <a:rPr lang="nl-NL" dirty="0" smtClean="0"/>
              <a:t> </a:t>
            </a:r>
            <a:r>
              <a:rPr lang="nl-NL" dirty="0" err="1" smtClean="0"/>
              <a:t>couple</a:t>
            </a:r>
            <a:r>
              <a:rPr lang="nl-NL" dirty="0" smtClean="0"/>
              <a:t> </a:t>
            </a:r>
            <a:r>
              <a:rPr lang="nl-NL" dirty="0" err="1" smtClean="0"/>
              <a:t>already</a:t>
            </a:r>
            <a:r>
              <a:rPr lang="nl-NL" dirty="0" smtClean="0"/>
              <a:t> </a:t>
            </a:r>
            <a:r>
              <a:rPr lang="nl-NL" dirty="0" err="1" smtClean="0"/>
              <a:t>available</a:t>
            </a:r>
            <a:r>
              <a:rPr lang="nl-NL" dirty="0" smtClean="0"/>
              <a:t> information (</a:t>
            </a:r>
            <a:r>
              <a:rPr lang="nl-NL" dirty="0" err="1" smtClean="0"/>
              <a:t>national</a:t>
            </a:r>
            <a:r>
              <a:rPr lang="nl-NL" dirty="0" smtClean="0"/>
              <a:t> databases, </a:t>
            </a:r>
            <a:r>
              <a:rPr lang="nl-NL" dirty="0" err="1" smtClean="0"/>
              <a:t>Qrossroads</a:t>
            </a:r>
            <a:r>
              <a:rPr lang="nl-NL" dirty="0" smtClean="0"/>
              <a:t>, EQAR, etc.)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A714A85B-18B1-4AB1-BC98-CA3D67073B10}" type="slidenum">
              <a:rPr lang="nl-NL" smtClean="0"/>
              <a:pPr>
                <a:defRPr/>
              </a:pPr>
              <a:t>10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31414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Discussion</a:t>
            </a:r>
            <a:r>
              <a:rPr lang="nl-NL" dirty="0" smtClean="0"/>
              <a:t> points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14400" y="1772816"/>
            <a:ext cx="7834064" cy="4896544"/>
          </a:xfrm>
        </p:spPr>
        <p:txBody>
          <a:bodyPr/>
          <a:lstStyle/>
          <a:p>
            <a:r>
              <a:rPr lang="nl-NL" dirty="0"/>
              <a:t>I</a:t>
            </a:r>
            <a:r>
              <a:rPr lang="nl-NL" dirty="0" smtClean="0"/>
              <a:t>nformation </a:t>
            </a:r>
            <a:r>
              <a:rPr lang="nl-NL" dirty="0" err="1" smtClean="0"/>
              <a:t>provision</a:t>
            </a:r>
            <a:r>
              <a:rPr lang="nl-NL" dirty="0" smtClean="0"/>
              <a:t> </a:t>
            </a:r>
            <a:r>
              <a:rPr lang="nl-NL" dirty="0" err="1" smtClean="0"/>
              <a:t>and</a:t>
            </a:r>
            <a:r>
              <a:rPr lang="nl-NL" dirty="0" smtClean="0"/>
              <a:t> stakeholders</a:t>
            </a:r>
          </a:p>
          <a:p>
            <a:r>
              <a:rPr lang="nl-NL" dirty="0" smtClean="0"/>
              <a:t>Types of </a:t>
            </a:r>
            <a:r>
              <a:rPr lang="nl-NL" dirty="0" err="1" smtClean="0"/>
              <a:t>reports</a:t>
            </a:r>
            <a:endParaRPr lang="nl-NL" dirty="0" smtClean="0"/>
          </a:p>
          <a:p>
            <a:r>
              <a:rPr lang="nl-NL" dirty="0" err="1" smtClean="0"/>
              <a:t>Comparability</a:t>
            </a:r>
            <a:endParaRPr lang="nl-NL" dirty="0" smtClean="0"/>
          </a:p>
          <a:p>
            <a:r>
              <a:rPr lang="nl-NL" dirty="0" err="1" smtClean="0"/>
              <a:t>Role</a:t>
            </a:r>
            <a:r>
              <a:rPr lang="nl-NL" dirty="0" smtClean="0"/>
              <a:t> of QA </a:t>
            </a:r>
            <a:r>
              <a:rPr lang="nl-NL" dirty="0" err="1" smtClean="0"/>
              <a:t>agencies</a:t>
            </a:r>
            <a:r>
              <a:rPr lang="nl-NL" dirty="0" smtClean="0"/>
              <a:t> in information </a:t>
            </a:r>
            <a:r>
              <a:rPr lang="nl-NL" dirty="0" err="1" smtClean="0"/>
              <a:t>provision</a:t>
            </a:r>
            <a:endParaRPr lang="nl-NL" dirty="0" smtClean="0"/>
          </a:p>
          <a:p>
            <a:r>
              <a:rPr lang="nl-NL" dirty="0" smtClean="0"/>
              <a:t>EQAR as </a:t>
            </a:r>
            <a:r>
              <a:rPr lang="nl-NL" dirty="0" err="1" smtClean="0"/>
              <a:t>transparency</a:t>
            </a:r>
            <a:r>
              <a:rPr lang="nl-NL" dirty="0" smtClean="0"/>
              <a:t> tool</a:t>
            </a:r>
          </a:p>
          <a:p>
            <a:r>
              <a:rPr lang="nl-NL" dirty="0" smtClean="0"/>
              <a:t>Information on employability</a:t>
            </a:r>
          </a:p>
          <a:p>
            <a:endParaRPr lang="nl-NL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A714A85B-18B1-4AB1-BC98-CA3D67073B10}" type="slidenum">
              <a:rPr lang="nl-NL" smtClean="0"/>
              <a:pPr>
                <a:defRPr/>
              </a:pPr>
              <a:t>2</a:t>
            </a:fld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Information </a:t>
            </a:r>
            <a:r>
              <a:rPr lang="nl-NL" dirty="0" err="1" smtClean="0"/>
              <a:t>provision</a:t>
            </a:r>
            <a:r>
              <a:rPr lang="nl-NL" dirty="0" smtClean="0"/>
              <a:t> </a:t>
            </a:r>
            <a:r>
              <a:rPr lang="nl-NL" dirty="0" err="1" smtClean="0"/>
              <a:t>and</a:t>
            </a:r>
            <a:r>
              <a:rPr lang="nl-NL" dirty="0" smtClean="0"/>
              <a:t> stakeholders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14400" y="1772816"/>
            <a:ext cx="7834064" cy="4896544"/>
          </a:xfrm>
        </p:spPr>
        <p:txBody>
          <a:bodyPr/>
          <a:lstStyle/>
          <a:p>
            <a:pPr marL="0" lvl="0" indent="0">
              <a:buNone/>
            </a:pPr>
            <a:r>
              <a:rPr lang="en-US" dirty="0" smtClean="0"/>
              <a:t>Providing independent information:</a:t>
            </a:r>
          </a:p>
          <a:p>
            <a:pPr lvl="1"/>
            <a:r>
              <a:rPr lang="en-US" sz="2400" dirty="0"/>
              <a:t>about quality of HEI/</a:t>
            </a:r>
            <a:r>
              <a:rPr lang="en-US" sz="2400" dirty="0" err="1"/>
              <a:t>programmes</a:t>
            </a:r>
            <a:r>
              <a:rPr lang="en-US" sz="2400" dirty="0"/>
              <a:t>/HE systems</a:t>
            </a:r>
            <a:endParaRPr lang="nl-NL" sz="2400" dirty="0"/>
          </a:p>
          <a:p>
            <a:pPr lvl="1"/>
            <a:r>
              <a:rPr lang="en-US" sz="2400" dirty="0"/>
              <a:t>f</a:t>
            </a:r>
            <a:r>
              <a:rPr lang="en-US" sz="2400" dirty="0" smtClean="0"/>
              <a:t>or comparing HEIs/</a:t>
            </a:r>
            <a:r>
              <a:rPr lang="en-US" sz="2400" dirty="0" err="1" smtClean="0"/>
              <a:t>programmes</a:t>
            </a:r>
            <a:endParaRPr lang="nl-NL" sz="2400" dirty="0"/>
          </a:p>
          <a:p>
            <a:pPr lvl="1"/>
            <a:r>
              <a:rPr lang="en-US" sz="2400" dirty="0"/>
              <a:t>f</a:t>
            </a:r>
            <a:r>
              <a:rPr lang="en-US" sz="2400" dirty="0" smtClean="0"/>
              <a:t>or decision-making </a:t>
            </a:r>
            <a:r>
              <a:rPr lang="en-US" sz="2400" dirty="0"/>
              <a:t>(funding, enrolment, collaborative </a:t>
            </a:r>
            <a:r>
              <a:rPr lang="en-US" sz="2400" dirty="0" smtClean="0"/>
              <a:t>work)</a:t>
            </a:r>
            <a:endParaRPr lang="nl-NL" sz="2400" dirty="0"/>
          </a:p>
          <a:p>
            <a:pPr lvl="1"/>
            <a:r>
              <a:rPr lang="en-US" sz="2400" dirty="0" smtClean="0"/>
              <a:t>for certain constituencies?</a:t>
            </a:r>
            <a:endParaRPr lang="nl-NL" sz="2400" dirty="0"/>
          </a:p>
          <a:p>
            <a:pPr marL="0" indent="0">
              <a:buNone/>
            </a:pPr>
            <a:endParaRPr lang="nl-NL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A714A85B-18B1-4AB1-BC98-CA3D67073B10}" type="slidenum">
              <a:rPr lang="nl-NL" smtClean="0"/>
              <a:pPr>
                <a:defRPr/>
              </a:pPr>
              <a:t>3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82178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Information </a:t>
            </a:r>
            <a:r>
              <a:rPr lang="nl-NL" dirty="0" err="1" smtClean="0"/>
              <a:t>provision</a:t>
            </a:r>
            <a:r>
              <a:rPr lang="nl-NL" dirty="0" smtClean="0"/>
              <a:t> </a:t>
            </a:r>
            <a:r>
              <a:rPr lang="nl-NL" dirty="0" err="1" smtClean="0"/>
              <a:t>and</a:t>
            </a:r>
            <a:r>
              <a:rPr lang="nl-NL" dirty="0" smtClean="0"/>
              <a:t> stakeholders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14400" y="1772816"/>
            <a:ext cx="7834064" cy="4896544"/>
          </a:xfrm>
        </p:spPr>
        <p:txBody>
          <a:bodyPr/>
          <a:lstStyle/>
          <a:p>
            <a:pPr lvl="0"/>
            <a:r>
              <a:rPr lang="nl-NL" dirty="0" err="1" smtClean="0"/>
              <a:t>Many</a:t>
            </a:r>
            <a:r>
              <a:rPr lang="nl-NL" dirty="0" smtClean="0"/>
              <a:t> stakeholders: </a:t>
            </a:r>
            <a:r>
              <a:rPr lang="en-US" dirty="0" smtClean="0"/>
              <a:t>HEI management</a:t>
            </a:r>
            <a:r>
              <a:rPr lang="nl-NL" dirty="0" smtClean="0"/>
              <a:t>; </a:t>
            </a:r>
            <a:r>
              <a:rPr lang="en-US" dirty="0" smtClean="0"/>
              <a:t>Teachers</a:t>
            </a:r>
            <a:r>
              <a:rPr lang="nl-NL" dirty="0" smtClean="0"/>
              <a:t>; </a:t>
            </a:r>
            <a:r>
              <a:rPr lang="en-US" dirty="0" smtClean="0"/>
              <a:t>Students</a:t>
            </a:r>
            <a:r>
              <a:rPr lang="nl-NL" dirty="0" smtClean="0"/>
              <a:t>; </a:t>
            </a:r>
            <a:r>
              <a:rPr lang="en-US" dirty="0" smtClean="0"/>
              <a:t>Employers</a:t>
            </a:r>
            <a:r>
              <a:rPr lang="nl-NL" dirty="0" smtClean="0"/>
              <a:t>; </a:t>
            </a:r>
            <a:r>
              <a:rPr lang="en-US" dirty="0" smtClean="0"/>
              <a:t>Cooperation partners</a:t>
            </a:r>
            <a:r>
              <a:rPr lang="nl-NL" dirty="0" smtClean="0"/>
              <a:t>; </a:t>
            </a:r>
            <a:r>
              <a:rPr lang="en-US" dirty="0" smtClean="0"/>
              <a:t>Political </a:t>
            </a:r>
            <a:r>
              <a:rPr lang="en-US" dirty="0"/>
              <a:t>decision </a:t>
            </a:r>
            <a:r>
              <a:rPr lang="en-US" dirty="0" smtClean="0"/>
              <a:t>makers</a:t>
            </a:r>
            <a:r>
              <a:rPr lang="nl-NL" dirty="0" smtClean="0"/>
              <a:t>; </a:t>
            </a:r>
            <a:r>
              <a:rPr lang="en-US" dirty="0" smtClean="0"/>
              <a:t>Media; Society </a:t>
            </a:r>
            <a:r>
              <a:rPr lang="en-US" dirty="0"/>
              <a:t>at </a:t>
            </a:r>
            <a:r>
              <a:rPr lang="en-US" dirty="0" smtClean="0"/>
              <a:t>large</a:t>
            </a:r>
          </a:p>
          <a:p>
            <a:r>
              <a:rPr lang="en-US" dirty="0"/>
              <a:t>Most will be interested in basic information, </a:t>
            </a:r>
            <a:r>
              <a:rPr lang="en-US" dirty="0" err="1"/>
              <a:t>e.g</a:t>
            </a:r>
            <a:r>
              <a:rPr lang="en-US" dirty="0"/>
              <a:t> is a certain </a:t>
            </a:r>
            <a:r>
              <a:rPr lang="en-US" dirty="0" err="1"/>
              <a:t>programme</a:t>
            </a:r>
            <a:r>
              <a:rPr lang="en-US" dirty="0"/>
              <a:t> or HEI </a:t>
            </a:r>
            <a:r>
              <a:rPr lang="en-US" dirty="0" smtClean="0"/>
              <a:t>accredited/quality assured?</a:t>
            </a:r>
          </a:p>
          <a:p>
            <a:r>
              <a:rPr lang="en-US" dirty="0" smtClean="0"/>
              <a:t>HEIs </a:t>
            </a:r>
            <a:r>
              <a:rPr lang="en-US" dirty="0"/>
              <a:t>to provide additional </a:t>
            </a:r>
            <a:r>
              <a:rPr lang="en-US" dirty="0" smtClean="0"/>
              <a:t>information for e.g. national databases/student choice information websites etc.</a:t>
            </a:r>
            <a:endParaRPr lang="nl-NL" dirty="0"/>
          </a:p>
          <a:p>
            <a:pPr lvl="0"/>
            <a:endParaRPr lang="nl-NL" dirty="0"/>
          </a:p>
          <a:p>
            <a:pPr marL="0" indent="0">
              <a:buNone/>
            </a:pPr>
            <a:endParaRPr lang="nl-NL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A714A85B-18B1-4AB1-BC98-CA3D67073B10}" type="slidenum">
              <a:rPr lang="nl-NL" smtClean="0"/>
              <a:pPr>
                <a:defRPr/>
              </a:pPr>
              <a:t>4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71187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Types of </a:t>
            </a:r>
            <a:r>
              <a:rPr lang="nl-NL" dirty="0" err="1" smtClean="0"/>
              <a:t>reports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14400" y="1772816"/>
            <a:ext cx="7834064" cy="4896544"/>
          </a:xfrm>
        </p:spPr>
        <p:txBody>
          <a:bodyPr/>
          <a:lstStyle/>
          <a:p>
            <a:pPr marL="0" lvl="0" indent="0">
              <a:buNone/>
            </a:pPr>
            <a:r>
              <a:rPr lang="en-US" dirty="0" smtClean="0"/>
              <a:t>Types of reporting:</a:t>
            </a:r>
          </a:p>
          <a:p>
            <a:pPr lvl="1"/>
            <a:r>
              <a:rPr lang="en-US" dirty="0" smtClean="0"/>
              <a:t>Summative </a:t>
            </a:r>
            <a:r>
              <a:rPr lang="en-US" dirty="0" err="1"/>
              <a:t>vs</a:t>
            </a:r>
            <a:r>
              <a:rPr lang="en-US" dirty="0"/>
              <a:t> formative conclusions</a:t>
            </a:r>
            <a:endParaRPr lang="nl-NL" dirty="0"/>
          </a:p>
          <a:p>
            <a:pPr lvl="1"/>
            <a:r>
              <a:rPr lang="en-US" dirty="0"/>
              <a:t>Descriptive </a:t>
            </a:r>
            <a:r>
              <a:rPr lang="en-US" dirty="0" err="1"/>
              <a:t>vs</a:t>
            </a:r>
            <a:r>
              <a:rPr lang="en-US" dirty="0"/>
              <a:t> analytical</a:t>
            </a:r>
            <a:endParaRPr lang="nl-NL" dirty="0"/>
          </a:p>
          <a:p>
            <a:pPr lvl="1"/>
            <a:r>
              <a:rPr lang="en-US" dirty="0"/>
              <a:t>Quantitative </a:t>
            </a:r>
            <a:r>
              <a:rPr lang="en-US" dirty="0" err="1"/>
              <a:t>vs</a:t>
            </a:r>
            <a:r>
              <a:rPr lang="en-US" dirty="0"/>
              <a:t> qualitative</a:t>
            </a:r>
            <a:endParaRPr lang="nl-NL" dirty="0"/>
          </a:p>
          <a:p>
            <a:pPr lvl="1"/>
            <a:r>
              <a:rPr lang="en-US" dirty="0"/>
              <a:t>Comparable </a:t>
            </a:r>
            <a:r>
              <a:rPr lang="en-US" dirty="0" err="1"/>
              <a:t>vs</a:t>
            </a:r>
            <a:r>
              <a:rPr lang="en-US" dirty="0"/>
              <a:t> individual</a:t>
            </a:r>
            <a:endParaRPr lang="nl-NL" dirty="0"/>
          </a:p>
          <a:p>
            <a:pPr lvl="1"/>
            <a:r>
              <a:rPr lang="en-US" dirty="0"/>
              <a:t>Comprehensive </a:t>
            </a:r>
            <a:r>
              <a:rPr lang="en-US" dirty="0" err="1"/>
              <a:t>vs</a:t>
            </a:r>
            <a:r>
              <a:rPr lang="en-US" dirty="0"/>
              <a:t> </a:t>
            </a:r>
            <a:r>
              <a:rPr lang="en-US" dirty="0" smtClean="0"/>
              <a:t>focused</a:t>
            </a:r>
          </a:p>
          <a:p>
            <a:r>
              <a:rPr lang="en-US" dirty="0" smtClean="0"/>
              <a:t>Too much national diversity for agreement on 1 common template  (and we may loose a lot!)</a:t>
            </a:r>
          </a:p>
          <a:p>
            <a:r>
              <a:rPr lang="en-US" dirty="0" smtClean="0"/>
              <a:t>2 </a:t>
            </a:r>
            <a:r>
              <a:rPr lang="en-US" dirty="0"/>
              <a:t>types of reports: technical and readable for general audience </a:t>
            </a:r>
            <a:r>
              <a:rPr lang="en-US" dirty="0" smtClean="0"/>
              <a:t>(summary). </a:t>
            </a:r>
          </a:p>
          <a:p>
            <a:r>
              <a:rPr lang="en-US" dirty="0" smtClean="0"/>
              <a:t>ENQA </a:t>
            </a:r>
            <a:r>
              <a:rPr lang="en-US" dirty="0" err="1" smtClean="0"/>
              <a:t>EQArep</a:t>
            </a:r>
            <a:r>
              <a:rPr lang="en-US" dirty="0" smtClean="0"/>
              <a:t> project</a:t>
            </a:r>
            <a:endParaRPr lang="nl-NL" dirty="0"/>
          </a:p>
          <a:p>
            <a:endParaRPr lang="nl-NL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A714A85B-18B1-4AB1-BC98-CA3D67073B10}" type="slidenum">
              <a:rPr lang="nl-NL" smtClean="0"/>
              <a:pPr>
                <a:defRPr/>
              </a:pPr>
              <a:t>5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66019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   </a:t>
            </a:r>
            <a:r>
              <a:rPr lang="nl-NL" dirty="0" err="1" smtClean="0"/>
              <a:t>Comparability</a:t>
            </a:r>
            <a:r>
              <a:rPr lang="nl-NL" dirty="0"/>
              <a:t/>
            </a:r>
            <a:br>
              <a:rPr lang="nl-NL" dirty="0"/>
            </a:b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14400" y="1772816"/>
            <a:ext cx="7834064" cy="4896544"/>
          </a:xfrm>
        </p:spPr>
        <p:txBody>
          <a:bodyPr/>
          <a:lstStyle/>
          <a:p>
            <a:r>
              <a:rPr lang="en-US" dirty="0" smtClean="0"/>
              <a:t>Stakeholders </a:t>
            </a:r>
            <a:r>
              <a:rPr lang="en-US" dirty="0"/>
              <a:t>not interested in </a:t>
            </a:r>
            <a:r>
              <a:rPr lang="en-US" dirty="0" smtClean="0"/>
              <a:t>agencies providing comparisons</a:t>
            </a:r>
          </a:p>
          <a:p>
            <a:r>
              <a:rPr lang="en-US" dirty="0" smtClean="0"/>
              <a:t>Stakeholders need understandable information </a:t>
            </a:r>
          </a:p>
          <a:p>
            <a:r>
              <a:rPr lang="en-US" dirty="0" smtClean="0"/>
              <a:t>Readability </a:t>
            </a:r>
            <a:r>
              <a:rPr lang="en-US" dirty="0"/>
              <a:t>of </a:t>
            </a:r>
            <a:r>
              <a:rPr lang="en-US" dirty="0" smtClean="0"/>
              <a:t>reports important; users should be able to understand </a:t>
            </a:r>
            <a:r>
              <a:rPr lang="en-US" dirty="0"/>
              <a:t>it.</a:t>
            </a:r>
            <a:endParaRPr lang="nl-NL" dirty="0"/>
          </a:p>
          <a:p>
            <a:pPr marL="0" indent="0">
              <a:buNone/>
            </a:pPr>
            <a:endParaRPr lang="nl-NL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A714A85B-18B1-4AB1-BC98-CA3D67073B10}" type="slidenum">
              <a:rPr lang="nl-NL" smtClean="0"/>
              <a:pPr>
                <a:defRPr/>
              </a:pPr>
              <a:t>6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73346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      </a:t>
            </a:r>
            <a:r>
              <a:rPr lang="nl-NL" dirty="0" err="1" smtClean="0"/>
              <a:t>Role</a:t>
            </a:r>
            <a:r>
              <a:rPr lang="nl-NL" dirty="0" smtClean="0"/>
              <a:t> </a:t>
            </a:r>
            <a:r>
              <a:rPr lang="nl-NL" dirty="0"/>
              <a:t>of QA </a:t>
            </a:r>
            <a:r>
              <a:rPr lang="nl-NL" dirty="0" err="1" smtClean="0"/>
              <a:t>agencies</a:t>
            </a:r>
            <a:r>
              <a:rPr lang="nl-NL" dirty="0"/>
              <a:t/>
            </a:r>
            <a:br>
              <a:rPr lang="nl-NL" dirty="0"/>
            </a:br>
            <a:r>
              <a:rPr lang="nl-NL" dirty="0"/>
              <a:t/>
            </a:r>
            <a:br>
              <a:rPr lang="nl-NL" dirty="0"/>
            </a:b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14400" y="1772816"/>
            <a:ext cx="7834064" cy="4896544"/>
          </a:xfrm>
        </p:spPr>
        <p:txBody>
          <a:bodyPr/>
          <a:lstStyle/>
          <a:p>
            <a:r>
              <a:rPr lang="en-US" dirty="0"/>
              <a:t>Making accessible the information that is already there, e.g. </a:t>
            </a:r>
            <a:r>
              <a:rPr lang="en-US" dirty="0" smtClean="0"/>
              <a:t>QA summaries</a:t>
            </a:r>
            <a:r>
              <a:rPr lang="en-US" dirty="0"/>
              <a:t>, </a:t>
            </a:r>
            <a:r>
              <a:rPr lang="en-US" dirty="0" smtClean="0"/>
              <a:t>learning outcomes, </a:t>
            </a:r>
            <a:r>
              <a:rPr lang="en-US" dirty="0"/>
              <a:t>etc</a:t>
            </a:r>
            <a:r>
              <a:rPr lang="en-US" dirty="0" smtClean="0"/>
              <a:t>. Depends on availability nationally</a:t>
            </a:r>
          </a:p>
          <a:p>
            <a:r>
              <a:rPr lang="en-US" dirty="0" smtClean="0"/>
              <a:t>www.Qrossroads.eu provides information on accredited/quality assured </a:t>
            </a:r>
            <a:r>
              <a:rPr lang="en-US" dirty="0" err="1" smtClean="0"/>
              <a:t>programmes</a:t>
            </a:r>
            <a:r>
              <a:rPr lang="en-US" dirty="0" smtClean="0"/>
              <a:t>/HEIs</a:t>
            </a:r>
            <a:endParaRPr lang="en-US" dirty="0"/>
          </a:p>
          <a:p>
            <a:r>
              <a:rPr lang="en-US" dirty="0" smtClean="0"/>
              <a:t>Information </a:t>
            </a:r>
            <a:r>
              <a:rPr lang="en-US" dirty="0"/>
              <a:t>provided by </a:t>
            </a:r>
            <a:r>
              <a:rPr lang="en-US" dirty="0" smtClean="0"/>
              <a:t>HEIs; </a:t>
            </a:r>
            <a:r>
              <a:rPr lang="en-US" dirty="0"/>
              <a:t>agency </a:t>
            </a:r>
            <a:r>
              <a:rPr lang="en-US" dirty="0" smtClean="0"/>
              <a:t>assesses whether </a:t>
            </a:r>
            <a:r>
              <a:rPr lang="en-US" dirty="0"/>
              <a:t>this  is reliable </a:t>
            </a:r>
            <a:r>
              <a:rPr lang="en-US" dirty="0" smtClean="0"/>
              <a:t>information (</a:t>
            </a:r>
            <a:r>
              <a:rPr lang="en-US" dirty="0" err="1" smtClean="0"/>
              <a:t>e.g</a:t>
            </a:r>
            <a:r>
              <a:rPr lang="en-US" dirty="0" smtClean="0"/>
              <a:t> UK).</a:t>
            </a:r>
          </a:p>
          <a:p>
            <a:pPr marL="0" indent="0">
              <a:buNone/>
            </a:pPr>
            <a:endParaRPr lang="nl-NL" dirty="0"/>
          </a:p>
          <a:p>
            <a:endParaRPr lang="nl-NL" dirty="0" smtClean="0"/>
          </a:p>
          <a:p>
            <a:endParaRPr lang="nl-NL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A714A85B-18B1-4AB1-BC98-CA3D67073B10}" type="slidenum">
              <a:rPr lang="nl-NL" smtClean="0"/>
              <a:pPr>
                <a:defRPr/>
              </a:pPr>
              <a:t>7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13547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      </a:t>
            </a:r>
            <a:r>
              <a:rPr lang="nl-NL" dirty="0"/>
              <a:t/>
            </a:r>
            <a:br>
              <a:rPr lang="nl-NL" dirty="0"/>
            </a:br>
            <a:r>
              <a:rPr lang="nl-NL" dirty="0" smtClean="0"/>
              <a:t>   EQAR </a:t>
            </a:r>
            <a:r>
              <a:rPr lang="nl-NL" dirty="0"/>
              <a:t>as </a:t>
            </a:r>
            <a:r>
              <a:rPr lang="nl-NL" dirty="0" err="1"/>
              <a:t>transparency</a:t>
            </a:r>
            <a:r>
              <a:rPr lang="nl-NL" dirty="0"/>
              <a:t> tool</a:t>
            </a:r>
            <a:br>
              <a:rPr lang="nl-NL" dirty="0"/>
            </a:br>
            <a:r>
              <a:rPr lang="nl-NL" dirty="0"/>
              <a:t/>
            </a:r>
            <a:br>
              <a:rPr lang="nl-NL" dirty="0"/>
            </a:b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14400" y="1772816"/>
            <a:ext cx="7834064" cy="4896544"/>
          </a:xfrm>
        </p:spPr>
        <p:txBody>
          <a:bodyPr/>
          <a:lstStyle/>
          <a:p>
            <a:pPr lvl="0"/>
            <a:r>
              <a:rPr lang="en-US" dirty="0"/>
              <a:t>To </a:t>
            </a:r>
            <a:r>
              <a:rPr lang="en-US" dirty="0" err="1"/>
              <a:t>govts</a:t>
            </a:r>
            <a:r>
              <a:rPr lang="en-US" dirty="0"/>
              <a:t> and other agencies: recognizing work of agencies that work in other countries</a:t>
            </a:r>
            <a:endParaRPr lang="nl-NL" dirty="0"/>
          </a:p>
          <a:p>
            <a:pPr lvl="0"/>
            <a:r>
              <a:rPr lang="en-US" dirty="0" smtClean="0"/>
              <a:t>For ENIC-NARICs: </a:t>
            </a:r>
            <a:r>
              <a:rPr lang="en-US" dirty="0"/>
              <a:t>transparency on what it means </a:t>
            </a:r>
            <a:r>
              <a:rPr lang="en-US" dirty="0" smtClean="0"/>
              <a:t>that a HEI/</a:t>
            </a:r>
            <a:r>
              <a:rPr lang="en-US" dirty="0" err="1" smtClean="0"/>
              <a:t>programme</a:t>
            </a:r>
            <a:r>
              <a:rPr lang="en-US" dirty="0" smtClean="0"/>
              <a:t>  is accredited/quality assured</a:t>
            </a:r>
            <a:endParaRPr lang="nl-NL" dirty="0"/>
          </a:p>
          <a:p>
            <a:pPr lvl="0"/>
            <a:r>
              <a:rPr lang="en-US" dirty="0"/>
              <a:t>Students/employers/public at large: interested in which HEIs/</a:t>
            </a:r>
            <a:r>
              <a:rPr lang="en-US" dirty="0" err="1"/>
              <a:t>programmes</a:t>
            </a:r>
            <a:r>
              <a:rPr lang="en-US" dirty="0"/>
              <a:t> are </a:t>
            </a:r>
            <a:r>
              <a:rPr lang="en-US" dirty="0" smtClean="0"/>
              <a:t>accredited/QA; links to available databases (e.g. </a:t>
            </a:r>
            <a:r>
              <a:rPr lang="en-US" dirty="0" err="1" smtClean="0"/>
              <a:t>Qrossroads</a:t>
            </a:r>
            <a:r>
              <a:rPr lang="en-US" dirty="0" smtClean="0"/>
              <a:t>)</a:t>
            </a: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endParaRPr lang="nl-NL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A714A85B-18B1-4AB1-BC98-CA3D67073B10}" type="slidenum">
              <a:rPr lang="nl-NL" smtClean="0"/>
              <a:pPr>
                <a:defRPr/>
              </a:pPr>
              <a:t>8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77786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      </a:t>
            </a:r>
            <a:r>
              <a:rPr lang="nl-NL" dirty="0"/>
              <a:t/>
            </a:r>
            <a:br>
              <a:rPr lang="nl-NL" dirty="0"/>
            </a:br>
            <a:r>
              <a:rPr lang="nl-NL" dirty="0" smtClean="0"/>
              <a:t>       Information </a:t>
            </a:r>
            <a:r>
              <a:rPr lang="nl-NL" dirty="0"/>
              <a:t>on employability</a:t>
            </a:r>
            <a:br>
              <a:rPr lang="nl-NL" dirty="0"/>
            </a:br>
            <a:r>
              <a:rPr lang="nl-NL" dirty="0"/>
              <a:t/>
            </a:r>
            <a:br>
              <a:rPr lang="nl-NL" dirty="0"/>
            </a:br>
            <a:r>
              <a:rPr lang="nl-NL" dirty="0"/>
              <a:t/>
            </a:r>
            <a:br>
              <a:rPr lang="nl-NL" dirty="0"/>
            </a:b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14400" y="1772816"/>
            <a:ext cx="7834064" cy="4896544"/>
          </a:xfrm>
        </p:spPr>
        <p:txBody>
          <a:bodyPr/>
          <a:lstStyle/>
          <a:p>
            <a:r>
              <a:rPr lang="en-US" dirty="0"/>
              <a:t>Employability; can be useful to </a:t>
            </a:r>
            <a:r>
              <a:rPr lang="en-US" dirty="0" err="1"/>
              <a:t>emphasise</a:t>
            </a:r>
            <a:r>
              <a:rPr lang="en-US" dirty="0"/>
              <a:t> this more on </a:t>
            </a:r>
            <a:r>
              <a:rPr lang="en-US" dirty="0" err="1"/>
              <a:t>inst</a:t>
            </a:r>
            <a:r>
              <a:rPr lang="en-US" dirty="0"/>
              <a:t>/</a:t>
            </a:r>
            <a:r>
              <a:rPr lang="en-US" dirty="0" err="1"/>
              <a:t>nat</a:t>
            </a:r>
            <a:r>
              <a:rPr lang="en-US" dirty="0"/>
              <a:t> level; difficult to measure (no easy indicators)</a:t>
            </a:r>
            <a:endParaRPr lang="nl-NL" dirty="0"/>
          </a:p>
          <a:p>
            <a:r>
              <a:rPr lang="en-US" dirty="0"/>
              <a:t>G</a:t>
            </a:r>
            <a:r>
              <a:rPr lang="en-US" dirty="0" smtClean="0"/>
              <a:t>raduate </a:t>
            </a:r>
            <a:r>
              <a:rPr lang="en-US" dirty="0"/>
              <a:t>tracking (included in ESG 1.6); also surveying employers and graduates. S</a:t>
            </a:r>
            <a:r>
              <a:rPr lang="en-US" dirty="0" smtClean="0"/>
              <a:t>hould quality </a:t>
            </a:r>
            <a:r>
              <a:rPr lang="en-US" dirty="0"/>
              <a:t>of data </a:t>
            </a:r>
            <a:r>
              <a:rPr lang="en-US" dirty="0" smtClean="0"/>
              <a:t>gathering be checked?</a:t>
            </a:r>
            <a:endParaRPr lang="nl-NL" dirty="0"/>
          </a:p>
          <a:p>
            <a:r>
              <a:rPr lang="en-US" dirty="0" smtClean="0"/>
              <a:t>Employability </a:t>
            </a:r>
            <a:r>
              <a:rPr lang="en-US" dirty="0"/>
              <a:t>important feature in HE; no role for QA in assessing employability but to look at whether the HEI takes into account employability.</a:t>
            </a:r>
            <a:endParaRPr lang="nl-NL" dirty="0"/>
          </a:p>
          <a:p>
            <a:pPr marL="0" indent="0">
              <a:buNone/>
            </a:pPr>
            <a:endParaRPr lang="nl-NL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A714A85B-18B1-4AB1-BC98-CA3D67073B10}" type="slidenum">
              <a:rPr lang="nl-NL" smtClean="0"/>
              <a:pPr>
                <a:defRPr/>
              </a:pPr>
              <a:t>9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86231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1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1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  <a:txDef>
      <a:spPr>
        <a:noFill/>
      </a:spPr>
      <a:bodyPr wrap="square" rtlCol="0">
        <a:spAutoFit/>
      </a:bodyPr>
      <a:lstStyle>
        <a:defPPr>
          <a:defRPr dirty="0" smtClean="0"/>
        </a:defPPr>
      </a:lstStyle>
    </a:tx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C1AB35119EB7448BBF81412505067A0" ma:contentTypeVersion="0" ma:contentTypeDescription="Create a new document." ma:contentTypeScope="" ma:versionID="363c7c079387f93f10003d2756c9529a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26B583DA-948E-4B33-8DCF-A134447A84B6}"/>
</file>

<file path=customXml/itemProps2.xml><?xml version="1.0" encoding="utf-8"?>
<ds:datastoreItem xmlns:ds="http://schemas.openxmlformats.org/officeDocument/2006/customXml" ds:itemID="{75F5ACEC-29D7-4928-90DE-3AC2A5D67266}"/>
</file>

<file path=customXml/itemProps3.xml><?xml version="1.0" encoding="utf-8"?>
<ds:datastoreItem xmlns:ds="http://schemas.openxmlformats.org/officeDocument/2006/customXml" ds:itemID="{3A8D974C-2629-4EFA-836A-6EDB8003F9E6}"/>
</file>

<file path=docProps/app.xml><?xml version="1.0" encoding="utf-8"?>
<Properties xmlns="http://schemas.openxmlformats.org/officeDocument/2006/extended-properties" xmlns:vt="http://schemas.openxmlformats.org/officeDocument/2006/docPropsVTypes">
  <TotalTime>2462</TotalTime>
  <Words>516</Words>
  <Application>Microsoft Office PowerPoint</Application>
  <PresentationFormat>Diavoorstelling (4:3)</PresentationFormat>
  <Paragraphs>66</Paragraphs>
  <Slides>10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1" baseType="lpstr">
      <vt:lpstr>Blank Presentation</vt:lpstr>
      <vt:lpstr>Transparency and QA</vt:lpstr>
      <vt:lpstr>Discussion points</vt:lpstr>
      <vt:lpstr>Information provision and stakeholders</vt:lpstr>
      <vt:lpstr>Information provision and stakeholders</vt:lpstr>
      <vt:lpstr>Types of reports </vt:lpstr>
      <vt:lpstr>   Comparability  </vt:lpstr>
      <vt:lpstr>      Role of QA agencies   </vt:lpstr>
      <vt:lpstr>          EQAR as transparency tool   </vt:lpstr>
      <vt:lpstr>              Information on employability    </vt:lpstr>
      <vt:lpstr>              Conclusions?    </vt:lpstr>
    </vt:vector>
  </TitlesOfParts>
  <Company>Ontwerpbureau Smidswater BNO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 Boer</dc:creator>
  <cp:lastModifiedBy>NVAO</cp:lastModifiedBy>
  <cp:revision>134</cp:revision>
  <dcterms:created xsi:type="dcterms:W3CDTF">2009-12-11T11:09:38Z</dcterms:created>
  <dcterms:modified xsi:type="dcterms:W3CDTF">2013-05-23T14:31:33Z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0x0101005C1AB35119EB7448BBF81412505067A0</vt:lpwstr>
  </property>
</Properties>
</file>