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bin" ContentType="application/vnd.openxmlformats-officedocument.presentationml.printerSettings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Default Extension="jpeg" ContentType="image/jpeg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10"/>
  </p:notesMasterIdLst>
  <p:handoutMasterIdLst>
    <p:handoutMasterId r:id="rId11"/>
  </p:handoutMasterIdLst>
  <p:sldIdLst>
    <p:sldId id="580" r:id="rId2"/>
    <p:sldId id="581" r:id="rId3"/>
    <p:sldId id="582" r:id="rId4"/>
    <p:sldId id="583" r:id="rId5"/>
    <p:sldId id="584" r:id="rId6"/>
    <p:sldId id="585" r:id="rId7"/>
    <p:sldId id="586" r:id="rId8"/>
    <p:sldId id="587" r:id="rId9"/>
  </p:sldIdLst>
  <p:sldSz cx="9144000" cy="6858000" type="screen4x3"/>
  <p:notesSz cx="6669088" cy="9753600"/>
  <p:defaultTextStyle>
    <a:defPPr>
      <a:defRPr lang="hr-HR"/>
    </a:defPPr>
    <a:lvl1pPr algn="l" rtl="0" fontAlgn="base">
      <a:spcBef>
        <a:spcPct val="20000"/>
      </a:spcBef>
      <a:spcAft>
        <a:spcPct val="0"/>
      </a:spcAft>
      <a:buClr>
        <a:srgbClr val="990000"/>
      </a:buClr>
      <a:buFont typeface="Wingdings" pitchFamily="2" charset="2"/>
      <a:buChar char="§"/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990000"/>
      </a:buClr>
      <a:buFont typeface="Wingdings" pitchFamily="2" charset="2"/>
      <a:buChar char="§"/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990000"/>
      </a:buClr>
      <a:buFont typeface="Wingdings" pitchFamily="2" charset="2"/>
      <a:buChar char="§"/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990000"/>
      </a:buClr>
      <a:buFont typeface="Wingdings" pitchFamily="2" charset="2"/>
      <a:buChar char="§"/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990000"/>
      </a:buClr>
      <a:buFont typeface="Wingdings" pitchFamily="2" charset="2"/>
      <a:buChar char="§"/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accent2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333399"/>
    <a:srgbClr val="000099"/>
    <a:srgbClr val="FF00FF"/>
    <a:srgbClr val="CC0099"/>
    <a:srgbClr val="CCFFFF"/>
    <a:srgbClr val="99FF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394" autoAdjust="0"/>
    <p:restoredTop sz="62172" autoAdjust="0"/>
  </p:normalViewPr>
  <p:slideViewPr>
    <p:cSldViewPr snapToGrid="0">
      <p:cViewPr>
        <p:scale>
          <a:sx n="55" d="100"/>
          <a:sy n="55" d="100"/>
        </p:scale>
        <p:origin x="-80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172" y="-108"/>
      </p:cViewPr>
      <p:guideLst>
        <p:guide orient="horz" pos="307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esProps" Target="presProps.xml"/><Relationship Id="rId8" Type="http://schemas.openxmlformats.org/officeDocument/2006/relationships/slide" Target="slides/slide7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12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17" Type="http://schemas.openxmlformats.org/officeDocument/2006/relationships/customXml" Target="../customXml/item1.xml"/><Relationship Id="rId16" Type="http://schemas.openxmlformats.org/officeDocument/2006/relationships/tableStyles" Target="tableStyles.xml"/><Relationship Id="rId2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043" cy="48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486" y="0"/>
            <a:ext cx="2890043" cy="48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658"/>
            <a:ext cx="2890043" cy="48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486" y="9263658"/>
            <a:ext cx="2890043" cy="48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C386CF3-8DB1-4F20-A548-CF548928EB7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6205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043" cy="48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86" y="0"/>
            <a:ext cx="2890043" cy="48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5212" cy="30987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638" y="3991232"/>
            <a:ext cx="6301945" cy="50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658"/>
            <a:ext cx="2890043" cy="48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86" y="9263658"/>
            <a:ext cx="2890043" cy="48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6" tIns="44893" rIns="89786" bIns="4489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1F0C7D5-0749-40DC-AD11-505F4C5BDC7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93282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1pPr>
            <a:lvl2pPr marL="730097" indent="-280807" eaLnBrk="0" hangingPunct="0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2pPr>
            <a:lvl3pPr marL="1123226" indent="-224645" eaLnBrk="0" hangingPunct="0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3pPr>
            <a:lvl4pPr marL="1572517" indent="-224645" eaLnBrk="0" hangingPunct="0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4pPr>
            <a:lvl5pPr marL="2021807" indent="-224645" eaLnBrk="0" hangingPunct="0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5pPr>
            <a:lvl6pPr marL="2471097" indent="-22464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6pPr>
            <a:lvl7pPr marL="2920388" indent="-22464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7pPr>
            <a:lvl8pPr marL="3369678" indent="-22464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8pPr>
            <a:lvl9pPr marL="3818969" indent="-22464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Font typeface="Wingdings" pitchFamily="2" charset="2"/>
              <a:buChar char="§"/>
              <a:defRPr sz="31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fld id="{65738A47-4A54-43D5-9356-9D86DF65B056}" type="slidenum">
              <a:rPr lang="hr-HR" sz="1200" b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1</a:t>
            </a:fld>
            <a:endParaRPr lang="hr-HR" sz="1200" b="0">
              <a:solidFill>
                <a:prstClr val="black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1838"/>
            <a:ext cx="4876800" cy="36576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endParaRPr lang="en-US" sz="10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8413" y="731838"/>
            <a:ext cx="4132262" cy="3098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0C7D5-0749-40DC-AD11-505F4C5BDC79}" type="slidenum">
              <a:rPr lang="hr-HR" smtClean="0"/>
              <a:pPr>
                <a:defRPr/>
              </a:pPr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4289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8413" y="731838"/>
            <a:ext cx="4132262" cy="3098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0C7D5-0749-40DC-AD11-505F4C5BDC79}" type="slidenum">
              <a:rPr lang="hr-HR" smtClean="0"/>
              <a:pPr>
                <a:defRPr/>
              </a:pPr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4289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8413" y="731838"/>
            <a:ext cx="4132262" cy="3098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0C7D5-0749-40DC-AD11-505F4C5BDC79}" type="slidenum">
              <a:rPr lang="hr-HR" smtClean="0"/>
              <a:pPr>
                <a:defRPr/>
              </a:pPr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4289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8413" y="731838"/>
            <a:ext cx="4132262" cy="3098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0C7D5-0749-40DC-AD11-505F4C5BDC79}" type="slidenum">
              <a:rPr lang="hr-HR" smtClean="0"/>
              <a:pPr>
                <a:defRPr/>
              </a:pPr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9322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74A44-3C14-40D7-A2ED-028F9E3E5B78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321364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9FE24-8C5B-4FBC-B63A-1D2796910944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30634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534988"/>
            <a:ext cx="2060575" cy="5591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4988"/>
            <a:ext cx="6029325" cy="5591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001FB-50EE-4E10-B66E-34C38C5D0E24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33797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5349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4295-DE9D-47BE-B541-97396F94523E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39356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DB9A-14A9-4BCE-BC36-FDA74E70D2F3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54435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B50A2-FE5D-42E0-97C2-876699D6D922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53012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AB0B4-E172-4C61-8C69-4833CD5A9645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98771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8E4D2-04E0-49C0-95FB-628E482E3E7D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8286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E7D60-0627-44C7-BB03-B443406A6D98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8002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4106A-1739-4D50-99C8-2E756F3F7C6C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138768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427D2-0EE4-4DB7-B871-B32D100D8158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7191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5D1B5-A64A-4C1A-8A6B-DDA317D981A9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0706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1800" y="6457950"/>
            <a:ext cx="63500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000">
                <a:latin typeface="Book Antiqua" pitchFamily="18" charset="0"/>
                <a:cs typeface="+mn-cs"/>
              </a:defRPr>
            </a:lvl1pPr>
          </a:lstStyle>
          <a:p>
            <a:pPr>
              <a:defRPr/>
            </a:pPr>
            <a:fld id="{C374E5CB-5F4B-4C3E-ACEC-3CBEC0A38C39}" type="slidenum">
              <a:rPr 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99"/>
              </a:solidFill>
            </a:endParaRPr>
          </a:p>
        </p:txBody>
      </p:sp>
      <p:pic>
        <p:nvPicPr>
          <p:cNvPr id="1027" name="Picture 13" descr="_grb_e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4"/>
          <p:cNvSpPr>
            <a:spLocks noChangeArrowheads="1"/>
          </p:cNvSpPr>
          <p:nvPr userDrawn="1"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endParaRPr lang="en-US" smtClean="0">
              <a:solidFill>
                <a:srgbClr val="333399"/>
              </a:solidFill>
              <a:cs typeface="Arial" pitchFamily="34" charset="0"/>
            </a:endParaRPr>
          </a:p>
        </p:txBody>
      </p:sp>
      <p:sp>
        <p:nvSpPr>
          <p:cNvPr id="100367" name="Rectangle 15"/>
          <p:cNvSpPr>
            <a:spLocks noChangeArrowheads="1"/>
          </p:cNvSpPr>
          <p:nvPr userDrawn="1"/>
        </p:nvSpPr>
        <p:spPr bwMode="auto">
          <a:xfrm>
            <a:off x="457200" y="836613"/>
            <a:ext cx="82296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en-US" sz="360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pitchFamily="34" charset="0"/>
            </a:endParaRPr>
          </a:p>
        </p:txBody>
      </p:sp>
      <p:sp>
        <p:nvSpPr>
          <p:cNvPr id="10036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69900" y="5349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928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ransition xmlns:p14="http://schemas.microsoft.com/office/powerpoint/2010/main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800" b="1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400" b="1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000" b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000" b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000" b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000" b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000" b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000" b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7338" y="1557338"/>
            <a:ext cx="86772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457200" indent="-12700" eaLnBrk="0" hangingPunct="0"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3600" smtClean="0">
              <a:solidFill>
                <a:srgbClr val="0000CC"/>
              </a:solidFill>
            </a:endParaRP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568036" y="836613"/>
            <a:ext cx="8146473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28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28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b="0" dirty="0" smtClean="0">
              <a:solidFill>
                <a:srgbClr val="990000"/>
              </a:solidFill>
              <a:latin typeface="+mj-lt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US" b="0" dirty="0">
                <a:solidFill>
                  <a:srgbClr val="990000"/>
                </a:solidFill>
                <a:latin typeface="+mj-lt"/>
                <a:cs typeface="Arial" pitchFamily="34" charset="0"/>
              </a:rPr>
              <a:t>Report of the International Seminar on the 2nd Bologna </a:t>
            </a:r>
            <a:r>
              <a:rPr lang="en-US" b="0" dirty="0" smtClean="0">
                <a:solidFill>
                  <a:srgbClr val="990000"/>
                </a:solidFill>
                <a:latin typeface="+mj-lt"/>
                <a:cs typeface="Arial" pitchFamily="34" charset="0"/>
              </a:rPr>
              <a:t>Cycle</a:t>
            </a:r>
            <a:endParaRPr lang="hr-HR" b="0" dirty="0" smtClean="0">
              <a:solidFill>
                <a:srgbClr val="990000"/>
              </a:solidFill>
              <a:latin typeface="+mj-lt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en-US" b="0" dirty="0">
              <a:solidFill>
                <a:srgbClr val="990000"/>
              </a:solidFill>
              <a:latin typeface="+mj-lt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US" sz="2400" b="0" dirty="0">
                <a:solidFill>
                  <a:srgbClr val="990000"/>
                </a:solidFill>
                <a:latin typeface="+mj-lt"/>
                <a:cs typeface="Arial" pitchFamily="34" charset="0"/>
              </a:rPr>
              <a:t>Zagreb, Croatia, 12 April 2013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1800" b="0" dirty="0" smtClean="0">
              <a:solidFill>
                <a:srgbClr val="333399"/>
              </a:solidFill>
              <a:latin typeface="+mj-lt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1800" b="0" dirty="0" smtClean="0">
              <a:solidFill>
                <a:srgbClr val="333399"/>
              </a:solidFill>
              <a:latin typeface="+mj-lt"/>
              <a:cs typeface="Arial" pitchFamily="34" charset="0"/>
            </a:endParaRPr>
          </a:p>
          <a:p>
            <a:pPr algn="r">
              <a:spcBef>
                <a:spcPct val="0"/>
              </a:spcBef>
              <a:buClrTx/>
              <a:buFontTx/>
              <a:buNone/>
              <a:defRPr/>
            </a:pP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Arial" pitchFamily="34" charset="0"/>
              </a:rPr>
              <a:t>Ana </a:t>
            </a:r>
            <a:r>
              <a:rPr lang="en-US" sz="1600" b="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itchFamily="34" charset="0"/>
              </a:rPr>
              <a:t>Tecilazić Goršić</a:t>
            </a:r>
          </a:p>
          <a:p>
            <a:pPr algn="r">
              <a:spcBef>
                <a:spcPct val="0"/>
              </a:spcBef>
              <a:buClrTx/>
              <a:buFontTx/>
              <a:buNone/>
              <a:defRPr/>
            </a:pPr>
            <a:r>
              <a:rPr lang="en-US" sz="1600" b="0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Arial" pitchFamily="34" charset="0"/>
              </a:rPr>
              <a:t>Ministry </a:t>
            </a:r>
            <a:r>
              <a:rPr lang="en-US" sz="1600" b="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itchFamily="34" charset="0"/>
              </a:rPr>
              <a:t>of Science, Education and Sports</a:t>
            </a:r>
          </a:p>
          <a:p>
            <a:pPr algn="r">
              <a:spcBef>
                <a:spcPct val="0"/>
              </a:spcBef>
              <a:buClrTx/>
              <a:buFontTx/>
              <a:buNone/>
              <a:defRPr/>
            </a:pPr>
            <a:r>
              <a:rPr lang="en-US" sz="1600" b="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itchFamily="34" charset="0"/>
              </a:rPr>
              <a:t>Republic of Croatia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1600" b="0" dirty="0">
              <a:solidFill>
                <a:srgbClr val="333399"/>
              </a:solidFill>
              <a:latin typeface="Arial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1600" b="0" dirty="0">
              <a:solidFill>
                <a:srgbClr val="333399"/>
              </a:solidFill>
              <a:latin typeface="Arial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1600" b="0" dirty="0">
              <a:solidFill>
                <a:srgbClr val="333399"/>
              </a:solidFill>
              <a:latin typeface="Arial"/>
              <a:cs typeface="Arial" pitchFamily="34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hr-HR" sz="1600" b="0" dirty="0">
              <a:solidFill>
                <a:srgbClr val="333399"/>
              </a:solidFill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612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b="0" dirty="0" smtClean="0">
                <a:effectLst/>
              </a:rPr>
              <a:t>OBJECTIVES</a:t>
            </a:r>
            <a:endParaRPr lang="hr-HR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0" dirty="0" smtClean="0"/>
              <a:t>to </a:t>
            </a:r>
            <a:r>
              <a:rPr lang="en-US" sz="2400" b="0" dirty="0"/>
              <a:t>examine </a:t>
            </a:r>
            <a:r>
              <a:rPr lang="en-US" sz="2400" b="0" dirty="0" smtClean="0"/>
              <a:t>feasibility </a:t>
            </a:r>
            <a:r>
              <a:rPr lang="en-US" sz="2400" b="0" dirty="0"/>
              <a:t>of having common principles for Master </a:t>
            </a:r>
            <a:r>
              <a:rPr lang="en-US" sz="2400" b="0" dirty="0" err="1" smtClean="0"/>
              <a:t>programmes</a:t>
            </a:r>
            <a:r>
              <a:rPr lang="hr-HR" sz="2400" b="0" dirty="0" smtClean="0"/>
              <a:t>/2</a:t>
            </a:r>
            <a:r>
              <a:rPr lang="hr-HR" sz="2400" b="0" baseline="30000" dirty="0" smtClean="0"/>
              <a:t>nd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cycle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qualifications</a:t>
            </a:r>
            <a:r>
              <a:rPr lang="en-US" sz="2400" b="0" dirty="0" smtClean="0"/>
              <a:t> </a:t>
            </a:r>
            <a:r>
              <a:rPr lang="en-US" sz="2400" b="0" dirty="0"/>
              <a:t>in the </a:t>
            </a:r>
            <a:r>
              <a:rPr lang="en-US" sz="2400" b="0" dirty="0" smtClean="0"/>
              <a:t>EHEA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hr-HR" sz="2400" b="0" dirty="0" smtClean="0"/>
          </a:p>
          <a:p>
            <a:r>
              <a:rPr lang="hr-HR" sz="2400" b="0" dirty="0"/>
              <a:t>t</a:t>
            </a:r>
            <a:r>
              <a:rPr lang="hr-HR" sz="2400" b="0" dirty="0" smtClean="0"/>
              <a:t>o </a:t>
            </a:r>
            <a:r>
              <a:rPr lang="hr-HR" sz="2400" b="0" dirty="0" err="1" smtClean="0"/>
              <a:t>find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ways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of</a:t>
            </a:r>
            <a:r>
              <a:rPr lang="hr-HR" sz="2400" b="0" dirty="0" smtClean="0"/>
              <a:t> </a:t>
            </a:r>
            <a:r>
              <a:rPr lang="en-US" sz="2400" b="0" dirty="0" smtClean="0"/>
              <a:t>making </a:t>
            </a:r>
            <a:r>
              <a:rPr lang="en-US" sz="2400" b="0" dirty="0"/>
              <a:t>second cycle degrees more readable and </a:t>
            </a:r>
            <a:r>
              <a:rPr lang="en-US" sz="2400" b="0" dirty="0" smtClean="0"/>
              <a:t>comparable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hr-HR" sz="2400" b="0" dirty="0" smtClean="0"/>
          </a:p>
          <a:p>
            <a:r>
              <a:rPr lang="en-US" sz="2400" b="0" dirty="0" smtClean="0"/>
              <a:t>to </a:t>
            </a:r>
            <a:r>
              <a:rPr lang="en-US" sz="2400" b="0" dirty="0"/>
              <a:t>boost discussions across Europe on the issue of the second Bologna cycle </a:t>
            </a:r>
            <a:r>
              <a:rPr lang="en-US" sz="2400" b="0" dirty="0" smtClean="0"/>
              <a:t>qualifications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hr-HR" sz="2400" b="0" dirty="0" smtClean="0"/>
          </a:p>
          <a:p>
            <a:r>
              <a:rPr lang="hr-HR" sz="2400" b="0" dirty="0"/>
              <a:t>t</a:t>
            </a:r>
            <a:r>
              <a:rPr lang="hr-HR" sz="2400" b="0" dirty="0" smtClean="0"/>
              <a:t>o </a:t>
            </a:r>
            <a:r>
              <a:rPr lang="hr-HR" sz="2400" b="0" dirty="0" err="1" smtClean="0"/>
              <a:t>contribute</a:t>
            </a:r>
            <a:r>
              <a:rPr lang="hr-HR" sz="2400" b="0" dirty="0" smtClean="0"/>
              <a:t> to </a:t>
            </a:r>
            <a:r>
              <a:rPr lang="en-US" sz="2400" b="0" dirty="0" smtClean="0"/>
              <a:t>improving </a:t>
            </a:r>
            <a:r>
              <a:rPr lang="en-US" sz="2400" b="0" dirty="0"/>
              <a:t>mutual understanding between European HE systems.</a:t>
            </a:r>
          </a:p>
          <a:p>
            <a:r>
              <a:rPr lang="en-US" sz="2400" b="0" dirty="0"/>
              <a:t>The Seminar was divided into 3 thematic sessions and addressed issues related to </a:t>
            </a:r>
          </a:p>
          <a:p>
            <a:r>
              <a:rPr lang="en-US" sz="2400" b="0" dirty="0"/>
              <a:t>-	coherence and transparency of the second cycle qualifications with a view to the “Main developments and trends in Europe: Survey of Master Degrees in Europe”</a:t>
            </a:r>
          </a:p>
          <a:p>
            <a:r>
              <a:rPr lang="en-US" sz="2400" b="0" dirty="0"/>
              <a:t>-	possibilities of progression between university-based and professional </a:t>
            </a:r>
            <a:r>
              <a:rPr lang="en-US" sz="2400" b="0" dirty="0" err="1"/>
              <a:t>programmes</a:t>
            </a:r>
            <a:r>
              <a:rPr lang="en-US" sz="2400" b="0" dirty="0"/>
              <a:t> </a:t>
            </a:r>
          </a:p>
          <a:p>
            <a:r>
              <a:rPr lang="en-US" sz="2400" b="0" dirty="0"/>
              <a:t>-	and the establishment and implementation of NQFs as a tool to develop recognition policy with a view towards creating possibilities for the automatic academic recognition in entering the second bologna cycle.</a:t>
            </a:r>
          </a:p>
          <a:p>
            <a:endParaRPr lang="hr-HR" sz="2400" b="0" dirty="0"/>
          </a:p>
        </p:txBody>
      </p:sp>
    </p:spTree>
    <p:extLst>
      <p:ext uri="{BB962C8B-B14F-4D97-AF65-F5344CB8AC3E}">
        <p14:creationId xmlns:p14="http://schemas.microsoft.com/office/powerpoint/2010/main" val="2637754439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b="0" dirty="0" smtClean="0">
                <a:effectLst/>
              </a:rPr>
              <a:t>ISSUES ADDRESSED</a:t>
            </a:r>
            <a:endParaRPr lang="hr-HR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0" dirty="0" smtClean="0"/>
              <a:t>coherence </a:t>
            </a:r>
            <a:r>
              <a:rPr lang="en-US" sz="2400" b="0" dirty="0"/>
              <a:t>and transparency of the second cycle qualifications with a view to the “Main developments and trends in Europe: Survey of Master Degrees in Europe</a:t>
            </a:r>
            <a:r>
              <a:rPr lang="en-US" sz="2400" b="0" dirty="0" smtClean="0"/>
              <a:t>”</a:t>
            </a:r>
            <a:r>
              <a:rPr lang="hr-HR" sz="2400" b="0" dirty="0" smtClean="0"/>
              <a:t>;</a:t>
            </a:r>
            <a:endParaRPr lang="en-US" sz="2400" b="0" dirty="0"/>
          </a:p>
          <a:p>
            <a:r>
              <a:rPr lang="en-US" sz="2400" b="0" dirty="0" smtClean="0"/>
              <a:t>possibilities </a:t>
            </a:r>
            <a:r>
              <a:rPr lang="en-US" sz="2400" b="0" dirty="0"/>
              <a:t>of progression between university-based and professional </a:t>
            </a:r>
            <a:r>
              <a:rPr lang="en-US" sz="2400" b="0" dirty="0" err="1" smtClean="0"/>
              <a:t>programmes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en-US" sz="2400" b="0" dirty="0"/>
          </a:p>
          <a:p>
            <a:r>
              <a:rPr lang="en-US" sz="2400" b="0" dirty="0" smtClean="0"/>
              <a:t>establishment </a:t>
            </a:r>
            <a:r>
              <a:rPr lang="en-US" sz="2400" b="0" dirty="0"/>
              <a:t>and implementation of NQFs as a tool to develop recognition </a:t>
            </a:r>
            <a:r>
              <a:rPr lang="en-US" sz="2400" b="0" dirty="0" err="1" smtClean="0"/>
              <a:t>polic</a:t>
            </a:r>
            <a:r>
              <a:rPr lang="hr-HR" sz="2400" b="0" dirty="0" smtClean="0"/>
              <a:t>ies </a:t>
            </a:r>
            <a:r>
              <a:rPr lang="hr-HR" sz="2400" b="0" dirty="0" err="1" smtClean="0"/>
              <a:t>in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the</a:t>
            </a:r>
            <a:r>
              <a:rPr lang="hr-HR" sz="2400" b="0" dirty="0" smtClean="0"/>
              <a:t> SEE </a:t>
            </a:r>
            <a:r>
              <a:rPr lang="hr-HR" sz="2400" b="0" dirty="0" err="1" smtClean="0"/>
              <a:t>region</a:t>
            </a:r>
            <a:r>
              <a:rPr lang="en-US" sz="2400" b="0" dirty="0" smtClean="0"/>
              <a:t> </a:t>
            </a:r>
            <a:r>
              <a:rPr lang="en-US" sz="2400" b="0" dirty="0"/>
              <a:t>with a view towards creating possibilities for the automatic academic recognition in entering the second bologna cycle.</a:t>
            </a:r>
          </a:p>
          <a:p>
            <a:endParaRPr lang="hr-HR" sz="2400" b="0" dirty="0"/>
          </a:p>
        </p:txBody>
      </p:sp>
    </p:spTree>
    <p:extLst>
      <p:ext uri="{BB962C8B-B14F-4D97-AF65-F5344CB8AC3E}">
        <p14:creationId xmlns:p14="http://schemas.microsoft.com/office/powerpoint/2010/main" val="2341613445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645824"/>
            <a:ext cx="8229600" cy="781194"/>
          </a:xfrm>
        </p:spPr>
        <p:txBody>
          <a:bodyPr/>
          <a:lstStyle/>
          <a:p>
            <a:pPr algn="l"/>
            <a:r>
              <a:rPr lang="hr-HR" b="0" dirty="0" smtClean="0">
                <a:effectLst/>
              </a:rPr>
              <a:t>POINTS MADE (1)</a:t>
            </a:r>
            <a:endParaRPr lang="hr-HR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55" y="1433945"/>
            <a:ext cx="8229600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sz="2400" b="0" dirty="0"/>
              <a:t>A</a:t>
            </a:r>
            <a:r>
              <a:rPr lang="en-US" sz="2400" b="0" dirty="0" err="1" smtClean="0"/>
              <a:t>dditional</a:t>
            </a:r>
            <a:r>
              <a:rPr lang="en-US" sz="2400" b="0" dirty="0" smtClean="0"/>
              <a:t> </a:t>
            </a:r>
            <a:r>
              <a:rPr lang="en-US" sz="2400" b="0" dirty="0"/>
              <a:t>efforts are needed </a:t>
            </a:r>
            <a:r>
              <a:rPr lang="hr-HR" sz="2400" b="0" dirty="0" smtClean="0"/>
              <a:t>to</a:t>
            </a:r>
            <a:r>
              <a:rPr lang="en-US" sz="2400" b="0" dirty="0" smtClean="0"/>
              <a:t> establish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better</a:t>
            </a:r>
            <a:r>
              <a:rPr lang="hr-HR" sz="2400" b="0" dirty="0" smtClean="0"/>
              <a:t> </a:t>
            </a:r>
            <a:r>
              <a:rPr lang="en-US" sz="2400" b="0" dirty="0" smtClean="0"/>
              <a:t>coherence </a:t>
            </a:r>
            <a:r>
              <a:rPr lang="en-US" sz="2400" b="0" dirty="0"/>
              <a:t>between national policies in recognition, </a:t>
            </a:r>
            <a:r>
              <a:rPr lang="hr-HR" sz="2400" b="0" dirty="0" smtClean="0"/>
              <a:t>QA</a:t>
            </a:r>
            <a:r>
              <a:rPr lang="en-US" sz="2400" b="0" dirty="0" smtClean="0"/>
              <a:t>, </a:t>
            </a:r>
            <a:r>
              <a:rPr lang="hr-HR" sz="2400" b="0" dirty="0" smtClean="0"/>
              <a:t>QF </a:t>
            </a:r>
            <a:r>
              <a:rPr lang="en-US" sz="2400" b="0" dirty="0" smtClean="0"/>
              <a:t>and transparency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hr-HR" sz="2400" b="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b="0" dirty="0" smtClean="0"/>
              <a:t>It </a:t>
            </a:r>
            <a:r>
              <a:rPr lang="en-US" sz="2400" b="0" dirty="0"/>
              <a:t>is important to improve </a:t>
            </a:r>
            <a:r>
              <a:rPr lang="en-US" sz="2400" b="0" dirty="0" smtClean="0"/>
              <a:t>transparency </a:t>
            </a:r>
            <a:r>
              <a:rPr lang="en-US" sz="2400" b="0" dirty="0"/>
              <a:t>and permeability through </a:t>
            </a:r>
            <a:r>
              <a:rPr lang="hr-HR" sz="2400" b="0" dirty="0" smtClean="0"/>
              <a:t>LOs</a:t>
            </a:r>
            <a:r>
              <a:rPr lang="en-US" sz="2400" b="0" dirty="0" smtClean="0"/>
              <a:t>, </a:t>
            </a:r>
            <a:r>
              <a:rPr lang="en-US" sz="2400" b="0" dirty="0"/>
              <a:t>consolidate NQFs and improve readability based on Master ‘markers’ and recognition </a:t>
            </a:r>
            <a:r>
              <a:rPr lang="en-US" sz="2400" b="0" dirty="0" smtClean="0"/>
              <a:t>procedures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en-US" sz="2400" b="0" dirty="0"/>
          </a:p>
          <a:p>
            <a:pPr marL="457200" indent="-457200">
              <a:buFont typeface="+mj-lt"/>
              <a:buAutoNum type="arabicPeriod"/>
            </a:pPr>
            <a:r>
              <a:rPr lang="hr-HR" sz="2400" b="0" dirty="0" smtClean="0"/>
              <a:t>Los </a:t>
            </a:r>
            <a:r>
              <a:rPr lang="en-US" sz="2400" b="0" dirty="0" smtClean="0"/>
              <a:t>should </a:t>
            </a:r>
            <a:r>
              <a:rPr lang="en-US" sz="2400" b="0" dirty="0"/>
              <a:t>be a channel between Bachelor Degree and Master </a:t>
            </a:r>
            <a:r>
              <a:rPr lang="en-US" sz="2400" b="0" dirty="0" smtClean="0"/>
              <a:t>Degree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en-US" sz="2400" b="0" dirty="0"/>
          </a:p>
          <a:p>
            <a:pPr marL="457200" indent="-457200">
              <a:buFont typeface="+mj-lt"/>
              <a:buAutoNum type="arabicPeriod"/>
            </a:pPr>
            <a:r>
              <a:rPr lang="en-US" sz="2400" b="0" dirty="0" smtClean="0"/>
              <a:t>University </a:t>
            </a:r>
            <a:r>
              <a:rPr lang="en-US" sz="2400" b="0" dirty="0"/>
              <a:t>second cycle </a:t>
            </a:r>
            <a:r>
              <a:rPr lang="en-US" sz="2400" b="0" dirty="0" err="1"/>
              <a:t>programmes</a:t>
            </a:r>
            <a:r>
              <a:rPr lang="en-US" sz="2400" b="0" dirty="0"/>
              <a:t> </a:t>
            </a:r>
            <a:r>
              <a:rPr lang="hr-HR" sz="2400" b="0" dirty="0" smtClean="0"/>
              <a:t>LOs (</a:t>
            </a:r>
            <a:r>
              <a:rPr lang="en-US" sz="2400" b="0" dirty="0" smtClean="0"/>
              <a:t>employability and basic </a:t>
            </a:r>
            <a:r>
              <a:rPr lang="en-US" sz="2400" b="0" dirty="0"/>
              <a:t>research </a:t>
            </a:r>
            <a:r>
              <a:rPr lang="en-US" sz="2400" b="0" dirty="0" smtClean="0"/>
              <a:t>skills</a:t>
            </a:r>
            <a:r>
              <a:rPr lang="hr-HR" sz="2400" b="0" dirty="0" smtClean="0"/>
              <a:t>) </a:t>
            </a:r>
            <a:r>
              <a:rPr lang="hr-HR" sz="2400" b="0" dirty="0" err="1" smtClean="0"/>
              <a:t>vs</a:t>
            </a:r>
            <a:r>
              <a:rPr lang="en-US" sz="2400" b="0" dirty="0" smtClean="0"/>
              <a:t> professional </a:t>
            </a:r>
            <a:r>
              <a:rPr lang="en-US" sz="2400" b="0" dirty="0" err="1"/>
              <a:t>programmes</a:t>
            </a:r>
            <a:r>
              <a:rPr lang="en-US" sz="2400" b="0" dirty="0"/>
              <a:t> </a:t>
            </a:r>
            <a:r>
              <a:rPr lang="hr-HR" sz="2400" b="0" dirty="0" smtClean="0"/>
              <a:t>(</a:t>
            </a:r>
            <a:r>
              <a:rPr lang="en-US" sz="2400" b="0" dirty="0" err="1" smtClean="0"/>
              <a:t>labour</a:t>
            </a:r>
            <a:r>
              <a:rPr lang="en-US" sz="2400" b="0" dirty="0" smtClean="0"/>
              <a:t> market</a:t>
            </a:r>
            <a:r>
              <a:rPr lang="hr-HR" sz="2400" b="0" dirty="0" smtClean="0"/>
              <a:t>);</a:t>
            </a:r>
            <a:r>
              <a:rPr lang="en-US" sz="2400" b="0" dirty="0" smtClean="0"/>
              <a:t> </a:t>
            </a:r>
            <a:endParaRPr lang="en-US" sz="2400" b="0" dirty="0"/>
          </a:p>
          <a:p>
            <a:endParaRPr lang="hr-HR" sz="2400" b="0" dirty="0"/>
          </a:p>
        </p:txBody>
      </p:sp>
    </p:spTree>
    <p:extLst>
      <p:ext uri="{BB962C8B-B14F-4D97-AF65-F5344CB8AC3E}">
        <p14:creationId xmlns:p14="http://schemas.microsoft.com/office/powerpoint/2010/main" val="3115808416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645824"/>
            <a:ext cx="8229600" cy="781194"/>
          </a:xfrm>
        </p:spPr>
        <p:txBody>
          <a:bodyPr/>
          <a:lstStyle/>
          <a:p>
            <a:pPr algn="l"/>
            <a:r>
              <a:rPr lang="hr-HR" b="0" dirty="0" smtClean="0">
                <a:effectLst/>
              </a:rPr>
              <a:t>POINTS MADE (2)</a:t>
            </a:r>
            <a:endParaRPr lang="hr-HR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766454"/>
            <a:ext cx="8229600" cy="4525963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5"/>
            </a:pPr>
            <a:r>
              <a:rPr lang="hr-HR" sz="2400" b="0" dirty="0" smtClean="0"/>
              <a:t>T</a:t>
            </a:r>
            <a:r>
              <a:rPr lang="en-US" sz="2400" b="0" dirty="0" smtClean="0"/>
              <a:t>he </a:t>
            </a:r>
            <a:r>
              <a:rPr lang="en-US" sz="2400" b="0" dirty="0"/>
              <a:t>job market is more favorable to those who have Master </a:t>
            </a:r>
            <a:r>
              <a:rPr lang="en-US" sz="2400" b="0" dirty="0" smtClean="0"/>
              <a:t>Degrees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hr-HR" sz="2400" b="0" dirty="0" smtClean="0"/>
          </a:p>
          <a:p>
            <a:pPr marL="457200" lvl="0" indent="-457200">
              <a:buFont typeface="+mj-lt"/>
              <a:buAutoNum type="arabicPeriod" startAt="5"/>
            </a:pPr>
            <a:r>
              <a:rPr lang="hr-HR" sz="2400" b="0" dirty="0" smtClean="0"/>
              <a:t>I</a:t>
            </a:r>
            <a:r>
              <a:rPr lang="en-US" sz="2400" b="0" dirty="0" smtClean="0"/>
              <a:t>t </a:t>
            </a:r>
            <a:r>
              <a:rPr lang="en-US" sz="2400" b="0" dirty="0"/>
              <a:t>is necessary to look into the content of the structural </a:t>
            </a:r>
            <a:r>
              <a:rPr lang="en-US" sz="2400" b="0" dirty="0" smtClean="0"/>
              <a:t>changes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of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the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three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cycle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structure</a:t>
            </a:r>
            <a:r>
              <a:rPr lang="hr-HR" sz="2400" b="0" dirty="0" smtClean="0"/>
              <a:t>;</a:t>
            </a:r>
            <a:r>
              <a:rPr lang="en-US" sz="2400" b="0" dirty="0" smtClean="0"/>
              <a:t> </a:t>
            </a:r>
            <a:endParaRPr lang="hr-HR" sz="2400" b="0" dirty="0"/>
          </a:p>
          <a:p>
            <a:pPr marL="457200" lvl="0" indent="-457200">
              <a:buFont typeface="+mj-lt"/>
              <a:buAutoNum type="arabicPeriod" startAt="5"/>
            </a:pPr>
            <a:r>
              <a:rPr lang="en-US" sz="2400" b="0" dirty="0"/>
              <a:t>Second cycle qualifications should be </a:t>
            </a:r>
            <a:r>
              <a:rPr lang="en-US" sz="2400" b="0" dirty="0" err="1"/>
              <a:t>recognised</a:t>
            </a:r>
            <a:r>
              <a:rPr lang="en-US" sz="2400" b="0" dirty="0"/>
              <a:t> on their own merit </a:t>
            </a:r>
            <a:r>
              <a:rPr lang="hr-HR" sz="2400" b="0" dirty="0" smtClean="0"/>
              <a:t>(</a:t>
            </a:r>
            <a:r>
              <a:rPr lang="hr-HR" sz="2400" b="0" dirty="0" err="1" smtClean="0"/>
              <a:t>not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depending</a:t>
            </a:r>
            <a:r>
              <a:rPr lang="hr-HR" sz="2400" b="0" dirty="0" smtClean="0"/>
              <a:t> on </a:t>
            </a:r>
            <a:r>
              <a:rPr lang="hr-HR" sz="2400" b="0" dirty="0" err="1" smtClean="0"/>
              <a:t>the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previous</a:t>
            </a:r>
            <a:r>
              <a:rPr lang="hr-HR" sz="2400" b="0" dirty="0" smtClean="0"/>
              <a:t> </a:t>
            </a:r>
            <a:r>
              <a:rPr lang="en-US" sz="2400" b="0" dirty="0" smtClean="0"/>
              <a:t>degree</a:t>
            </a:r>
            <a:r>
              <a:rPr lang="hr-HR" sz="2400" b="0" dirty="0" smtClean="0"/>
              <a:t>)</a:t>
            </a:r>
            <a:r>
              <a:rPr lang="hr-HR" sz="2400" b="0" dirty="0"/>
              <a:t>;</a:t>
            </a:r>
            <a:r>
              <a:rPr lang="en-US" sz="2400" b="0" dirty="0" smtClean="0"/>
              <a:t>  </a:t>
            </a:r>
            <a:endParaRPr lang="hr-HR" sz="2400" b="0" dirty="0"/>
          </a:p>
          <a:p>
            <a:pPr marL="457200" lvl="0" indent="-457200">
              <a:buFont typeface="+mj-lt"/>
              <a:buAutoNum type="arabicPeriod" startAt="5"/>
            </a:pPr>
            <a:r>
              <a:rPr lang="en-GB" sz="2400" b="0" dirty="0" smtClean="0"/>
              <a:t>Taught </a:t>
            </a:r>
            <a:r>
              <a:rPr lang="hr-HR" sz="2400" b="0" dirty="0" smtClean="0"/>
              <a:t>&amp; </a:t>
            </a:r>
            <a:r>
              <a:rPr lang="en-GB" sz="2400" b="0" dirty="0" smtClean="0"/>
              <a:t>Research</a:t>
            </a:r>
            <a:r>
              <a:rPr lang="hr-HR" sz="2400" b="0" dirty="0" smtClean="0"/>
              <a:t> </a:t>
            </a:r>
            <a:r>
              <a:rPr lang="en-GB" sz="2400" b="0" dirty="0" smtClean="0"/>
              <a:t>Master </a:t>
            </a:r>
            <a:r>
              <a:rPr lang="en-GB" sz="2400" b="0" dirty="0"/>
              <a:t>Degrees </a:t>
            </a:r>
            <a:r>
              <a:rPr lang="hr-HR" sz="2400" b="0" dirty="0" err="1" smtClean="0"/>
              <a:t>vs</a:t>
            </a:r>
            <a:r>
              <a:rPr lang="hr-HR" sz="2400" b="0" dirty="0" smtClean="0"/>
              <a:t> </a:t>
            </a:r>
            <a:r>
              <a:rPr lang="en-GB" sz="2400" b="0" dirty="0" smtClean="0"/>
              <a:t>professional </a:t>
            </a:r>
            <a:r>
              <a:rPr lang="hr-HR" sz="2400" b="0" dirty="0" smtClean="0"/>
              <a:t>&amp; </a:t>
            </a:r>
            <a:r>
              <a:rPr lang="en-GB" sz="2400" b="0" dirty="0" smtClean="0"/>
              <a:t>academic </a:t>
            </a:r>
            <a:r>
              <a:rPr lang="hr-HR" sz="2400" b="0" dirty="0" err="1" smtClean="0"/>
              <a:t>study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programmes</a:t>
            </a:r>
            <a:r>
              <a:rPr lang="en-GB" sz="2400" b="0" dirty="0" smtClean="0"/>
              <a:t>.  </a:t>
            </a:r>
            <a:endParaRPr lang="hr-HR" sz="2400" b="0" dirty="0"/>
          </a:p>
        </p:txBody>
      </p:sp>
    </p:spTree>
    <p:extLst>
      <p:ext uri="{BB962C8B-B14F-4D97-AF65-F5344CB8AC3E}">
        <p14:creationId xmlns:p14="http://schemas.microsoft.com/office/powerpoint/2010/main" val="2324026794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645824"/>
            <a:ext cx="8229600" cy="781194"/>
          </a:xfrm>
        </p:spPr>
        <p:txBody>
          <a:bodyPr/>
          <a:lstStyle/>
          <a:p>
            <a:pPr algn="l"/>
            <a:r>
              <a:rPr lang="hr-HR" b="0" dirty="0" smtClean="0">
                <a:effectLst/>
              </a:rPr>
              <a:t>POINTS MADE (3)</a:t>
            </a:r>
            <a:endParaRPr lang="hr-HR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55" y="1433945"/>
            <a:ext cx="8229600" cy="4525963"/>
          </a:xfrm>
        </p:spPr>
        <p:txBody>
          <a:bodyPr/>
          <a:lstStyle/>
          <a:p>
            <a:pPr lvl="0"/>
            <a:r>
              <a:rPr lang="hr-HR" sz="2400" b="0" dirty="0" smtClean="0"/>
              <a:t>QA </a:t>
            </a:r>
            <a:r>
              <a:rPr lang="en-GB" sz="2400" b="0" dirty="0" smtClean="0"/>
              <a:t>is </a:t>
            </a:r>
            <a:r>
              <a:rPr lang="en-GB" sz="2400" b="0" dirty="0"/>
              <a:t>a key mechanism for credibility of national and foreign qualifications and quality demands should be equal both for national and for foreign </a:t>
            </a:r>
            <a:r>
              <a:rPr lang="en-GB" sz="2400" b="0" dirty="0" smtClean="0"/>
              <a:t>qualifications</a:t>
            </a:r>
            <a:r>
              <a:rPr lang="hr-HR" sz="2400" b="0" dirty="0"/>
              <a:t>;</a:t>
            </a:r>
            <a:r>
              <a:rPr lang="en-GB" sz="2400" b="0" dirty="0" smtClean="0"/>
              <a:t> </a:t>
            </a:r>
            <a:endParaRPr lang="hr-HR" sz="2400" b="0" dirty="0"/>
          </a:p>
          <a:p>
            <a:pPr lvl="0"/>
            <a:r>
              <a:rPr lang="en-GB" sz="2400" b="0" dirty="0"/>
              <a:t>EQAR </a:t>
            </a:r>
            <a:r>
              <a:rPr lang="hr-HR" sz="2400" b="0" dirty="0" smtClean="0"/>
              <a:t>- </a:t>
            </a:r>
            <a:r>
              <a:rPr lang="en-GB" sz="2400" b="0" dirty="0" smtClean="0"/>
              <a:t>a </a:t>
            </a:r>
            <a:r>
              <a:rPr lang="en-GB" sz="2400" b="0" dirty="0"/>
              <a:t>useful tool to support automatic </a:t>
            </a:r>
            <a:r>
              <a:rPr lang="en-GB" sz="2400" b="0" dirty="0" smtClean="0"/>
              <a:t>recognition</a:t>
            </a:r>
            <a:r>
              <a:rPr lang="hr-HR" sz="2400" b="0" dirty="0" smtClean="0"/>
              <a:t>;</a:t>
            </a:r>
            <a:r>
              <a:rPr lang="en-GB" sz="2400" b="0" dirty="0" smtClean="0"/>
              <a:t> </a:t>
            </a:r>
            <a:endParaRPr lang="hr-HR" sz="2400" b="0" dirty="0" smtClean="0"/>
          </a:p>
          <a:p>
            <a:pPr lvl="0"/>
            <a:r>
              <a:rPr lang="en-GB" sz="2400" b="0" dirty="0" smtClean="0"/>
              <a:t>In </a:t>
            </a:r>
            <a:r>
              <a:rPr lang="en-GB" sz="2400" b="0" dirty="0"/>
              <a:t>order to have fair recognition, it is important to have a reliable quality assurance </a:t>
            </a:r>
            <a:r>
              <a:rPr lang="en-GB" sz="2400" b="0" dirty="0" smtClean="0"/>
              <a:t>system</a:t>
            </a:r>
            <a:r>
              <a:rPr lang="hr-HR" sz="2400" b="0" dirty="0" smtClean="0"/>
              <a:t>;</a:t>
            </a:r>
            <a:endParaRPr lang="hr-HR" sz="2400" b="0" dirty="0"/>
          </a:p>
          <a:p>
            <a:pPr lvl="0"/>
            <a:r>
              <a:rPr lang="en-GB" sz="2400" b="0" dirty="0"/>
              <a:t> Automatic recognition is an important policy tool for achieving Europe 2020 goals and reinforcing the </a:t>
            </a:r>
            <a:r>
              <a:rPr lang="en-GB" sz="2400" b="0" dirty="0" smtClean="0"/>
              <a:t>EHEA</a:t>
            </a:r>
            <a:r>
              <a:rPr lang="hr-HR" sz="2400" b="0" dirty="0" smtClean="0"/>
              <a:t>;</a:t>
            </a:r>
            <a:r>
              <a:rPr lang="en-GB" sz="2400" b="0" dirty="0" smtClean="0"/>
              <a:t> </a:t>
            </a:r>
            <a:endParaRPr lang="hr-HR" sz="2400" b="0" dirty="0"/>
          </a:p>
          <a:p>
            <a:pPr lvl="0"/>
            <a:r>
              <a:rPr lang="en-GB" sz="2400" b="0" dirty="0" smtClean="0"/>
              <a:t>The </a:t>
            </a:r>
            <a:r>
              <a:rPr lang="en-GB" sz="2400" b="0" dirty="0"/>
              <a:t>issue of </a:t>
            </a:r>
            <a:r>
              <a:rPr lang="en-GB" sz="2400" b="0" dirty="0" smtClean="0"/>
              <a:t>recognition</a:t>
            </a:r>
            <a:r>
              <a:rPr lang="hr-HR" sz="2400" b="0" dirty="0" smtClean="0"/>
              <a:t>: QF</a:t>
            </a:r>
            <a:r>
              <a:rPr lang="en-GB" sz="2400" b="0" dirty="0" smtClean="0"/>
              <a:t>, </a:t>
            </a:r>
            <a:r>
              <a:rPr lang="en-GB" sz="2400" b="0" dirty="0"/>
              <a:t>mobility and </a:t>
            </a:r>
            <a:r>
              <a:rPr lang="hr-HR" sz="2400" b="0" dirty="0" smtClean="0"/>
              <a:t>QA</a:t>
            </a:r>
            <a:r>
              <a:rPr lang="en-GB" sz="2400" b="0" dirty="0" smtClean="0"/>
              <a:t>.</a:t>
            </a:r>
            <a:endParaRPr lang="hr-HR" sz="2400" b="0" dirty="0"/>
          </a:p>
          <a:p>
            <a:pPr lvl="0"/>
            <a:r>
              <a:rPr lang="hr-HR" sz="2400" b="0" dirty="0" smtClean="0"/>
              <a:t>QA </a:t>
            </a:r>
            <a:r>
              <a:rPr lang="en-GB" sz="2400" b="0" dirty="0" smtClean="0"/>
              <a:t>system </a:t>
            </a:r>
            <a:r>
              <a:rPr lang="en-GB" sz="2400" b="0" dirty="0"/>
              <a:t>should not be confused with the quality culture at the institution. </a:t>
            </a:r>
            <a:endParaRPr lang="hr-HR" sz="2400" b="0" dirty="0"/>
          </a:p>
          <a:p>
            <a:endParaRPr lang="hr-HR" sz="2400" b="0" dirty="0"/>
          </a:p>
        </p:txBody>
      </p:sp>
    </p:spTree>
    <p:extLst>
      <p:ext uri="{BB962C8B-B14F-4D97-AF65-F5344CB8AC3E}">
        <p14:creationId xmlns:p14="http://schemas.microsoft.com/office/powerpoint/2010/main" val="2928125033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b="0" dirty="0" smtClean="0">
                <a:effectLst/>
              </a:rPr>
              <a:t>NEXT STEPS</a:t>
            </a:r>
            <a:endParaRPr lang="hr-HR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92" y="1600200"/>
            <a:ext cx="8326582" cy="4525963"/>
          </a:xfrm>
        </p:spPr>
        <p:txBody>
          <a:bodyPr/>
          <a:lstStyle/>
          <a:p>
            <a:r>
              <a:rPr lang="en-US" sz="2400" b="0" dirty="0"/>
              <a:t>International Seminar </a:t>
            </a:r>
            <a:r>
              <a:rPr lang="hr-HR" sz="2400" b="0" dirty="0" smtClean="0"/>
              <a:t>on QA </a:t>
            </a:r>
            <a:r>
              <a:rPr lang="en-US" sz="2400" b="0" dirty="0" smtClean="0"/>
              <a:t>in </a:t>
            </a:r>
            <a:r>
              <a:rPr lang="en-US" sz="2400" b="0" dirty="0"/>
              <a:t>HE and VET in the context of NQFs, EQF and </a:t>
            </a:r>
            <a:r>
              <a:rPr lang="en-US" sz="2400" b="0" dirty="0" smtClean="0"/>
              <a:t>QF-EHEA</a:t>
            </a:r>
            <a:r>
              <a:rPr lang="en-US" sz="2400" b="0" dirty="0"/>
              <a:t>: promoting trust between the sectors? </a:t>
            </a:r>
          </a:p>
          <a:p>
            <a:r>
              <a:rPr lang="hr-HR" sz="2400" b="0" dirty="0" err="1" smtClean="0"/>
              <a:t>Main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objective</a:t>
            </a:r>
            <a:r>
              <a:rPr lang="hr-HR" sz="2400" b="0" dirty="0" smtClean="0"/>
              <a:t>: to </a:t>
            </a:r>
            <a:r>
              <a:rPr lang="hr-HR" sz="2400" b="0" dirty="0" err="1" smtClean="0"/>
              <a:t>discuss</a:t>
            </a:r>
            <a:r>
              <a:rPr lang="hr-HR" sz="2400" b="0" dirty="0" smtClean="0"/>
              <a:t> on </a:t>
            </a:r>
            <a:r>
              <a:rPr lang="en-US" sz="2400" b="0" dirty="0" smtClean="0"/>
              <a:t>how </a:t>
            </a:r>
            <a:r>
              <a:rPr lang="en-US" sz="2400" b="0" dirty="0"/>
              <a:t>to enhance joint policy approach in the further development of the </a:t>
            </a:r>
            <a:r>
              <a:rPr lang="en-US" sz="2400" b="0" dirty="0" smtClean="0"/>
              <a:t>QA</a:t>
            </a:r>
            <a:r>
              <a:rPr lang="hr-HR" sz="2400" b="0" dirty="0" smtClean="0"/>
              <a:t>,</a:t>
            </a:r>
            <a:r>
              <a:rPr lang="en-US" sz="2400" b="0" dirty="0" smtClean="0"/>
              <a:t> </a:t>
            </a:r>
            <a:r>
              <a:rPr lang="en-US" sz="2400" b="0" dirty="0"/>
              <a:t>QF and the recognition </a:t>
            </a:r>
            <a:r>
              <a:rPr lang="en-US" sz="2400" b="0" dirty="0" err="1" smtClean="0"/>
              <a:t>polic</a:t>
            </a:r>
            <a:r>
              <a:rPr lang="hr-HR" sz="2400" b="0" dirty="0" smtClean="0"/>
              <a:t>ies</a:t>
            </a:r>
            <a:r>
              <a:rPr lang="en-US" sz="2400" b="0" dirty="0" smtClean="0"/>
              <a:t>. </a:t>
            </a:r>
            <a:endParaRPr lang="hr-HR" sz="2400" b="0" dirty="0" smtClean="0"/>
          </a:p>
          <a:p>
            <a:r>
              <a:rPr lang="en-US" sz="2400" b="0" dirty="0" err="1" smtClean="0"/>
              <a:t>Biograd</a:t>
            </a:r>
            <a:r>
              <a:rPr lang="en-US" sz="2400" b="0" dirty="0" smtClean="0"/>
              <a:t> </a:t>
            </a:r>
            <a:r>
              <a:rPr lang="en-US" sz="2400" b="0" dirty="0" err="1"/>
              <a:t>na</a:t>
            </a:r>
            <a:r>
              <a:rPr lang="en-US" sz="2400" b="0" dirty="0"/>
              <a:t> </a:t>
            </a:r>
            <a:r>
              <a:rPr lang="en-US" sz="2400" b="0" dirty="0" err="1" smtClean="0"/>
              <a:t>moru</a:t>
            </a:r>
            <a:r>
              <a:rPr lang="hr-HR" sz="2400" b="0" dirty="0" smtClean="0"/>
              <a:t> („Biograd at </a:t>
            </a:r>
            <a:r>
              <a:rPr lang="hr-HR" sz="2400" b="0" dirty="0" err="1" smtClean="0"/>
              <a:t>the</a:t>
            </a:r>
            <a:r>
              <a:rPr lang="hr-HR" sz="2400" b="0" dirty="0" smtClean="0"/>
              <a:t> </a:t>
            </a:r>
            <a:r>
              <a:rPr lang="hr-HR" sz="2400" b="0" dirty="0" err="1" smtClean="0"/>
              <a:t>seaside</a:t>
            </a:r>
            <a:r>
              <a:rPr lang="hr-HR" sz="2400" b="0" dirty="0" smtClean="0"/>
              <a:t>”)</a:t>
            </a:r>
            <a:r>
              <a:rPr lang="en-US" sz="2400" b="0" dirty="0" smtClean="0"/>
              <a:t>, </a:t>
            </a:r>
            <a:r>
              <a:rPr lang="en-US" sz="2400" b="0" dirty="0"/>
              <a:t>Croatia, </a:t>
            </a:r>
            <a:r>
              <a:rPr lang="en-US" sz="2400" b="0" dirty="0" smtClean="0"/>
              <a:t>27</a:t>
            </a:r>
            <a:r>
              <a:rPr lang="hr-HR" sz="2400" b="0" dirty="0" smtClean="0"/>
              <a:t>th  June 20</a:t>
            </a:r>
            <a:r>
              <a:rPr lang="en-US" sz="2400" b="0" dirty="0" smtClean="0"/>
              <a:t>13</a:t>
            </a:r>
            <a:r>
              <a:rPr lang="hr-HR" sz="2400" b="0" dirty="0" smtClean="0"/>
              <a:t>.</a:t>
            </a:r>
            <a:endParaRPr lang="en-US" sz="2400" b="0" dirty="0"/>
          </a:p>
          <a:p>
            <a:endParaRPr lang="hr-HR" sz="2400" b="0" dirty="0"/>
          </a:p>
        </p:txBody>
      </p:sp>
    </p:spTree>
    <p:extLst>
      <p:ext uri="{BB962C8B-B14F-4D97-AF65-F5344CB8AC3E}">
        <p14:creationId xmlns:p14="http://schemas.microsoft.com/office/powerpoint/2010/main" val="904678936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063" y="4378036"/>
            <a:ext cx="8229600" cy="2356861"/>
          </a:xfrm>
        </p:spPr>
        <p:txBody>
          <a:bodyPr/>
          <a:lstStyle/>
          <a:p>
            <a:pPr algn="l"/>
            <a:r>
              <a:rPr lang="en-US" sz="2000" b="0" dirty="0">
                <a:solidFill>
                  <a:srgbClr val="7030A0"/>
                </a:solidFill>
                <a:effectLst/>
              </a:rPr>
              <a:t>Date: 27 June, 2013</a:t>
            </a:r>
            <a:br>
              <a:rPr lang="en-US" sz="2000" b="0" dirty="0">
                <a:solidFill>
                  <a:srgbClr val="7030A0"/>
                </a:solidFill>
                <a:effectLst/>
              </a:rPr>
            </a:br>
            <a:r>
              <a:rPr lang="en-US" sz="2000" b="0" dirty="0">
                <a:solidFill>
                  <a:srgbClr val="7030A0"/>
                </a:solidFill>
                <a:effectLst/>
              </a:rPr>
              <a:t>Place: </a:t>
            </a:r>
            <a:r>
              <a:rPr lang="en-US" sz="2000" b="0" dirty="0" err="1">
                <a:solidFill>
                  <a:srgbClr val="7030A0"/>
                </a:solidFill>
                <a:effectLst/>
              </a:rPr>
              <a:t>Biograd</a:t>
            </a:r>
            <a:r>
              <a:rPr lang="en-US" sz="2000" b="0" dirty="0">
                <a:solidFill>
                  <a:srgbClr val="7030A0"/>
                </a:solidFill>
                <a:effectLst/>
              </a:rPr>
              <a:t> </a:t>
            </a:r>
            <a:r>
              <a:rPr lang="en-US" sz="2000" b="0" dirty="0" err="1">
                <a:solidFill>
                  <a:srgbClr val="7030A0"/>
                </a:solidFill>
                <a:effectLst/>
              </a:rPr>
              <a:t>na</a:t>
            </a:r>
            <a:r>
              <a:rPr lang="en-US" sz="2000" b="0" dirty="0">
                <a:solidFill>
                  <a:srgbClr val="7030A0"/>
                </a:solidFill>
                <a:effectLst/>
              </a:rPr>
              <a:t> </a:t>
            </a:r>
            <a:r>
              <a:rPr lang="en-US" sz="2000" b="0" dirty="0" err="1">
                <a:solidFill>
                  <a:srgbClr val="7030A0"/>
                </a:solidFill>
                <a:effectLst/>
              </a:rPr>
              <a:t>moru</a:t>
            </a:r>
            <a:r>
              <a:rPr lang="en-US" sz="2000" b="0" dirty="0">
                <a:solidFill>
                  <a:srgbClr val="7030A0"/>
                </a:solidFill>
                <a:effectLst/>
              </a:rPr>
              <a:t>, Croatia</a:t>
            </a:r>
            <a:br>
              <a:rPr lang="en-US" sz="2000" b="0" dirty="0">
                <a:solidFill>
                  <a:srgbClr val="7030A0"/>
                </a:solidFill>
                <a:effectLst/>
              </a:rPr>
            </a:br>
            <a:r>
              <a:rPr lang="en-US" sz="2000" b="0" dirty="0">
                <a:solidFill>
                  <a:srgbClr val="7030A0"/>
                </a:solidFill>
                <a:effectLst/>
              </a:rPr>
              <a:t>Start time: 8:30   </a:t>
            </a:r>
            <a:r>
              <a:rPr lang="hr-HR" sz="2000" b="0" dirty="0" smtClean="0">
                <a:solidFill>
                  <a:srgbClr val="7030A0"/>
                </a:solidFill>
                <a:effectLst/>
              </a:rPr>
              <a:t/>
            </a:r>
            <a:br>
              <a:rPr lang="hr-HR" sz="2000" b="0" dirty="0" smtClean="0">
                <a:solidFill>
                  <a:srgbClr val="7030A0"/>
                </a:solidFill>
                <a:effectLst/>
              </a:rPr>
            </a:br>
            <a:r>
              <a:rPr lang="en-US" sz="2000" b="0" dirty="0" smtClean="0">
                <a:solidFill>
                  <a:srgbClr val="7030A0"/>
                </a:solidFill>
                <a:effectLst/>
              </a:rPr>
              <a:t>End </a:t>
            </a:r>
            <a:r>
              <a:rPr lang="en-US" sz="2000" b="0" dirty="0">
                <a:solidFill>
                  <a:srgbClr val="7030A0"/>
                </a:solidFill>
                <a:effectLst/>
              </a:rPr>
              <a:t>time: 17:00 </a:t>
            </a:r>
            <a:br>
              <a:rPr lang="en-US" sz="2000" b="0" dirty="0">
                <a:solidFill>
                  <a:srgbClr val="7030A0"/>
                </a:solidFill>
                <a:effectLst/>
              </a:rPr>
            </a:br>
            <a:r>
              <a:rPr lang="en-US" sz="2000" b="0" dirty="0">
                <a:solidFill>
                  <a:srgbClr val="7030A0"/>
                </a:solidFill>
                <a:effectLst/>
              </a:rPr>
              <a:t>Accommodation and </a:t>
            </a:r>
            <a:r>
              <a:rPr lang="en-US" sz="2000" b="0" dirty="0" smtClean="0">
                <a:solidFill>
                  <a:srgbClr val="7030A0"/>
                </a:solidFill>
                <a:effectLst/>
              </a:rPr>
              <a:t>transportation</a:t>
            </a:r>
            <a:r>
              <a:rPr lang="hr-HR" sz="2000" b="0" dirty="0" smtClean="0">
                <a:solidFill>
                  <a:srgbClr val="7030A0"/>
                </a:solidFill>
                <a:effectLst/>
              </a:rPr>
              <a:t> for </a:t>
            </a:r>
            <a:r>
              <a:rPr lang="hr-HR" sz="2000" b="0" dirty="0" err="1" smtClean="0">
                <a:solidFill>
                  <a:srgbClr val="7030A0"/>
                </a:solidFill>
                <a:effectLst/>
              </a:rPr>
              <a:t>the</a:t>
            </a:r>
            <a:r>
              <a:rPr lang="hr-HR" sz="2000" b="0" dirty="0" smtClean="0">
                <a:solidFill>
                  <a:srgbClr val="7030A0"/>
                </a:solidFill>
                <a:effectLst/>
              </a:rPr>
              <a:t> </a:t>
            </a:r>
            <a:r>
              <a:rPr lang="hr-HR" sz="2000" b="0" dirty="0" err="1" smtClean="0">
                <a:solidFill>
                  <a:srgbClr val="7030A0"/>
                </a:solidFill>
                <a:effectLst/>
              </a:rPr>
              <a:t>speakers</a:t>
            </a:r>
            <a:r>
              <a:rPr lang="en-US" sz="2000" b="0" dirty="0" smtClean="0">
                <a:solidFill>
                  <a:srgbClr val="7030A0"/>
                </a:solidFill>
                <a:effectLst/>
              </a:rPr>
              <a:t>: </a:t>
            </a:r>
            <a:r>
              <a:rPr lang="en-US" sz="2000" b="0" dirty="0">
                <a:solidFill>
                  <a:srgbClr val="7030A0"/>
                </a:solidFill>
                <a:effectLst/>
              </a:rPr>
              <a:t>free of charge </a:t>
            </a:r>
            <a:r>
              <a:rPr lang="en-US" sz="2400" b="0" dirty="0">
                <a:solidFill>
                  <a:srgbClr val="7030A0"/>
                </a:solidFill>
                <a:effectLst/>
              </a:rPr>
              <a:t/>
            </a:r>
            <a:br>
              <a:rPr lang="en-US" sz="2400" b="0" dirty="0">
                <a:solidFill>
                  <a:srgbClr val="7030A0"/>
                </a:solidFill>
                <a:effectLst/>
              </a:rPr>
            </a:br>
            <a:endParaRPr lang="hr-HR" sz="2400" b="0" dirty="0">
              <a:solidFill>
                <a:srgbClr val="7030A0"/>
              </a:solidFill>
              <a:effectLst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35" y="1080656"/>
            <a:ext cx="8020937" cy="330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68673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990000"/>
          </a:buClr>
          <a:buSzTx/>
          <a:buFont typeface="Wingdings" pitchFamily="2" charset="2"/>
          <a:buChar char="§"/>
          <a:tabLst/>
          <a:defRPr kumimoji="0" lang="hr-HR" sz="3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990000"/>
          </a:buClr>
          <a:buSzTx/>
          <a:buFont typeface="Wingdings" pitchFamily="2" charset="2"/>
          <a:buChar char="§"/>
          <a:tabLst/>
          <a:defRPr kumimoji="0" lang="hr-HR" sz="3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7B93587-B20F-4AE4-B579-680F0AA92EEB}"/>
</file>

<file path=customXml/itemProps2.xml><?xml version="1.0" encoding="utf-8"?>
<ds:datastoreItem xmlns:ds="http://schemas.openxmlformats.org/officeDocument/2006/customXml" ds:itemID="{6A294A2A-6DDA-459B-AF7E-F1DAE8C4EC95}"/>
</file>

<file path=customXml/itemProps3.xml><?xml version="1.0" encoding="utf-8"?>
<ds:datastoreItem xmlns:ds="http://schemas.openxmlformats.org/officeDocument/2006/customXml" ds:itemID="{19B3BE4B-3DBF-422F-AF2C-9F8FF29618C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6257</TotalTime>
  <Words>513</Words>
  <Application>Microsoft Macintosh PowerPoint</Application>
  <PresentationFormat>On-screen Show (4:3)</PresentationFormat>
  <Paragraphs>53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2_Default Design</vt:lpstr>
      <vt:lpstr>PowerPoint Presentation</vt:lpstr>
      <vt:lpstr>OBJECTIVES</vt:lpstr>
      <vt:lpstr>ISSUES ADDRESSED</vt:lpstr>
      <vt:lpstr>POINTS MADE (1)</vt:lpstr>
      <vt:lpstr>POINTS MADE (2)</vt:lpstr>
      <vt:lpstr>POINTS MADE (3)</vt:lpstr>
      <vt:lpstr>NEXT STEPS</vt:lpstr>
      <vt:lpstr>Date: 27 June, 2013 Place: Biograd na moru, Croatia Start time: 8:30    End time: 17:00  Accommodation and transportation for the speakers: free of charge  </vt:lpstr>
    </vt:vector>
  </TitlesOfParts>
  <Company>MZT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Ivana Fain</dc:creator>
  <cp:lastModifiedBy>Bologna 2</cp:lastModifiedBy>
  <cp:revision>899</cp:revision>
  <cp:lastPrinted>2013-05-20T07:04:50Z</cp:lastPrinted>
  <dcterms:created xsi:type="dcterms:W3CDTF">2004-06-15T07:55:20Z</dcterms:created>
  <dcterms:modified xsi:type="dcterms:W3CDTF">2013-05-23T12:13:19Z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