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7FEEEF-0DC4-46DA-BE76-4B71A27F9215}" type="datetimeFigureOut">
              <a:rPr lang="hr-HR" smtClean="0"/>
              <a:t>23.5.2013.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6F97C6-1C60-4E3A-838A-AA1A2FB27E03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36713"/>
            <a:ext cx="7918648" cy="2745650"/>
          </a:xfrm>
        </p:spPr>
        <p:txBody>
          <a:bodyPr>
            <a:noAutofit/>
          </a:bodyPr>
          <a:lstStyle/>
          <a:p>
            <a:r>
              <a:rPr lang="en-US" sz="2000" dirty="0" smtClean="0">
                <a:effectLst/>
              </a:rPr>
              <a:t>EHEA </a:t>
            </a:r>
            <a:r>
              <a:rPr lang="en-US" sz="2000" dirty="0">
                <a:effectLst/>
              </a:rPr>
              <a:t>Working Group on Structural Reform </a:t>
            </a:r>
            <a:r>
              <a:rPr lang="hr-HR" sz="2000" dirty="0">
                <a:effectLst/>
              </a:rPr>
              <a:t/>
            </a:r>
            <a:br>
              <a:rPr lang="hr-HR" sz="2000" dirty="0">
                <a:effectLst/>
              </a:rPr>
            </a:br>
            <a:r>
              <a:rPr lang="en-US" sz="1200" dirty="0">
                <a:effectLst/>
              </a:rPr>
              <a:t>(22-23 May 2013, Warsaw)</a:t>
            </a:r>
            <a:r>
              <a:rPr lang="hr-HR" sz="1200" dirty="0">
                <a:effectLst/>
              </a:rPr>
              <a:t/>
            </a:r>
            <a:br>
              <a:rPr lang="hr-HR" sz="1200" dirty="0">
                <a:effectLst/>
              </a:rPr>
            </a:br>
            <a:r>
              <a:rPr lang="en-US" sz="2000" dirty="0">
                <a:effectLst/>
              </a:rPr>
              <a:t> </a:t>
            </a:r>
            <a:r>
              <a:rPr lang="hr-HR" sz="2000" dirty="0">
                <a:effectLst/>
              </a:rPr>
              <a:t/>
            </a:r>
            <a:br>
              <a:rPr lang="hr-HR" sz="2000" dirty="0">
                <a:effectLst/>
              </a:rPr>
            </a:br>
            <a:r>
              <a:rPr lang="hr-HR" sz="20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Report</a:t>
            </a:r>
            <a:r>
              <a:rPr lang="hr-HR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 </a:t>
            </a:r>
            <a:r>
              <a:rPr lang="en-US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from </a:t>
            </a:r>
            <a:r>
              <a:rPr lang="en-US" sz="20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the session on Transparency and Qualifications Frameworks</a:t>
            </a:r>
            <a:r>
              <a:rPr lang="hr-HR" sz="20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/>
            </a:r>
            <a:br>
              <a:rPr lang="hr-HR" sz="20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</a:br>
            <a:r>
              <a:rPr lang="en-US" sz="2800" dirty="0">
                <a:effectLst/>
              </a:rPr>
              <a:t> </a:t>
            </a:r>
            <a:r>
              <a:rPr lang="hr-HR" sz="2800" dirty="0">
                <a:effectLst/>
              </a:rPr>
              <a:t/>
            </a:r>
            <a:br>
              <a:rPr lang="hr-HR" sz="2800" dirty="0">
                <a:effectLst/>
              </a:rPr>
            </a:br>
            <a:r>
              <a:rPr lang="hr-HR" sz="1200" dirty="0">
                <a:effectLst/>
              </a:rPr>
              <a:t/>
            </a:r>
            <a:br>
              <a:rPr lang="hr-HR" sz="1200" dirty="0">
                <a:effectLst/>
              </a:rPr>
            </a:br>
            <a:endParaRPr lang="hr-HR" sz="1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Chairs:</a:t>
            </a:r>
            <a:r>
              <a:rPr lang="hr-HR" sz="1800" dirty="0"/>
              <a:t> </a:t>
            </a:r>
            <a:r>
              <a:rPr lang="en-US" sz="1800" dirty="0"/>
              <a:t>Noël </a:t>
            </a:r>
            <a:r>
              <a:rPr lang="en-US" sz="1800" dirty="0" err="1"/>
              <a:t>Vercruysse</a:t>
            </a:r>
            <a:r>
              <a:rPr lang="en-US" sz="1800" dirty="0"/>
              <a:t>, </a:t>
            </a:r>
            <a:r>
              <a:rPr lang="en-US" sz="1800" dirty="0" err="1"/>
              <a:t>Sjur</a:t>
            </a:r>
            <a:r>
              <a:rPr lang="en-US" sz="1800" dirty="0"/>
              <a:t> Bergan </a:t>
            </a:r>
            <a:r>
              <a:rPr lang="hr-HR" sz="1800" dirty="0"/>
              <a:t/>
            </a:r>
            <a:br>
              <a:rPr lang="hr-HR" sz="1800" dirty="0"/>
            </a:br>
            <a:r>
              <a:rPr lang="en-US" sz="1800" dirty="0" smtClean="0"/>
              <a:t>Facilitator:</a:t>
            </a:r>
            <a:r>
              <a:rPr lang="hr-HR" sz="1800" dirty="0" smtClean="0"/>
              <a:t> </a:t>
            </a:r>
            <a:r>
              <a:rPr lang="en-US" sz="1800" dirty="0" smtClean="0"/>
              <a:t>Brian </a:t>
            </a:r>
            <a:r>
              <a:rPr lang="en-US" sz="1800" dirty="0"/>
              <a:t>Maguire   </a:t>
            </a:r>
            <a:r>
              <a:rPr lang="hr-HR" sz="1800" dirty="0"/>
              <a:t/>
            </a:r>
            <a:br>
              <a:rPr lang="hr-HR" sz="1800" dirty="0"/>
            </a:br>
            <a:r>
              <a:rPr lang="en-US" sz="1800" dirty="0" smtClean="0"/>
              <a:t>Rapporteur:</a:t>
            </a:r>
            <a:r>
              <a:rPr lang="hr-HR" sz="1800" dirty="0" smtClean="0"/>
              <a:t> </a:t>
            </a:r>
            <a:r>
              <a:rPr lang="en-US" sz="1800" dirty="0" smtClean="0"/>
              <a:t>Ana </a:t>
            </a:r>
            <a:r>
              <a:rPr lang="en-US" sz="1800" dirty="0" err="1"/>
              <a:t>Tecilazić</a:t>
            </a:r>
            <a:r>
              <a:rPr lang="en-US" sz="1800" dirty="0"/>
              <a:t> </a:t>
            </a:r>
            <a:r>
              <a:rPr lang="en-US" sz="1800" dirty="0" err="1"/>
              <a:t>Goršić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26765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Transparency </a:t>
            </a:r>
            <a:r>
              <a:rPr lang="en-US" sz="1800" dirty="0"/>
              <a:t>as an objective of the Bologna Process: </a:t>
            </a:r>
            <a:r>
              <a:rPr lang="en-US" sz="1800" dirty="0" smtClean="0"/>
              <a:t>transparency </a:t>
            </a:r>
            <a:r>
              <a:rPr lang="en-US" sz="1800" dirty="0"/>
              <a:t>between existing European HE </a:t>
            </a:r>
            <a:r>
              <a:rPr lang="en-US" sz="1800" dirty="0" smtClean="0"/>
              <a:t>systems</a:t>
            </a:r>
            <a:endParaRPr lang="hr-HR" sz="1800" dirty="0" smtClean="0"/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hr-HR" sz="1800" dirty="0"/>
              <a:t>T</a:t>
            </a:r>
            <a:r>
              <a:rPr lang="en-US" sz="1800" dirty="0" err="1" smtClean="0"/>
              <a:t>ransparency</a:t>
            </a:r>
            <a:r>
              <a:rPr lang="en-US" sz="1800" dirty="0" smtClean="0"/>
              <a:t> </a:t>
            </a:r>
            <a:r>
              <a:rPr lang="en-US" sz="1800" dirty="0"/>
              <a:t>of the European dimension of qualification; 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Promotion </a:t>
            </a:r>
            <a:r>
              <a:rPr lang="en-US" sz="1800" dirty="0"/>
              <a:t>of attractiveness of the EHEA to the external </a:t>
            </a:r>
            <a:r>
              <a:rPr lang="en-US" sz="1800" dirty="0" smtClean="0"/>
              <a:t>audience;</a:t>
            </a:r>
            <a:endParaRPr lang="en-US" sz="1800" dirty="0"/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LOs </a:t>
            </a:r>
            <a:r>
              <a:rPr lang="en-US" sz="1800" dirty="0"/>
              <a:t>as transparency tool: qualifications described in terms of LOs contribute to transparency;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ECTS </a:t>
            </a:r>
            <a:r>
              <a:rPr lang="en-US" sz="1800" dirty="0"/>
              <a:t>as a transparency tool: being an instrument of understanding what the qualification is standing for in terms of quantified learning; 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Transparency </a:t>
            </a:r>
            <a:r>
              <a:rPr lang="en-US" sz="1800" dirty="0"/>
              <a:t>of QA through the use of QF: QA based curriculum corresponds to the standards set outside the curriculum itself on the basis of criteria used for designing the study programs, process of awarding qualifications; 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hr-HR" sz="1800" dirty="0" err="1" smtClean="0"/>
              <a:t>Transparency</a:t>
            </a:r>
            <a:r>
              <a:rPr lang="hr-HR" sz="1800" dirty="0" smtClean="0"/>
              <a:t> </a:t>
            </a:r>
            <a:r>
              <a:rPr lang="hr-HR" sz="1800" dirty="0" err="1" smtClean="0"/>
              <a:t>in</a:t>
            </a:r>
            <a:r>
              <a:rPr lang="hr-HR" sz="1800" dirty="0" smtClean="0"/>
              <a:t> r</a:t>
            </a:r>
            <a:r>
              <a:rPr lang="en-US" sz="1800" dirty="0" err="1" smtClean="0"/>
              <a:t>oles</a:t>
            </a:r>
            <a:r>
              <a:rPr lang="en-US" sz="1800" dirty="0" smtClean="0"/>
              <a:t> </a:t>
            </a:r>
            <a:r>
              <a:rPr lang="en-US" sz="1800" dirty="0"/>
              <a:t>of nationals actors </a:t>
            </a:r>
            <a:r>
              <a:rPr lang="en-US" sz="1800" dirty="0" smtClean="0"/>
              <a:t>in </a:t>
            </a:r>
            <a:r>
              <a:rPr lang="en-US" sz="1800" dirty="0"/>
              <a:t>the QF; </a:t>
            </a:r>
          </a:p>
          <a:p>
            <a:pPr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DS </a:t>
            </a:r>
            <a:r>
              <a:rPr lang="en-US" sz="1800" dirty="0"/>
              <a:t>, EUROPASS, ECTS, ENIC/NARIC offices as transparency instruments.</a:t>
            </a:r>
          </a:p>
          <a:p>
            <a:endParaRPr lang="hr-HR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2800" dirty="0" err="1" smtClean="0"/>
              <a:t>Eight</a:t>
            </a:r>
            <a:r>
              <a:rPr lang="hr-HR" sz="2800" dirty="0" smtClean="0"/>
              <a:t> </a:t>
            </a:r>
            <a:r>
              <a:rPr lang="en-US" sz="2800" dirty="0" smtClean="0"/>
              <a:t>different </a:t>
            </a:r>
            <a:r>
              <a:rPr lang="en-US" sz="2800" dirty="0"/>
              <a:t>usages of the term </a:t>
            </a:r>
            <a:r>
              <a:rPr lang="en-US" sz="2800" i="1" dirty="0"/>
              <a:t>transparency</a:t>
            </a:r>
            <a:r>
              <a:rPr lang="en-US" sz="2800" dirty="0"/>
              <a:t> in the Bergen Report (2005</a:t>
            </a:r>
            <a:r>
              <a:rPr lang="en-US" sz="2800" dirty="0" smtClean="0"/>
              <a:t>): </a:t>
            </a:r>
            <a:r>
              <a:rPr lang="en-US" sz="2800" dirty="0"/>
              <a:t/>
            </a:r>
            <a:br>
              <a:rPr lang="en-US" sz="2800" dirty="0"/>
            </a:b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32020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006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hr-HR" dirty="0" smtClean="0"/>
              <a:t>T</a:t>
            </a:r>
            <a:r>
              <a:rPr lang="en-US" dirty="0" err="1" smtClean="0"/>
              <a:t>ransparency</a:t>
            </a:r>
            <a:r>
              <a:rPr lang="en-US" dirty="0" smtClean="0"/>
              <a:t> </a:t>
            </a:r>
            <a:r>
              <a:rPr lang="en-US" dirty="0"/>
              <a:t>as an objective </a:t>
            </a:r>
            <a:r>
              <a:rPr lang="en-US" dirty="0" smtClean="0"/>
              <a:t>that </a:t>
            </a:r>
            <a:r>
              <a:rPr lang="en-US" dirty="0"/>
              <a:t>has partially been achieved.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Referencing </a:t>
            </a:r>
            <a:r>
              <a:rPr lang="en-US" dirty="0"/>
              <a:t>and self-certification process and reports contribute to transparency but more efforts are needed. </a:t>
            </a:r>
            <a:endParaRPr lang="hr-HR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Competent </a:t>
            </a:r>
            <a:r>
              <a:rPr lang="en-US" dirty="0"/>
              <a:t>authorities (e.g. EQF NCPs) should work on preparing comprehensible and relevant information </a:t>
            </a:r>
            <a:r>
              <a:rPr lang="en-US" dirty="0" smtClean="0"/>
              <a:t>targeted </a:t>
            </a:r>
            <a:r>
              <a:rPr lang="en-US" dirty="0"/>
              <a:t>to different </a:t>
            </a:r>
            <a:r>
              <a:rPr lang="en-US" dirty="0" smtClean="0"/>
              <a:t>audience</a:t>
            </a:r>
            <a:r>
              <a:rPr lang="hr-HR" dirty="0" smtClean="0"/>
              <a:t>, </a:t>
            </a:r>
            <a:r>
              <a:rPr lang="en-US" dirty="0" smtClean="0"/>
              <a:t>providing </a:t>
            </a:r>
            <a:r>
              <a:rPr lang="en-US" dirty="0"/>
              <a:t>concrete examples.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Referencing </a:t>
            </a:r>
            <a:r>
              <a:rPr lang="en-US" dirty="0"/>
              <a:t>and self-certification reports </a:t>
            </a:r>
            <a:r>
              <a:rPr lang="hr-HR" dirty="0" err="1" smtClean="0"/>
              <a:t>should</a:t>
            </a:r>
            <a:r>
              <a:rPr lang="hr-HR" dirty="0" smtClean="0"/>
              <a:t> </a:t>
            </a:r>
            <a:r>
              <a:rPr lang="hr-HR" dirty="0" err="1" smtClean="0"/>
              <a:t>be</a:t>
            </a:r>
            <a:r>
              <a:rPr lang="hr-HR" dirty="0" smtClean="0"/>
              <a:t> </a:t>
            </a:r>
            <a:r>
              <a:rPr lang="en-US" dirty="0" smtClean="0"/>
              <a:t>easier </a:t>
            </a:r>
            <a:r>
              <a:rPr lang="en-US" dirty="0"/>
              <a:t>to read, </a:t>
            </a:r>
            <a:r>
              <a:rPr lang="hr-HR" dirty="0" smtClean="0"/>
              <a:t>more </a:t>
            </a:r>
            <a:r>
              <a:rPr lang="en-US" dirty="0" smtClean="0"/>
              <a:t>comparable </a:t>
            </a:r>
            <a:r>
              <a:rPr lang="en-US" dirty="0"/>
              <a:t>and </a:t>
            </a:r>
            <a:r>
              <a:rPr lang="en-US" dirty="0" smtClean="0"/>
              <a:t>standardized</a:t>
            </a:r>
            <a:r>
              <a:rPr lang="en-US" dirty="0"/>
              <a:t>. </a:t>
            </a:r>
            <a:endParaRPr lang="hr-HR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Involvement </a:t>
            </a:r>
            <a:r>
              <a:rPr lang="en-US" dirty="0"/>
              <a:t>of international </a:t>
            </a:r>
            <a:r>
              <a:rPr lang="en-US" dirty="0" smtClean="0"/>
              <a:t>experts </a:t>
            </a:r>
            <a:r>
              <a:rPr lang="en-US" dirty="0"/>
              <a:t>needs to be better explained and demonstrated.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Referencing </a:t>
            </a:r>
            <a:r>
              <a:rPr lang="en-US" dirty="0"/>
              <a:t>and self-certification report is not transparent instrument itself but it is useful tool to building trust in qualifications.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Referencing </a:t>
            </a:r>
            <a:r>
              <a:rPr lang="en-US" dirty="0"/>
              <a:t>and self-certification need to be regularly updated (every 2 year) if want to remain relevant.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6950"/>
          </a:xfrm>
        </p:spPr>
        <p:txBody>
          <a:bodyPr>
            <a:normAutofit/>
          </a:bodyPr>
          <a:lstStyle/>
          <a:p>
            <a:r>
              <a:rPr lang="hr-HR" sz="2400" dirty="0" smtClean="0"/>
              <a:t>C</a:t>
            </a:r>
            <a:r>
              <a:rPr lang="en-US" sz="2400" dirty="0" err="1" smtClean="0"/>
              <a:t>onclusions</a:t>
            </a:r>
            <a:r>
              <a:rPr lang="hr-HR" sz="2400" dirty="0" smtClean="0"/>
              <a:t> (1)</a:t>
            </a:r>
            <a:r>
              <a:rPr lang="en-US" sz="2400" dirty="0" smtClean="0"/>
              <a:t>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5493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006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Qualifications </a:t>
            </a:r>
            <a:r>
              <a:rPr lang="en-US" dirty="0"/>
              <a:t>with </a:t>
            </a:r>
            <a:r>
              <a:rPr lang="en-US" dirty="0" smtClean="0"/>
              <a:t>NQF </a:t>
            </a:r>
            <a:r>
              <a:rPr lang="en-US" dirty="0"/>
              <a:t>levels are </a:t>
            </a:r>
            <a:r>
              <a:rPr lang="en-US" dirty="0" smtClean="0"/>
              <a:t>transparent </a:t>
            </a:r>
            <a:r>
              <a:rPr lang="en-US" dirty="0"/>
              <a:t>outside of </a:t>
            </a:r>
            <a:r>
              <a:rPr lang="en-US" dirty="0" smtClean="0"/>
              <a:t>Bologna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 smtClean="0"/>
              <a:t>QFs </a:t>
            </a:r>
            <a:r>
              <a:rPr lang="en-US" dirty="0"/>
              <a:t>are transparency instruments. They should be better used in the recognition as an important source of information although QF cannot be sufficient to have </a:t>
            </a:r>
            <a:r>
              <a:rPr lang="en-US" dirty="0" smtClean="0"/>
              <a:t>recognition</a:t>
            </a:r>
            <a:r>
              <a:rPr lang="hr-HR" dirty="0" smtClean="0"/>
              <a:t>.</a:t>
            </a:r>
            <a:r>
              <a:rPr lang="en-US" dirty="0" smtClean="0"/>
              <a:t> </a:t>
            </a:r>
            <a:endParaRPr lang="hr-HR" dirty="0" smtClean="0"/>
          </a:p>
          <a:p>
            <a:pPr>
              <a:spcAft>
                <a:spcPts val="600"/>
              </a:spcAft>
            </a:pPr>
            <a:r>
              <a:rPr lang="hr-HR" dirty="0" smtClean="0"/>
              <a:t>C</a:t>
            </a:r>
            <a:r>
              <a:rPr lang="en-US" dirty="0" err="1" smtClean="0"/>
              <a:t>ountries</a:t>
            </a:r>
            <a:r>
              <a:rPr lang="en-US" dirty="0" smtClean="0"/>
              <a:t> </a:t>
            </a:r>
            <a:r>
              <a:rPr lang="en-US" dirty="0"/>
              <a:t>are encouraged to retrospectively include qualifications in the QF on the basis of available </a:t>
            </a:r>
            <a:r>
              <a:rPr lang="en-US" dirty="0" smtClean="0"/>
              <a:t>information</a:t>
            </a:r>
            <a:r>
              <a:rPr lang="hr-HR" dirty="0" smtClean="0"/>
              <a:t>.</a:t>
            </a:r>
            <a:r>
              <a:rPr lang="en-US" dirty="0" smtClean="0"/>
              <a:t> </a:t>
            </a:r>
            <a:endParaRPr lang="hr-HR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Self-certification </a:t>
            </a:r>
            <a:r>
              <a:rPr lang="en-US" dirty="0"/>
              <a:t>and referencing are done at the system level not at the discipline level</a:t>
            </a:r>
            <a:r>
              <a:rPr lang="en-US" dirty="0" smtClean="0"/>
              <a:t>.</a:t>
            </a:r>
            <a:endParaRPr lang="hr-HR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It </a:t>
            </a:r>
            <a:r>
              <a:rPr lang="en-US" dirty="0"/>
              <a:t>is possible to have different kinds of qualifications put at the same level </a:t>
            </a:r>
            <a:r>
              <a:rPr lang="hr-HR" dirty="0" smtClean="0"/>
              <a:t>- </a:t>
            </a:r>
            <a:r>
              <a:rPr lang="en-US" dirty="0" smtClean="0"/>
              <a:t>need </a:t>
            </a:r>
            <a:r>
              <a:rPr lang="hr-HR" dirty="0" smtClean="0"/>
              <a:t>for </a:t>
            </a:r>
            <a:r>
              <a:rPr lang="en-US" dirty="0" smtClean="0"/>
              <a:t>qualifications markers</a:t>
            </a:r>
            <a:r>
              <a:rPr lang="hr-HR" dirty="0" smtClean="0"/>
              <a:t>.</a:t>
            </a:r>
            <a:r>
              <a:rPr lang="en-US" dirty="0" smtClean="0"/>
              <a:t> 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hr-HR" dirty="0" smtClean="0"/>
              <a:t>Q</a:t>
            </a:r>
            <a:r>
              <a:rPr lang="en-US" dirty="0" err="1" smtClean="0"/>
              <a:t>ualifications</a:t>
            </a:r>
            <a:r>
              <a:rPr lang="en-US" dirty="0" smtClean="0"/>
              <a:t> </a:t>
            </a:r>
            <a:r>
              <a:rPr lang="en-US" dirty="0"/>
              <a:t>with the same title put at different NQF levels, </a:t>
            </a:r>
            <a:r>
              <a:rPr lang="hr-HR" dirty="0" smtClean="0"/>
              <a:t>but </a:t>
            </a:r>
            <a:r>
              <a:rPr lang="en-US" dirty="0" smtClean="0"/>
              <a:t>referencing </a:t>
            </a:r>
            <a:r>
              <a:rPr lang="en-US" dirty="0"/>
              <a:t>and self-certification </a:t>
            </a:r>
            <a:r>
              <a:rPr lang="hr-HR" dirty="0" smtClean="0"/>
              <a:t>are</a:t>
            </a:r>
            <a:r>
              <a:rPr lang="en-US" dirty="0" smtClean="0"/>
              <a:t> done </a:t>
            </a:r>
            <a:r>
              <a:rPr lang="en-US" dirty="0"/>
              <a:t>on the basis of level descriptors of LOs and not on the title of a qualification.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LOs </a:t>
            </a:r>
            <a:r>
              <a:rPr lang="en-US" dirty="0"/>
              <a:t>create an essential role in the transparency in general. </a:t>
            </a:r>
            <a:endParaRPr lang="hr-HR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QFs </a:t>
            </a:r>
            <a:r>
              <a:rPr lang="en-US" dirty="0"/>
              <a:t>are major drivers in transition of describing programmes in terms of LOs. They have different purposes: some are reforming instruments, the others are not.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hr-HR" sz="2400" dirty="0"/>
              <a:t>C</a:t>
            </a:r>
            <a:r>
              <a:rPr lang="en-US" sz="2400" dirty="0" err="1"/>
              <a:t>onclusions</a:t>
            </a:r>
            <a:r>
              <a:rPr lang="hr-HR" sz="2400" dirty="0"/>
              <a:t> </a:t>
            </a:r>
            <a:r>
              <a:rPr lang="hr-HR" sz="2400" dirty="0" smtClean="0"/>
              <a:t>(2)</a:t>
            </a:r>
            <a:r>
              <a:rPr lang="en-US" sz="2400" dirty="0" smtClean="0"/>
              <a:t>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46382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68052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2300" dirty="0" smtClean="0"/>
              <a:t>DS </a:t>
            </a:r>
            <a:r>
              <a:rPr lang="en-US" sz="2300" dirty="0"/>
              <a:t>and ECTS are important transparency tools </a:t>
            </a:r>
            <a:endParaRPr lang="hr-HR" sz="2300" dirty="0" smtClean="0"/>
          </a:p>
          <a:p>
            <a:pPr>
              <a:spcAft>
                <a:spcPts val="600"/>
              </a:spcAft>
            </a:pPr>
            <a:r>
              <a:rPr lang="en-US" sz="2300" dirty="0" smtClean="0"/>
              <a:t>LOs </a:t>
            </a:r>
            <a:r>
              <a:rPr lang="en-US" sz="2300" dirty="0"/>
              <a:t>in the </a:t>
            </a:r>
            <a:r>
              <a:rPr lang="en-US" sz="2300" dirty="0" smtClean="0"/>
              <a:t>DS </a:t>
            </a:r>
            <a:r>
              <a:rPr lang="hr-HR" sz="2300" dirty="0" smtClean="0"/>
              <a:t>are </a:t>
            </a:r>
            <a:r>
              <a:rPr lang="hr-HR" sz="2300" dirty="0" err="1" smtClean="0"/>
              <a:t>not</a:t>
            </a:r>
            <a:r>
              <a:rPr lang="hr-HR" sz="2300" dirty="0" smtClean="0"/>
              <a:t> </a:t>
            </a:r>
            <a:r>
              <a:rPr lang="hr-HR" sz="2300" dirty="0" err="1" smtClean="0"/>
              <a:t>always</a:t>
            </a:r>
            <a:r>
              <a:rPr lang="hr-HR" sz="2300" dirty="0" smtClean="0"/>
              <a:t> </a:t>
            </a:r>
            <a:r>
              <a:rPr lang="en-US" sz="2300" dirty="0" smtClean="0"/>
              <a:t>completed </a:t>
            </a:r>
            <a:r>
              <a:rPr lang="en-US" sz="2300" dirty="0"/>
              <a:t>properly. </a:t>
            </a:r>
          </a:p>
          <a:p>
            <a:pPr>
              <a:spcAft>
                <a:spcPts val="600"/>
              </a:spcAft>
            </a:pPr>
            <a:r>
              <a:rPr lang="en-US" sz="2300" dirty="0" smtClean="0"/>
              <a:t>QFs </a:t>
            </a:r>
            <a:r>
              <a:rPr lang="en-US" sz="2300" dirty="0"/>
              <a:t>have bigger transparency function in VET and professional qualifications </a:t>
            </a:r>
            <a:endParaRPr lang="hr-HR" sz="2300" dirty="0" smtClean="0"/>
          </a:p>
          <a:p>
            <a:pPr>
              <a:spcAft>
                <a:spcPts val="600"/>
              </a:spcAft>
            </a:pPr>
            <a:r>
              <a:rPr lang="en-US" sz="2300" dirty="0" smtClean="0"/>
              <a:t>If </a:t>
            </a:r>
            <a:r>
              <a:rPr lang="en-US" sz="2300" dirty="0"/>
              <a:t>international qualifications (e.g. Microsoft) aspire to be allocated ECTS, placed at a NQF, referenced and self-certified to a meta framework and then, consequently, to another NQF, self-certification report criteria need to be redefined to take into account international qualifications.</a:t>
            </a:r>
          </a:p>
          <a:p>
            <a:pPr>
              <a:spcAft>
                <a:spcPts val="600"/>
              </a:spcAft>
            </a:pPr>
            <a:r>
              <a:rPr lang="en-US" sz="2300" dirty="0" smtClean="0"/>
              <a:t>EQF </a:t>
            </a:r>
            <a:r>
              <a:rPr lang="en-US" sz="2300" dirty="0"/>
              <a:t>portal becomes an important transparency tool, useful for parallel comparison of qualifications.</a:t>
            </a:r>
          </a:p>
          <a:p>
            <a:pPr>
              <a:spcAft>
                <a:spcPts val="600"/>
              </a:spcAft>
            </a:pP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400" dirty="0">
                <a:solidFill>
                  <a:srgbClr val="464646"/>
                </a:solidFill>
              </a:rPr>
              <a:t>C</a:t>
            </a:r>
            <a:r>
              <a:rPr lang="en-US" sz="2400" dirty="0" err="1">
                <a:solidFill>
                  <a:srgbClr val="464646"/>
                </a:solidFill>
              </a:rPr>
              <a:t>onclusions</a:t>
            </a:r>
            <a:r>
              <a:rPr lang="hr-HR" sz="2400" dirty="0">
                <a:solidFill>
                  <a:srgbClr val="464646"/>
                </a:solidFill>
              </a:rPr>
              <a:t> </a:t>
            </a:r>
            <a:r>
              <a:rPr lang="hr-HR" sz="2400" dirty="0" smtClean="0">
                <a:solidFill>
                  <a:srgbClr val="464646"/>
                </a:solidFill>
              </a:rPr>
              <a:t>(3)</a:t>
            </a:r>
            <a:r>
              <a:rPr lang="en-US" sz="2400" dirty="0" smtClean="0">
                <a:solidFill>
                  <a:srgbClr val="464646"/>
                </a:solidFill>
              </a:rPr>
              <a:t>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0455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0D78B47-566A-46B5-9436-12CD8257AC23}"/>
</file>

<file path=customXml/itemProps2.xml><?xml version="1.0" encoding="utf-8"?>
<ds:datastoreItem xmlns:ds="http://schemas.openxmlformats.org/officeDocument/2006/customXml" ds:itemID="{D7979F5C-F3BD-451B-AD83-419E22492E72}"/>
</file>

<file path=customXml/itemProps3.xml><?xml version="1.0" encoding="utf-8"?>
<ds:datastoreItem xmlns:ds="http://schemas.openxmlformats.org/officeDocument/2006/customXml" ds:itemID="{53EDDBE3-C81D-48EF-B066-FF7268CB780C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549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EHEA Working Group on Structural Reform  (22-23 May 2013, Warsaw)   Report from the session on Transparency and Qualifications Frameworks    </vt:lpstr>
      <vt:lpstr>Eight different usages of the term transparency in the Bergen Report (2005):  </vt:lpstr>
      <vt:lpstr>Conclusions (1) </vt:lpstr>
      <vt:lpstr>Conclusions (2) </vt:lpstr>
      <vt:lpstr>Conclusions (3) </vt:lpstr>
    </vt:vector>
  </TitlesOfParts>
  <Company>MZOŠ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%username%</dc:creator>
  <cp:lastModifiedBy>%username%</cp:lastModifiedBy>
  <cp:revision>4</cp:revision>
  <dcterms:created xsi:type="dcterms:W3CDTF">2013-05-23T05:50:58Z</dcterms:created>
  <dcterms:modified xsi:type="dcterms:W3CDTF">2013-05-23T06:17:40Z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