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10" autoAdjust="0"/>
  </p:normalViewPr>
  <p:slideViewPr>
    <p:cSldViewPr>
      <p:cViewPr>
        <p:scale>
          <a:sx n="119" d="100"/>
          <a:sy n="119" d="100"/>
        </p:scale>
        <p:origin x="-558" y="10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17CD4-3F71-487C-A7F6-4BCF0F8EA37A}" type="datetimeFigureOut">
              <a:rPr lang="sv-SE" smtClean="0"/>
              <a:t>2013-12-04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68EC0-D5A6-494F-BD35-B29FFFBCB38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47838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950" y="11588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425C3-D416-43C9-9E0D-450AB9967B6F}" type="datetimeFigureOut">
              <a:rPr lang="en-GB"/>
              <a:pPr>
                <a:defRPr/>
              </a:pPr>
              <a:t>25/11/2013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5463" y="11588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320AA-B48E-43B3-9ED8-5AE8C89896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454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 txBox="1">
            <a:spLocks/>
          </p:cNvSpPr>
          <p:nvPr/>
        </p:nvSpPr>
        <p:spPr>
          <a:xfrm>
            <a:off x="179388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9318C08-4762-488A-8916-A439E1FB248F}" type="datetimeFigureOut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25/11/2013</a:t>
            </a:fld>
            <a:endParaRPr lang="en-GB" smtClean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6804025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2AFED7C-5509-4B73-9D6B-0FEBD38B6C7B}" type="slidenum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3764"/>
            <a:ext cx="8229600" cy="86387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079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 txBox="1">
            <a:spLocks/>
          </p:cNvSpPr>
          <p:nvPr/>
        </p:nvSpPr>
        <p:spPr>
          <a:xfrm>
            <a:off x="179388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9318C08-4762-488A-8916-A439E1FB248F}" type="datetimeFigureOut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25/11/2013</a:t>
            </a:fld>
            <a:endParaRPr lang="en-GB" smtClean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6804025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056B58-B2F2-44A5-AC89-CB26428F1280}" type="slidenum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mtClean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7029"/>
            <a:ext cx="2057400" cy="5412251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53765"/>
            <a:ext cx="6019800" cy="539551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121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950" y="11588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852E6-68B6-451B-AFC9-ADF65A1B3011}" type="datetimeFigureOut">
              <a:rPr lang="en-GB"/>
              <a:pPr>
                <a:defRPr/>
              </a:pPr>
              <a:t>25/11/2013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75463" y="11588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22857-7373-4838-B16D-C7A6C52FD6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697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388" y="1889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996E4-D376-49EF-B194-940FB2D53581}" type="datetimeFigureOut">
              <a:rPr lang="en-GB"/>
              <a:pPr>
                <a:defRPr/>
              </a:pPr>
              <a:t>25/11/2013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4025" y="1889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27613-BDFD-412B-AB25-C43E6C0E46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359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/>
          </p:cNvSpPr>
          <p:nvPr/>
        </p:nvSpPr>
        <p:spPr>
          <a:xfrm>
            <a:off x="179388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9318C08-4762-488A-8916-A439E1FB248F}" type="datetimeFigureOut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25/11/2013</a:t>
            </a:fld>
            <a:endParaRPr lang="en-GB" smtClean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6804025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F42D967-7AB1-4D58-84F5-6F49EDE1FF6B}" type="slidenum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3764"/>
            <a:ext cx="8229600" cy="86387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277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770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2004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744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744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>
          <a:xfrm>
            <a:off x="179388" y="1889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36DF9-D91A-48B5-8702-47752CD78477}" type="datetimeFigureOut">
              <a:rPr lang="en-GB"/>
              <a:pPr>
                <a:defRPr/>
              </a:pPr>
              <a:t>25/11/2013</a:t>
            </a:fld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4025" y="188913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1BE69-31EB-4E94-97CF-58003C7806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271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 txBox="1">
            <a:spLocks/>
          </p:cNvSpPr>
          <p:nvPr/>
        </p:nvSpPr>
        <p:spPr>
          <a:xfrm>
            <a:off x="179388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9318C08-4762-488A-8916-A439E1FB248F}" type="datetimeFigureOut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25/11/2013</a:t>
            </a:fld>
            <a:endParaRPr lang="en-GB" smtClean="0"/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6804025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1D24EBC-59FB-4023-B229-435FDAE1AB34}" type="slidenum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3765"/>
            <a:ext cx="8229600" cy="1143000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06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 txBox="1">
            <a:spLocks/>
          </p:cNvSpPr>
          <p:nvPr/>
        </p:nvSpPr>
        <p:spPr>
          <a:xfrm>
            <a:off x="179388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9318C08-4762-488A-8916-A439E1FB248F}" type="datetimeFigureOut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25/11/2013</a:t>
            </a:fld>
            <a:endParaRPr lang="en-GB" smtClean="0"/>
          </a:p>
        </p:txBody>
      </p:sp>
      <p:sp>
        <p:nvSpPr>
          <p:cNvPr id="3" name="Slide Number Placeholder 5"/>
          <p:cNvSpPr txBox="1">
            <a:spLocks/>
          </p:cNvSpPr>
          <p:nvPr/>
        </p:nvSpPr>
        <p:spPr>
          <a:xfrm>
            <a:off x="6804025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E443EC38-0D3C-4C01-9BE8-109C3296B24B}" type="slidenum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mtClean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134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/>
          </p:cNvSpPr>
          <p:nvPr/>
        </p:nvSpPr>
        <p:spPr>
          <a:xfrm>
            <a:off x="179388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9318C08-4762-488A-8916-A439E1FB248F}" type="datetimeFigureOut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25/11/2013</a:t>
            </a:fld>
            <a:endParaRPr lang="en-GB" smtClean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6804025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F867611-7BC5-4948-A845-D8FB7D54D1A9}" type="slidenum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3764"/>
            <a:ext cx="3008313" cy="8813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53765"/>
            <a:ext cx="5111750" cy="55723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286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/>
          </p:cNvSpPr>
          <p:nvPr/>
        </p:nvSpPr>
        <p:spPr>
          <a:xfrm>
            <a:off x="179388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A9318C08-4762-488A-8916-A439E1FB248F}" type="datetimeFigureOut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25/11/2013</a:t>
            </a:fld>
            <a:endParaRPr lang="en-GB" smtClean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6804025" y="188913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45474F7-79F6-455D-97F8-56D60C42449B}" type="slidenum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830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7E3CB9-E898-457F-983B-08DD646991EE}" type="datetimeFigureOut">
              <a:rPr lang="en-GB"/>
              <a:pPr>
                <a:defRPr/>
              </a:pPr>
              <a:t>25/11/2013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A607A7-57BC-4737-B938-192811C1A8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8" r="1685" b="17395"/>
          <a:stretch>
            <a:fillRect/>
          </a:stretch>
        </p:blipFill>
        <p:spPr bwMode="auto">
          <a:xfrm>
            <a:off x="0" y="5891213"/>
            <a:ext cx="9144000" cy="96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How to create a more supportive environment for academic staff and students</a:t>
            </a:r>
            <a:br>
              <a:rPr lang="en-GB" dirty="0" smtClean="0"/>
            </a:br>
            <a:endParaRPr lang="en-GB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4941168"/>
            <a:ext cx="6872808" cy="69763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800" dirty="0" smtClean="0"/>
              <a:t>Karin Åmossa, PhD, senior researcher at the Swedish Association for University Teachers, member organisation of Education International</a:t>
            </a:r>
            <a:endParaRPr lang="en-GB" sz="1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1331640" y="1484784"/>
            <a:ext cx="69127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v-SE" dirty="0"/>
          </a:p>
          <a:p>
            <a:r>
              <a:rPr lang="en-US" dirty="0"/>
              <a:t> ’……We </a:t>
            </a:r>
            <a:r>
              <a:rPr lang="en-US" dirty="0" err="1"/>
              <a:t>recognise</a:t>
            </a:r>
            <a:r>
              <a:rPr lang="en-US" dirty="0"/>
              <a:t> that a more supportive environment for the staff to </a:t>
            </a:r>
            <a:r>
              <a:rPr lang="en-US" dirty="0" err="1"/>
              <a:t>fulfil</a:t>
            </a:r>
            <a:r>
              <a:rPr lang="en-US" dirty="0"/>
              <a:t> their tasks, is needed. We commit ourselves to working towards a more effective inclusion of higher education staff and students in the implementation and further development of the EHEA. We fully support staff and student participation in decision-making structures at European, national and institutional levels.’ </a:t>
            </a:r>
            <a:endParaRPr lang="en-US" dirty="0" smtClean="0"/>
          </a:p>
          <a:p>
            <a:endParaRPr lang="en-US" dirty="0"/>
          </a:p>
          <a:p>
            <a:endParaRPr lang="sv-SE" dirty="0"/>
          </a:p>
          <a:p>
            <a:r>
              <a:rPr lang="en-US" dirty="0" smtClean="0"/>
              <a:t>Quote from the </a:t>
            </a:r>
            <a:r>
              <a:rPr lang="en-US" dirty="0"/>
              <a:t>Budapest-Vienna Ministerial Declaration on the European Higher Education Area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776815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584175"/>
          </a:xfrm>
        </p:spPr>
        <p:txBody>
          <a:bodyPr/>
          <a:lstStyle/>
          <a:p>
            <a:r>
              <a:rPr lang="en-US" sz="1600" dirty="0" smtClean="0"/>
              <a:t>From the </a:t>
            </a:r>
            <a:r>
              <a:rPr lang="en-US" sz="1600" dirty="0"/>
              <a:t>1997 </a:t>
            </a:r>
            <a:r>
              <a:rPr lang="en-US" sz="1600" b="1" dirty="0"/>
              <a:t>UNESCO Recommendation concerning the Status of Higher-Education Teaching Personnel, </a:t>
            </a:r>
            <a:endParaRPr lang="sv-SE" sz="1600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7704856" cy="3240360"/>
          </a:xfrm>
        </p:spPr>
        <p:txBody>
          <a:bodyPr/>
          <a:lstStyle/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‘5. Advances in higher education, scholarship and research depend largely on infrastructure and resources, both human and material, and on the qualifications and expertise of higher-education teaching personnel as well as on their human, pedagogical and technical qualities, underpinned by academic freedom, professional responsibility, collegiality and institutional autonomy…… </a:t>
            </a:r>
          </a:p>
          <a:p>
            <a:pPr algn="l"/>
            <a:endParaRPr lang="en-US" sz="1400" dirty="0" smtClean="0">
              <a:solidFill>
                <a:schemeClr val="tx1"/>
              </a:solidFill>
            </a:endParaRP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7. Working conditions for higher-education teaching personnel should be such as will best promote effective teaching, scholarship, research and extension work and enable higher-education teaching personnel to carry out their professional tasks. </a:t>
            </a:r>
          </a:p>
          <a:p>
            <a:pPr algn="l"/>
            <a:endParaRPr lang="en-US" sz="1400" dirty="0">
              <a:solidFill>
                <a:schemeClr val="tx1"/>
              </a:solidFill>
            </a:endParaRPr>
          </a:p>
          <a:p>
            <a:pPr algn="l"/>
            <a:r>
              <a:rPr lang="en-US" sz="1400" dirty="0" smtClean="0">
                <a:solidFill>
                  <a:schemeClr val="tx1"/>
                </a:solidFill>
              </a:rPr>
              <a:t>8</a:t>
            </a:r>
            <a:r>
              <a:rPr lang="en-US" sz="1400" dirty="0">
                <a:solidFill>
                  <a:schemeClr val="tx1"/>
                </a:solidFill>
              </a:rPr>
              <a:t>. Organizations which represent higher-education teaching personnel should be considered and recognized as a force which can contribute greatly to educational advancement and which should, therefore, be involved, together with other stakeholders and interested parties, in the determination of higher education policy.’ 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endParaRPr lang="sv-S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347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dirty="0" err="1"/>
              <a:t>I</a:t>
            </a:r>
            <a:r>
              <a:rPr lang="sv-SE" sz="2800" dirty="0" err="1" smtClean="0"/>
              <a:t>mportant</a:t>
            </a:r>
            <a:r>
              <a:rPr lang="sv-SE" sz="2800" dirty="0" smtClean="0"/>
              <a:t> </a:t>
            </a:r>
            <a:r>
              <a:rPr lang="sv-SE" sz="2800" dirty="0" err="1" smtClean="0"/>
              <a:t>aspects</a:t>
            </a:r>
            <a:r>
              <a:rPr lang="sv-SE" sz="2800" dirty="0" smtClean="0"/>
              <a:t> </a:t>
            </a:r>
            <a:r>
              <a:rPr lang="sv-SE" sz="2800" dirty="0" err="1" smtClean="0"/>
              <a:t>of</a:t>
            </a:r>
            <a:r>
              <a:rPr lang="sv-SE" sz="2800" dirty="0" smtClean="0"/>
              <a:t> a </a:t>
            </a:r>
            <a:r>
              <a:rPr lang="sv-SE" sz="2800" dirty="0" err="1" smtClean="0"/>
              <a:t>more</a:t>
            </a:r>
            <a:r>
              <a:rPr lang="sv-SE" sz="2800" dirty="0" smtClean="0"/>
              <a:t> </a:t>
            </a:r>
            <a:r>
              <a:rPr lang="sv-SE" sz="2800" dirty="0" err="1" smtClean="0"/>
              <a:t>supportive</a:t>
            </a:r>
            <a:r>
              <a:rPr lang="sv-SE" sz="2800" dirty="0" smtClean="0"/>
              <a:t> </a:t>
            </a:r>
            <a:r>
              <a:rPr lang="sv-SE" sz="2800" dirty="0" err="1" smtClean="0"/>
              <a:t>environment</a:t>
            </a:r>
            <a:endParaRPr lang="sv-SE" sz="2800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2000" b="1" dirty="0" err="1"/>
              <a:t>Academic</a:t>
            </a:r>
            <a:r>
              <a:rPr lang="sv-SE" sz="2000" b="1" dirty="0"/>
              <a:t> </a:t>
            </a:r>
            <a:r>
              <a:rPr lang="sv-SE" sz="2000" b="1" dirty="0" err="1"/>
              <a:t>freedom</a:t>
            </a:r>
            <a:r>
              <a:rPr lang="sv-SE" sz="2000" b="1" dirty="0"/>
              <a:t> </a:t>
            </a:r>
            <a:endParaRPr lang="sv-SE" sz="2000" b="1" dirty="0" smtClean="0"/>
          </a:p>
          <a:p>
            <a:r>
              <a:rPr lang="sv-SE" sz="2000" b="1" dirty="0"/>
              <a:t>Trust and </a:t>
            </a:r>
            <a:r>
              <a:rPr lang="sv-SE" sz="2000" b="1" dirty="0" err="1" smtClean="0"/>
              <a:t>collegiality</a:t>
            </a:r>
            <a:r>
              <a:rPr lang="sv-SE" sz="2000" b="1" dirty="0" smtClean="0"/>
              <a:t> </a:t>
            </a:r>
          </a:p>
          <a:p>
            <a:r>
              <a:rPr lang="en-US" sz="2000" b="1" dirty="0"/>
              <a:t>A reduction in excessive </a:t>
            </a:r>
            <a:r>
              <a:rPr lang="en-US" sz="2000" b="1" dirty="0" smtClean="0"/>
              <a:t>bureaucracy</a:t>
            </a:r>
          </a:p>
          <a:p>
            <a:r>
              <a:rPr lang="en-US" sz="2000" b="1" dirty="0"/>
              <a:t>Eradication of excessive workloads</a:t>
            </a:r>
            <a:r>
              <a:rPr lang="en-US" sz="2000" b="1" dirty="0" smtClean="0"/>
              <a:t> </a:t>
            </a:r>
          </a:p>
          <a:p>
            <a:r>
              <a:rPr lang="en-US" sz="2000" b="1" dirty="0" smtClean="0"/>
              <a:t>The </a:t>
            </a:r>
            <a:r>
              <a:rPr lang="en-US" sz="2000" b="1" dirty="0"/>
              <a:t>role of early stage researchers </a:t>
            </a:r>
            <a:endParaRPr lang="en-US" sz="2000" b="1" dirty="0" smtClean="0"/>
          </a:p>
          <a:p>
            <a:r>
              <a:rPr lang="sv-SE" sz="2000" b="1" dirty="0" err="1"/>
              <a:t>Career</a:t>
            </a:r>
            <a:r>
              <a:rPr lang="sv-SE" sz="2000" b="1" dirty="0"/>
              <a:t> </a:t>
            </a:r>
            <a:r>
              <a:rPr lang="sv-SE" sz="2000" b="1" dirty="0" err="1" smtClean="0"/>
              <a:t>perspectives</a:t>
            </a:r>
            <a:r>
              <a:rPr lang="en-US" sz="2000" b="1" dirty="0" smtClean="0"/>
              <a:t> </a:t>
            </a:r>
          </a:p>
          <a:p>
            <a:r>
              <a:rPr lang="en-US" sz="2000" b="1" dirty="0" smtClean="0"/>
              <a:t>Quality</a:t>
            </a:r>
            <a:endParaRPr lang="sv-SE" sz="2000" dirty="0" smtClean="0"/>
          </a:p>
          <a:p>
            <a:r>
              <a:rPr lang="sv-SE" sz="2000" b="1" dirty="0" err="1"/>
              <a:t>Working</a:t>
            </a:r>
            <a:r>
              <a:rPr lang="sv-SE" sz="2000" b="1" dirty="0"/>
              <a:t> </a:t>
            </a:r>
            <a:r>
              <a:rPr lang="sv-SE" sz="2000" b="1" dirty="0" err="1" smtClean="0"/>
              <a:t>environment</a:t>
            </a:r>
            <a:endParaRPr lang="sv-SE" sz="2000" b="1" dirty="0" smtClean="0"/>
          </a:p>
          <a:p>
            <a:r>
              <a:rPr lang="en-US" sz="2000" b="1" dirty="0"/>
              <a:t>C</a:t>
            </a:r>
            <a:r>
              <a:rPr lang="en-US" sz="2000" b="1" dirty="0" smtClean="0"/>
              <a:t>ollective </a:t>
            </a:r>
            <a:r>
              <a:rPr lang="en-US" sz="2000" b="1" dirty="0"/>
              <a:t>bargaining </a:t>
            </a:r>
            <a:endParaRPr lang="en-US" sz="2000" b="1" dirty="0" smtClean="0"/>
          </a:p>
          <a:p>
            <a:r>
              <a:rPr lang="en-US" sz="2000" b="1" dirty="0" smtClean="0"/>
              <a:t>Public funding</a:t>
            </a:r>
            <a:endParaRPr lang="sv-SE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106556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Rak 26"/>
          <p:cNvCxnSpPr/>
          <p:nvPr/>
        </p:nvCxnSpPr>
        <p:spPr>
          <a:xfrm>
            <a:off x="4211960" y="2348880"/>
            <a:ext cx="0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ak 27"/>
          <p:cNvCxnSpPr/>
          <p:nvPr/>
        </p:nvCxnSpPr>
        <p:spPr>
          <a:xfrm>
            <a:off x="2627784" y="3789040"/>
            <a:ext cx="34563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ruta 28"/>
          <p:cNvSpPr txBox="1"/>
          <p:nvPr/>
        </p:nvSpPr>
        <p:spPr>
          <a:xfrm>
            <a:off x="2987824" y="177281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The </a:t>
            </a:r>
            <a:r>
              <a:rPr lang="sv-SE" dirty="0" err="1" smtClean="0"/>
              <a:t>principle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collegiality</a:t>
            </a:r>
            <a:endParaRPr lang="sv-SE" dirty="0"/>
          </a:p>
        </p:txBody>
      </p:sp>
      <p:sp>
        <p:nvSpPr>
          <p:cNvPr id="30" name="textruta 29"/>
          <p:cNvSpPr txBox="1"/>
          <p:nvPr/>
        </p:nvSpPr>
        <p:spPr>
          <a:xfrm>
            <a:off x="2915816" y="537321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The </a:t>
            </a:r>
            <a:r>
              <a:rPr lang="sv-SE" dirty="0" err="1" smtClean="0"/>
              <a:t>principle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management</a:t>
            </a:r>
            <a:endParaRPr lang="sv-SE" dirty="0"/>
          </a:p>
        </p:txBody>
      </p:sp>
      <p:sp>
        <p:nvSpPr>
          <p:cNvPr id="31" name="textruta 30"/>
          <p:cNvSpPr txBox="1"/>
          <p:nvPr/>
        </p:nvSpPr>
        <p:spPr>
          <a:xfrm>
            <a:off x="539552" y="350100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Core</a:t>
            </a:r>
            <a:r>
              <a:rPr lang="sv-SE" dirty="0" smtClean="0"/>
              <a:t> </a:t>
            </a:r>
            <a:r>
              <a:rPr lang="sv-SE" dirty="0" err="1" smtClean="0"/>
              <a:t>activity</a:t>
            </a:r>
            <a:endParaRPr lang="sv-SE" dirty="0"/>
          </a:p>
        </p:txBody>
      </p:sp>
      <p:sp>
        <p:nvSpPr>
          <p:cNvPr id="32" name="textruta 31"/>
          <p:cNvSpPr txBox="1"/>
          <p:nvPr/>
        </p:nvSpPr>
        <p:spPr>
          <a:xfrm>
            <a:off x="6345995" y="350100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Leadership</a:t>
            </a:r>
            <a:endParaRPr lang="sv-SE" dirty="0"/>
          </a:p>
        </p:txBody>
      </p:sp>
      <p:sp>
        <p:nvSpPr>
          <p:cNvPr id="33" name="textruta 32"/>
          <p:cNvSpPr txBox="1"/>
          <p:nvPr/>
        </p:nvSpPr>
        <p:spPr>
          <a:xfrm>
            <a:off x="2771800" y="292494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Quality</a:t>
            </a:r>
            <a:endParaRPr lang="sv-SE" dirty="0"/>
          </a:p>
        </p:txBody>
      </p:sp>
      <p:sp>
        <p:nvSpPr>
          <p:cNvPr id="34" name="textruta 33"/>
          <p:cNvSpPr txBox="1"/>
          <p:nvPr/>
        </p:nvSpPr>
        <p:spPr>
          <a:xfrm>
            <a:off x="2843808" y="43651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Control</a:t>
            </a:r>
            <a:endParaRPr lang="sv-SE" dirty="0"/>
          </a:p>
        </p:txBody>
      </p:sp>
      <p:sp>
        <p:nvSpPr>
          <p:cNvPr id="35" name="textruta 34"/>
          <p:cNvSpPr txBox="1"/>
          <p:nvPr/>
        </p:nvSpPr>
        <p:spPr>
          <a:xfrm>
            <a:off x="4391980" y="2921115"/>
            <a:ext cx="1620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Legitimacy</a:t>
            </a:r>
            <a:endParaRPr lang="sv-SE" dirty="0"/>
          </a:p>
        </p:txBody>
      </p:sp>
      <p:sp>
        <p:nvSpPr>
          <p:cNvPr id="36" name="textruta 35"/>
          <p:cNvSpPr txBox="1"/>
          <p:nvPr/>
        </p:nvSpPr>
        <p:spPr>
          <a:xfrm>
            <a:off x="4499992" y="436510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 smtClean="0"/>
              <a:t>Effectivity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01532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ruta 1"/>
          <p:cNvSpPr txBox="1"/>
          <p:nvPr/>
        </p:nvSpPr>
        <p:spPr>
          <a:xfrm>
            <a:off x="1403648" y="1844824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200" dirty="0" smtClean="0"/>
              <a:t>A new EI Research </a:t>
            </a:r>
            <a:r>
              <a:rPr lang="sv-SE" sz="3200" dirty="0" err="1" smtClean="0"/>
              <a:t>Institute</a:t>
            </a:r>
            <a:r>
              <a:rPr lang="sv-SE" sz="3200" dirty="0" smtClean="0"/>
              <a:t> </a:t>
            </a:r>
            <a:r>
              <a:rPr lang="sv-SE" sz="3200" dirty="0" err="1" smtClean="0"/>
              <a:t>Study</a:t>
            </a:r>
            <a:endParaRPr lang="sv-SE" sz="3200" dirty="0"/>
          </a:p>
        </p:txBody>
      </p:sp>
      <p:sp>
        <p:nvSpPr>
          <p:cNvPr id="3" name="textruta 2"/>
          <p:cNvSpPr txBox="1"/>
          <p:nvPr/>
        </p:nvSpPr>
        <p:spPr>
          <a:xfrm>
            <a:off x="1403648" y="2996952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”Creating and </a:t>
            </a:r>
            <a:r>
              <a:rPr lang="sv-SE" dirty="0" err="1" smtClean="0"/>
              <a:t>Maintaining</a:t>
            </a:r>
            <a:r>
              <a:rPr lang="sv-SE" dirty="0" smtClean="0"/>
              <a:t> </a:t>
            </a:r>
            <a:r>
              <a:rPr lang="sv-SE" dirty="0" err="1" smtClean="0"/>
              <a:t>Supportive</a:t>
            </a:r>
            <a:r>
              <a:rPr lang="sv-SE" dirty="0" smtClean="0"/>
              <a:t> </a:t>
            </a:r>
            <a:r>
              <a:rPr lang="sv-SE" dirty="0" err="1" smtClean="0"/>
              <a:t>Work</a:t>
            </a:r>
            <a:r>
              <a:rPr lang="sv-SE" dirty="0" smtClean="0"/>
              <a:t> Environments in </a:t>
            </a:r>
            <a:r>
              <a:rPr lang="sv-SE" dirty="0" err="1" smtClean="0"/>
              <a:t>Higher</a:t>
            </a:r>
            <a:r>
              <a:rPr lang="sv-SE" dirty="0" smtClean="0"/>
              <a:t> </a:t>
            </a:r>
            <a:r>
              <a:rPr lang="sv-SE" dirty="0" err="1" smtClean="0"/>
              <a:t>Education</a:t>
            </a:r>
            <a:r>
              <a:rPr lang="sv-SE" dirty="0" smtClean="0"/>
              <a:t>”</a:t>
            </a:r>
            <a:endParaRPr lang="sv-SE" dirty="0"/>
          </a:p>
        </p:txBody>
      </p:sp>
      <p:sp>
        <p:nvSpPr>
          <p:cNvPr id="4" name="textruta 3"/>
          <p:cNvSpPr txBox="1"/>
          <p:nvPr/>
        </p:nvSpPr>
        <p:spPr>
          <a:xfrm>
            <a:off x="1475656" y="436510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To be </a:t>
            </a:r>
            <a:r>
              <a:rPr lang="sv-SE" dirty="0" err="1" smtClean="0"/>
              <a:t>presented</a:t>
            </a:r>
            <a:r>
              <a:rPr lang="sv-SE" dirty="0" smtClean="0"/>
              <a:t> at the </a:t>
            </a:r>
            <a:r>
              <a:rPr lang="sv-SE" dirty="0" err="1" smtClean="0"/>
              <a:t>next</a:t>
            </a:r>
            <a:r>
              <a:rPr lang="sv-SE" dirty="0" smtClean="0"/>
              <a:t> Bologna </a:t>
            </a:r>
            <a:r>
              <a:rPr lang="sv-SE" dirty="0" err="1" smtClean="0"/>
              <a:t>ministerial</a:t>
            </a:r>
            <a:r>
              <a:rPr lang="sv-SE" dirty="0" smtClean="0"/>
              <a:t> meeting in spring 2015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65674092"/>
      </p:ext>
    </p:extLst>
  </p:cSld>
  <p:clrMapOvr>
    <a:masterClrMapping/>
  </p:clrMapOvr>
</p:sld>
</file>

<file path=ppt/theme/theme1.xml><?xml version="1.0" encoding="utf-8"?>
<a:theme xmlns:a="http://schemas.openxmlformats.org/drawingml/2006/main" name="pp_EI_general_4-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AB35119EB7448BBF81412505067A0" ma:contentTypeVersion="0" ma:contentTypeDescription="Create a new document." ma:contentTypeScope="" ma:versionID="363c7c079387f93f10003d2756c9529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ABBC95E3-7AF9-4FDE-AF7F-300F9837FFF2}"/>
</file>

<file path=customXml/itemProps2.xml><?xml version="1.0" encoding="utf-8"?>
<ds:datastoreItem xmlns:ds="http://schemas.openxmlformats.org/officeDocument/2006/customXml" ds:itemID="{B827782F-F7A2-4DD3-9A79-9D47BB0125BF}"/>
</file>

<file path=customXml/itemProps3.xml><?xml version="1.0" encoding="utf-8"?>
<ds:datastoreItem xmlns:ds="http://schemas.openxmlformats.org/officeDocument/2006/customXml" ds:itemID="{050C84C3-7FC6-47E5-9390-48C56AB3C95D}"/>
</file>

<file path=docProps/app.xml><?xml version="1.0" encoding="utf-8"?>
<Properties xmlns="http://schemas.openxmlformats.org/officeDocument/2006/extended-properties" xmlns:vt="http://schemas.openxmlformats.org/officeDocument/2006/docPropsVTypes">
  <Template>pp_EI_general_4-2013</Template>
  <TotalTime>19892</TotalTime>
  <Words>343</Words>
  <Application>Microsoft Office PowerPoint</Application>
  <PresentationFormat>Bildspel på skärmen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9" baseType="lpstr">
      <vt:lpstr>Calibri</vt:lpstr>
      <vt:lpstr>Arial</vt:lpstr>
      <vt:lpstr>pp_EI_general_4-2013</vt:lpstr>
      <vt:lpstr>How to create a more supportive environment for academic staff and students </vt:lpstr>
      <vt:lpstr>PowerPoint-presentation</vt:lpstr>
      <vt:lpstr>From the 1997 UNESCO Recommendation concerning the Status of Higher-Education Teaching Personnel, </vt:lpstr>
      <vt:lpstr>Important aspects of a more supportive environment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</dc:title>
  <dc:creator>Karin Åmossa</dc:creator>
  <cp:lastModifiedBy>Karin Åmossa</cp:lastModifiedBy>
  <cp:revision>20</cp:revision>
  <dcterms:created xsi:type="dcterms:W3CDTF">2013-11-25T12:44:49Z</dcterms:created>
  <dcterms:modified xsi:type="dcterms:W3CDTF">2013-12-09T08:17:00Z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0x0101005C1AB35119EB7448BBF81412505067A0</vt:lpwstr>
  </property>
</Properties>
</file>