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FE58B-D046-4E5E-861A-71CD35EDE108}" type="datetimeFigureOut">
              <a:rPr lang="it-IT" smtClean="0"/>
              <a:t>07/11/2013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5706-732F-45EC-B391-060D6FE5F34A}" type="slidenum">
              <a:rPr lang="it-IT" smtClean="0"/>
              <a:t>‹#›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FE58B-D046-4E5E-861A-71CD35EDE108}" type="datetimeFigureOut">
              <a:rPr lang="it-IT" smtClean="0"/>
              <a:t>07/11/2013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5706-732F-45EC-B391-060D6FE5F34A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FE58B-D046-4E5E-861A-71CD35EDE108}" type="datetimeFigureOut">
              <a:rPr lang="it-IT" smtClean="0"/>
              <a:t>07/11/2013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5706-732F-45EC-B391-060D6FE5F34A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FE58B-D046-4E5E-861A-71CD35EDE108}" type="datetimeFigureOut">
              <a:rPr lang="it-IT" smtClean="0"/>
              <a:t>07/11/2013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5706-732F-45EC-B391-060D6FE5F34A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FE58B-D046-4E5E-861A-71CD35EDE108}" type="datetimeFigureOut">
              <a:rPr lang="it-IT" smtClean="0"/>
              <a:t>07/11/2013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5706-732F-45EC-B391-060D6FE5F34A}" type="slidenum">
              <a:rPr lang="it-IT" smtClean="0"/>
              <a:t>‹#›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FE58B-D046-4E5E-861A-71CD35EDE108}" type="datetimeFigureOut">
              <a:rPr lang="it-IT" smtClean="0"/>
              <a:t>07/11/2013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5706-732F-45EC-B391-060D6FE5F34A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FE58B-D046-4E5E-861A-71CD35EDE108}" type="datetimeFigureOut">
              <a:rPr lang="it-IT" smtClean="0"/>
              <a:t>07/11/2013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5706-732F-45EC-B391-060D6FE5F34A}" type="slidenum">
              <a:rPr lang="it-IT" smtClean="0"/>
              <a:t>‹#›</a:t>
            </a:fld>
            <a:endParaRPr lang="it-I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FE58B-D046-4E5E-861A-71CD35EDE108}" type="datetimeFigureOut">
              <a:rPr lang="it-IT" smtClean="0"/>
              <a:t>07/11/2013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5706-732F-45EC-B391-060D6FE5F34A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FE58B-D046-4E5E-861A-71CD35EDE108}" type="datetimeFigureOut">
              <a:rPr lang="it-IT" smtClean="0"/>
              <a:t>07/11/2013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5706-732F-45EC-B391-060D6FE5F34A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FE58B-D046-4E5E-861A-71CD35EDE108}" type="datetimeFigureOut">
              <a:rPr lang="it-IT" smtClean="0"/>
              <a:t>07/11/2013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5706-732F-45EC-B391-060D6FE5F34A}" type="slidenum">
              <a:rPr lang="it-IT" smtClean="0"/>
              <a:t>‹#›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FE58B-D046-4E5E-861A-71CD35EDE108}" type="datetimeFigureOut">
              <a:rPr lang="it-IT" smtClean="0"/>
              <a:t>07/11/2013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5706-732F-45EC-B391-060D6FE5F34A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7DFE58B-D046-4E5E-861A-71CD35EDE108}" type="datetimeFigureOut">
              <a:rPr lang="it-IT" smtClean="0"/>
              <a:t>07/11/2013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C7365706-732F-45EC-B391-060D6FE5F34A}" type="slidenum">
              <a:rPr lang="it-IT" smtClean="0"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848600" cy="2894161"/>
          </a:xfrm>
        </p:spPr>
        <p:txBody>
          <a:bodyPr/>
          <a:lstStyle/>
          <a:p>
            <a:r>
              <a:rPr lang="it-IT" sz="4800" dirty="0" smtClean="0"/>
              <a:t>Contribution of the ad hoc WG on the Third cycle to ESG revision</a:t>
            </a:r>
            <a:endParaRPr lang="it-IT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BFUG</a:t>
            </a:r>
          </a:p>
          <a:p>
            <a:r>
              <a:rPr lang="it-IT" dirty="0" smtClean="0"/>
              <a:t>7th and 8th November 2013</a:t>
            </a:r>
          </a:p>
          <a:p>
            <a:r>
              <a:rPr lang="it-IT" dirty="0" smtClean="0"/>
              <a:t>Vilnius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36894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Context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“…higher </a:t>
            </a:r>
            <a:r>
              <a:rPr lang="en-US" dirty="0"/>
              <a:t>education must ensure a stronger link between research, teaching and learning at </a:t>
            </a:r>
            <a:r>
              <a:rPr lang="en-US" dirty="0" smtClean="0"/>
              <a:t>all </a:t>
            </a:r>
            <a:r>
              <a:rPr lang="en-US" dirty="0"/>
              <a:t>levels. Study </a:t>
            </a:r>
            <a:r>
              <a:rPr lang="en-US" dirty="0" err="1" smtClean="0"/>
              <a:t>programmes</a:t>
            </a:r>
            <a:r>
              <a:rPr lang="en-US" dirty="0" smtClean="0"/>
              <a:t> </a:t>
            </a:r>
            <a:r>
              <a:rPr lang="en-US" dirty="0"/>
              <a:t>must reflect changing research priorities and emerging disciplines, and </a:t>
            </a:r>
            <a:r>
              <a:rPr lang="en-US" dirty="0" smtClean="0"/>
              <a:t>research </a:t>
            </a:r>
            <a:r>
              <a:rPr lang="en-US" dirty="0"/>
              <a:t>should underpin teaching and </a:t>
            </a:r>
            <a:r>
              <a:rPr lang="en-US" dirty="0" smtClean="0"/>
              <a:t>learning…” (Bucharest, 2012)</a:t>
            </a:r>
            <a:endParaRPr lang="en-US" dirty="0"/>
          </a:p>
          <a:p>
            <a:r>
              <a:rPr lang="en-US" dirty="0" smtClean="0"/>
              <a:t>“</a:t>
            </a:r>
            <a:r>
              <a:rPr lang="it-IT" dirty="0" smtClean="0"/>
              <a:t>...</a:t>
            </a:r>
            <a:r>
              <a:rPr lang="en-US" dirty="0" smtClean="0"/>
              <a:t> </a:t>
            </a:r>
            <a:r>
              <a:rPr lang="en-US" dirty="0"/>
              <a:t>we will explore how to promote quality, transparency, employability and mobility in the </a:t>
            </a:r>
            <a:r>
              <a:rPr lang="en-US" dirty="0" smtClean="0"/>
              <a:t>third cycle…” (Bucharest, 2012);</a:t>
            </a:r>
          </a:p>
          <a:p>
            <a:r>
              <a:rPr lang="en-US" dirty="0" smtClean="0"/>
              <a:t>“Explore </a:t>
            </a:r>
            <a:r>
              <a:rPr lang="en-US" dirty="0"/>
              <a:t>and make proposals concerning quality and quality assurance procedures in doctoral training, in </a:t>
            </a:r>
            <a:r>
              <a:rPr lang="en-US" dirty="0" smtClean="0"/>
              <a:t>cooperation </a:t>
            </a:r>
            <a:r>
              <a:rPr lang="en-US" dirty="0"/>
              <a:t>with relevant </a:t>
            </a:r>
            <a:r>
              <a:rPr lang="en-US" dirty="0" smtClean="0"/>
              <a:t>stakeholders” (</a:t>
            </a:r>
            <a:r>
              <a:rPr lang="en-US" dirty="0" err="1" smtClean="0"/>
              <a:t>ToR</a:t>
            </a:r>
            <a:r>
              <a:rPr lang="en-US" dirty="0" smtClean="0"/>
              <a:t>, n. 5);</a:t>
            </a:r>
          </a:p>
          <a:p>
            <a:r>
              <a:rPr lang="en-US" dirty="0" smtClean="0"/>
              <a:t>Results of the Mapping exercise conducted by the ad hoc WG on the implementation of the Salzburg Recommendations and on the Principles for Innovative Doctoral Training.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6459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Trends emerged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There </a:t>
            </a:r>
            <a:r>
              <a:rPr lang="en-US" dirty="0"/>
              <a:t>is a widespread support for the </a:t>
            </a:r>
            <a:r>
              <a:rPr lang="en-US" b="1" dirty="0"/>
              <a:t>Salzburg Recommendations </a:t>
            </a:r>
            <a:r>
              <a:rPr lang="en-US" dirty="0"/>
              <a:t>and for the </a:t>
            </a:r>
            <a:r>
              <a:rPr lang="en-US" b="1" dirty="0"/>
              <a:t>Principles for Innovative Doctoral </a:t>
            </a:r>
            <a:r>
              <a:rPr lang="en-US" b="1" dirty="0" smtClean="0"/>
              <a:t>Training </a:t>
            </a:r>
            <a:r>
              <a:rPr lang="en-US" dirty="0"/>
              <a:t>and they are increasingly implemented all over </a:t>
            </a:r>
            <a:r>
              <a:rPr lang="en-US" dirty="0" smtClean="0"/>
              <a:t>Europe;</a:t>
            </a:r>
          </a:p>
          <a:p>
            <a:r>
              <a:rPr lang="en-US" dirty="0" smtClean="0"/>
              <a:t>Doctoral </a:t>
            </a:r>
            <a:r>
              <a:rPr lang="en-US" dirty="0"/>
              <a:t>training is becoming a consistent part of </a:t>
            </a:r>
            <a:r>
              <a:rPr lang="en-US" b="1" dirty="0"/>
              <a:t>institutional </a:t>
            </a:r>
            <a:r>
              <a:rPr lang="en-US" b="1" dirty="0" smtClean="0"/>
              <a:t>strategies</a:t>
            </a:r>
            <a:r>
              <a:rPr lang="en-US" dirty="0" smtClean="0"/>
              <a:t>;</a:t>
            </a:r>
            <a:endParaRPr lang="en-US" dirty="0"/>
          </a:p>
          <a:p>
            <a:r>
              <a:rPr lang="en-US" dirty="0"/>
              <a:t>Internal and external QA processes and procedures should always aim at </a:t>
            </a:r>
            <a:r>
              <a:rPr lang="en-US" b="1" dirty="0"/>
              <a:t>quality enhancement </a:t>
            </a:r>
            <a:r>
              <a:rPr lang="en-US" dirty="0"/>
              <a:t>and attention should be paid to avoid excessive burdening and the perception of “</a:t>
            </a:r>
            <a:r>
              <a:rPr lang="en-US" dirty="0" err="1"/>
              <a:t>burocratisation</a:t>
            </a:r>
            <a:r>
              <a:rPr lang="en-US" dirty="0"/>
              <a:t>” over HEIs;</a:t>
            </a:r>
            <a:endParaRPr lang="en-US" dirty="0" smtClean="0"/>
          </a:p>
          <a:p>
            <a:r>
              <a:rPr lang="en-US" b="1" dirty="0" smtClean="0"/>
              <a:t>New </a:t>
            </a:r>
            <a:r>
              <a:rPr lang="en-US" b="1" dirty="0"/>
              <a:t>elements</a:t>
            </a:r>
            <a:r>
              <a:rPr lang="en-US" dirty="0"/>
              <a:t> are increasingly </a:t>
            </a:r>
            <a:r>
              <a:rPr lang="en-US" dirty="0" smtClean="0"/>
              <a:t>characterizing Doctoral </a:t>
            </a:r>
            <a:r>
              <a:rPr lang="en-US" dirty="0" err="1" smtClean="0"/>
              <a:t>programmes</a:t>
            </a:r>
            <a:r>
              <a:rPr lang="en-US" dirty="0" smtClean="0"/>
              <a:t> such </a:t>
            </a:r>
            <a:r>
              <a:rPr lang="en-US" dirty="0"/>
              <a:t>as: structured training activities, </a:t>
            </a:r>
            <a:r>
              <a:rPr lang="en-US" dirty="0" smtClean="0"/>
              <a:t>organized </a:t>
            </a:r>
            <a:r>
              <a:rPr lang="en-US" dirty="0"/>
              <a:t>mobility periods, attention given </a:t>
            </a:r>
            <a:r>
              <a:rPr lang="en-US" dirty="0" smtClean="0"/>
              <a:t>to transversal </a:t>
            </a:r>
            <a:r>
              <a:rPr lang="en-US" dirty="0"/>
              <a:t>skills, and to employability outside </a:t>
            </a:r>
            <a:r>
              <a:rPr lang="en-US" dirty="0" smtClean="0"/>
              <a:t>academia, </a:t>
            </a:r>
            <a:r>
              <a:rPr lang="en-US" dirty="0" err="1" smtClean="0"/>
              <a:t>interdisciplinarity</a:t>
            </a:r>
            <a:r>
              <a:rPr lang="en-US" dirty="0"/>
              <a:t>;</a:t>
            </a:r>
          </a:p>
          <a:p>
            <a:r>
              <a:rPr lang="en-US" dirty="0" smtClean="0"/>
              <a:t>New </a:t>
            </a:r>
            <a:r>
              <a:rPr lang="en-US" dirty="0"/>
              <a:t>expectations are arising on the role and support provided by </a:t>
            </a:r>
            <a:r>
              <a:rPr lang="en-US" b="1" dirty="0"/>
              <a:t>supervisors</a:t>
            </a:r>
            <a:r>
              <a:rPr lang="en-US" dirty="0"/>
              <a:t> and </a:t>
            </a:r>
            <a:r>
              <a:rPr lang="en-US" dirty="0" smtClean="0"/>
              <a:t>institutions;</a:t>
            </a:r>
          </a:p>
          <a:p>
            <a:r>
              <a:rPr lang="en-US" dirty="0" smtClean="0"/>
              <a:t>The </a:t>
            </a:r>
            <a:r>
              <a:rPr lang="en-US" dirty="0"/>
              <a:t>different national systems and </a:t>
            </a:r>
            <a:r>
              <a:rPr lang="en-US" dirty="0" err="1"/>
              <a:t>programmes</a:t>
            </a:r>
            <a:r>
              <a:rPr lang="en-US" dirty="0"/>
              <a:t> offered across the EHEA are very varied and this </a:t>
            </a:r>
            <a:r>
              <a:rPr lang="en-US" b="1" dirty="0"/>
              <a:t>diversification</a:t>
            </a:r>
            <a:r>
              <a:rPr lang="en-US" dirty="0"/>
              <a:t> should be considered as a richness of the EHEA and should be </a:t>
            </a:r>
            <a:r>
              <a:rPr lang="en-US" dirty="0" smtClean="0"/>
              <a:t>kept.</a:t>
            </a:r>
            <a:endParaRPr lang="en-US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54098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Proposals – introductory part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Clarify that, </a:t>
            </a:r>
            <a:r>
              <a:rPr lang="en-US" u="sng" dirty="0"/>
              <a:t>whenever appropriate</a:t>
            </a:r>
            <a:r>
              <a:rPr lang="en-US" dirty="0"/>
              <a:t>, the </a:t>
            </a:r>
            <a:r>
              <a:rPr lang="en-US" b="1" dirty="0" smtClean="0"/>
              <a:t>ESG </a:t>
            </a:r>
            <a:r>
              <a:rPr lang="en-US" b="1" dirty="0"/>
              <a:t>should be applied to the third cycle</a:t>
            </a:r>
            <a:r>
              <a:rPr lang="en-US" dirty="0"/>
              <a:t> as well, taking into account the specificity of Doctoral </a:t>
            </a:r>
            <a:r>
              <a:rPr lang="en-US" dirty="0" err="1"/>
              <a:t>programmes</a:t>
            </a:r>
            <a:r>
              <a:rPr lang="en-US" dirty="0"/>
              <a:t> which is the last level of higher education </a:t>
            </a:r>
            <a:r>
              <a:rPr lang="en-US" dirty="0" smtClean="0"/>
              <a:t>and </a:t>
            </a:r>
            <a:r>
              <a:rPr lang="en-US" dirty="0"/>
              <a:t>the </a:t>
            </a:r>
            <a:r>
              <a:rPr lang="en-US" dirty="0" smtClean="0"/>
              <a:t>“entrance ticket” </a:t>
            </a:r>
            <a:r>
              <a:rPr lang="en-US" dirty="0"/>
              <a:t>to </a:t>
            </a:r>
            <a:r>
              <a:rPr lang="en-US" dirty="0" smtClean="0"/>
              <a:t>research;</a:t>
            </a:r>
          </a:p>
          <a:p>
            <a:r>
              <a:rPr lang="it-IT" dirty="0"/>
              <a:t>Underline that more </a:t>
            </a:r>
            <a:r>
              <a:rPr lang="it-IT" b="1" dirty="0"/>
              <a:t>synergies</a:t>
            </a:r>
            <a:r>
              <a:rPr lang="it-IT" dirty="0"/>
              <a:t> should be created between the QA system for «teaching and learning» and the one for «research</a:t>
            </a:r>
            <a:r>
              <a:rPr lang="it-IT" dirty="0" smtClean="0"/>
              <a:t>»;</a:t>
            </a:r>
            <a:endParaRPr lang="it-IT" dirty="0"/>
          </a:p>
          <a:p>
            <a:r>
              <a:rPr lang="it-IT" dirty="0" smtClean="0"/>
              <a:t>Include a reference to the </a:t>
            </a:r>
            <a:r>
              <a:rPr lang="it-IT" b="1" dirty="0" smtClean="0"/>
              <a:t>Bergen Communiquè </a:t>
            </a:r>
            <a:r>
              <a:rPr lang="it-IT" dirty="0" smtClean="0"/>
              <a:t>(2005), the </a:t>
            </a:r>
            <a:r>
              <a:rPr lang="it-IT" b="1" dirty="0" smtClean="0"/>
              <a:t>Salzburg Reccomendation </a:t>
            </a:r>
            <a:r>
              <a:rPr lang="it-IT" dirty="0" smtClean="0"/>
              <a:t>and the </a:t>
            </a:r>
            <a:r>
              <a:rPr lang="it-IT" b="1" dirty="0" smtClean="0"/>
              <a:t>Principles for Innovative Doctoral Training</a:t>
            </a:r>
            <a:r>
              <a:rPr lang="it-IT" dirty="0" smtClean="0"/>
              <a:t> as guidance to enhance quality in the Third cycle.</a:t>
            </a:r>
          </a:p>
        </p:txBody>
      </p:sp>
    </p:spTree>
    <p:extLst>
      <p:ext uri="{BB962C8B-B14F-4D97-AF65-F5344CB8AC3E}">
        <p14:creationId xmlns:p14="http://schemas.microsoft.com/office/powerpoint/2010/main" val="499703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Proposals – internal QA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The</a:t>
            </a:r>
            <a:r>
              <a:rPr lang="en-GB" b="1" dirty="0" smtClean="0"/>
              <a:t> Institutional </a:t>
            </a:r>
            <a:r>
              <a:rPr lang="en-GB" b="1" dirty="0"/>
              <a:t>strategies </a:t>
            </a:r>
            <a:r>
              <a:rPr lang="en-GB" dirty="0"/>
              <a:t>for QA </a:t>
            </a:r>
            <a:r>
              <a:rPr lang="en-GB" dirty="0" smtClean="0"/>
              <a:t>should guarantee </a:t>
            </a:r>
            <a:r>
              <a:rPr lang="en-GB" dirty="0"/>
              <a:t>that the </a:t>
            </a:r>
            <a:r>
              <a:rPr lang="en-GB" dirty="0" smtClean="0"/>
              <a:t>framework </a:t>
            </a:r>
            <a:r>
              <a:rPr lang="en-GB" dirty="0"/>
              <a:t>for quality in teaching and the one in research are </a:t>
            </a:r>
            <a:r>
              <a:rPr lang="en-GB" dirty="0" smtClean="0"/>
              <a:t>coherent</a:t>
            </a:r>
            <a:r>
              <a:rPr lang="it-IT" dirty="0" smtClean="0"/>
              <a:t>;</a:t>
            </a:r>
          </a:p>
          <a:p>
            <a:r>
              <a:rPr lang="en-US" dirty="0" smtClean="0"/>
              <a:t>The emphasis put on (expected and achieved) </a:t>
            </a:r>
            <a:r>
              <a:rPr lang="en-US" b="1" dirty="0" smtClean="0"/>
              <a:t>outcomes</a:t>
            </a:r>
            <a:r>
              <a:rPr lang="en-US" dirty="0" smtClean="0"/>
              <a:t>, </a:t>
            </a:r>
            <a:r>
              <a:rPr lang="en-US" b="1" dirty="0" smtClean="0"/>
              <a:t>transparency</a:t>
            </a:r>
            <a:r>
              <a:rPr lang="en-US" dirty="0" smtClean="0"/>
              <a:t>, </a:t>
            </a:r>
            <a:r>
              <a:rPr lang="en-US" b="1" dirty="0" err="1" smtClean="0"/>
              <a:t>programme</a:t>
            </a:r>
            <a:r>
              <a:rPr lang="en-US" b="1" dirty="0" smtClean="0"/>
              <a:t> design</a:t>
            </a:r>
            <a:r>
              <a:rPr lang="en-US" dirty="0" smtClean="0"/>
              <a:t>, monitoring and periodic </a:t>
            </a:r>
            <a:r>
              <a:rPr lang="en-US" b="1" dirty="0" smtClean="0"/>
              <a:t>review</a:t>
            </a:r>
            <a:r>
              <a:rPr lang="en-US" dirty="0" smtClean="0"/>
              <a:t> of </a:t>
            </a:r>
            <a:r>
              <a:rPr lang="en-US" dirty="0" err="1" smtClean="0"/>
              <a:t>Programmes</a:t>
            </a:r>
            <a:r>
              <a:rPr lang="en-US" dirty="0" smtClean="0"/>
              <a:t> should be extended to Doctoral </a:t>
            </a:r>
            <a:r>
              <a:rPr lang="en-US" dirty="0" err="1" smtClean="0"/>
              <a:t>Programmes</a:t>
            </a:r>
            <a:r>
              <a:rPr lang="en-US" dirty="0" smtClean="0"/>
              <a:t>;</a:t>
            </a:r>
          </a:p>
          <a:p>
            <a:r>
              <a:rPr lang="en-US" dirty="0" smtClean="0"/>
              <a:t>As </a:t>
            </a:r>
            <a:r>
              <a:rPr lang="en-US" b="1" dirty="0" smtClean="0"/>
              <a:t>supervisors</a:t>
            </a:r>
            <a:r>
              <a:rPr lang="en-US" dirty="0" smtClean="0"/>
              <a:t> are as crucial as the teachers, attention should be paid at their profile and at the quality of supervision activities;</a:t>
            </a:r>
          </a:p>
          <a:p>
            <a:r>
              <a:rPr lang="en-US" dirty="0" smtClean="0"/>
              <a:t>Candidates </a:t>
            </a:r>
            <a:r>
              <a:rPr lang="en-US" b="1" dirty="0" smtClean="0"/>
              <a:t>selection</a:t>
            </a:r>
            <a:r>
              <a:rPr lang="en-US" dirty="0" smtClean="0"/>
              <a:t> and </a:t>
            </a:r>
            <a:r>
              <a:rPr lang="en-US" b="1" dirty="0" smtClean="0"/>
              <a:t>admission</a:t>
            </a:r>
            <a:r>
              <a:rPr lang="en-US" dirty="0" smtClean="0"/>
              <a:t> procedures, </a:t>
            </a:r>
            <a:r>
              <a:rPr lang="en-US" b="1" dirty="0" smtClean="0"/>
              <a:t>progression</a:t>
            </a:r>
            <a:r>
              <a:rPr lang="en-US" dirty="0" smtClean="0"/>
              <a:t> in the </a:t>
            </a:r>
            <a:r>
              <a:rPr lang="en-US" dirty="0" err="1" smtClean="0"/>
              <a:t>Programme</a:t>
            </a:r>
            <a:r>
              <a:rPr lang="en-US" dirty="0" smtClean="0"/>
              <a:t> and their </a:t>
            </a:r>
            <a:r>
              <a:rPr lang="en-US" b="1" dirty="0" smtClean="0"/>
              <a:t>Rights and Duties</a:t>
            </a:r>
            <a:r>
              <a:rPr lang="en-US" dirty="0" smtClean="0"/>
              <a:t> should be monitored.</a:t>
            </a:r>
          </a:p>
          <a:p>
            <a:pPr marL="0" indent="0">
              <a:buNone/>
            </a:pPr>
            <a:endParaRPr lang="it-IT" dirty="0" smtClean="0"/>
          </a:p>
          <a:p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116344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Proposals – external QA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More emphasis on the need for </a:t>
            </a:r>
            <a:r>
              <a:rPr lang="it-IT" b="1" smtClean="0"/>
              <a:t>synergies</a:t>
            </a:r>
            <a:r>
              <a:rPr lang="it-IT" smtClean="0"/>
              <a:t> to be </a:t>
            </a:r>
            <a:r>
              <a:rPr lang="it-IT" dirty="0"/>
              <a:t>created between the QA system for «teaching and learning» and the one for «research</a:t>
            </a:r>
            <a:r>
              <a:rPr lang="it-IT" dirty="0" smtClean="0"/>
              <a:t>», in order to avoid duplication, contraddictory procedures, overburdening and burocratistion.</a:t>
            </a:r>
            <a:endParaRPr lang="en-US" dirty="0" smtClean="0"/>
          </a:p>
          <a:p>
            <a:pPr marL="0" indent="0">
              <a:buNone/>
            </a:pPr>
            <a:endParaRPr lang="it-IT" dirty="0" smtClean="0"/>
          </a:p>
          <a:p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41529838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1AB35119EB7448BBF81412505067A0" ma:contentTypeVersion="0" ma:contentTypeDescription="Create a new document." ma:contentTypeScope="" ma:versionID="363c7c079387f93f10003d2756c9529a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D8932083-7F01-4AFA-910B-CB09C948AADD}"/>
</file>

<file path=customXml/itemProps2.xml><?xml version="1.0" encoding="utf-8"?>
<ds:datastoreItem xmlns:ds="http://schemas.openxmlformats.org/officeDocument/2006/customXml" ds:itemID="{1B4658F2-D020-413B-824A-4F154C659D78}"/>
</file>

<file path=customXml/itemProps3.xml><?xml version="1.0" encoding="utf-8"?>
<ds:datastoreItem xmlns:ds="http://schemas.openxmlformats.org/officeDocument/2006/customXml" ds:itemID="{3081EEF5-2C02-44C3-84EE-A171F62BBF39}"/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66</TotalTime>
  <Words>534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Contribution of the ad hoc WG on the Third cycle to ESG revision</vt:lpstr>
      <vt:lpstr>Context</vt:lpstr>
      <vt:lpstr>Trends emerged</vt:lpstr>
      <vt:lpstr>Proposals – introductory part</vt:lpstr>
      <vt:lpstr>Proposals – internal QA</vt:lpstr>
      <vt:lpstr>Proposals – external QA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Contribution of the ad hoc WG on the Third cycle to ESG revision</dc:title>
  <dc:creator>marzia</dc:creator>
  <cp:lastModifiedBy>marzia</cp:lastModifiedBy>
  <cp:revision>7</cp:revision>
  <dcterms:created xsi:type="dcterms:W3CDTF">2013-11-07T15:31:55Z</dcterms:created>
  <dcterms:modified xsi:type="dcterms:W3CDTF">2013-11-07T16:40:46Z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0x0101005C1AB35119EB7448BBF81412505067A0</vt:lpwstr>
  </property>
</Properties>
</file>