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6" r:id="rId8"/>
    <p:sldId id="264" r:id="rId9"/>
    <p:sldId id="263" r:id="rId10"/>
    <p:sldId id="268" r:id="rId11"/>
    <p:sldId id="25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A78F"/>
    <a:srgbClr val="EFD2D1"/>
    <a:srgbClr val="FEF9F4"/>
    <a:srgbClr val="FFFFFF"/>
    <a:srgbClr val="F0F8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5AE87A-14F5-457B-8EFE-421DB989E3D6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2F7747-4BED-4BD7-A973-5058EA494BEE}">
      <dgm:prSet phldrT="[Текст]"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Quality and availability of the higher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5DA9D206-80B7-4940-93DE-B99D4375BA1B}" type="parTrans" cxnId="{EAE0F2F8-363F-4101-94EE-849061D3F24F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07A27706-2BA7-443A-A3DE-AC6587CCDC02}" type="sibTrans" cxnId="{EAE0F2F8-363F-4101-94EE-849061D3F24F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0AFF6018-594C-47F6-B4C8-DC3DF677CF70}">
      <dgm:prSet phldrT="[Текст]"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Development of lifelong multilingual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21CC8944-94C3-40BF-AD36-3DCDC06B06EC}" type="parTrans" cxnId="{25D95971-1CBB-42D6-9E43-1966B8FA1AF8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DC0F3E2C-3FFF-421C-A92D-88A5CEE8F659}" type="sibTrans" cxnId="{25D95971-1CBB-42D6-9E43-1966B8FA1AF8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07815DB0-6522-4E2B-A231-FAC6D401FD40}">
      <dgm:prSet phldrT="[Текст]"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Development of social responsibility in the sphere of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A519F6C4-BCC8-4789-A70C-0825CF77E172}" type="parTrans" cxnId="{6C665F29-AB5D-42CF-81D2-6AFA0298AA02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695FA60F-1126-4EC2-846C-9AB506800293}" type="sibTrans" cxnId="{6C665F29-AB5D-42CF-81D2-6AFA0298AA02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2FE00146-0146-45AA-BBEA-684E015076DD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Development of engineering education system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C3488BDD-C2E2-47D6-9F3A-C6726A417275}" type="parTrans" cxnId="{8AE25AE9-1CC7-4BDD-AFE9-0E40BC641ED6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1E07AD5A-3CBD-4253-8D46-C594EE023EF4}" type="sibTrans" cxnId="{8AE25AE9-1CC7-4BDD-AFE9-0E40BC641ED6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CA33F0C0-3800-467A-BE29-B47B818CB920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Internationalization</a:t>
          </a:r>
          <a:r>
            <a:rPr lang="en-US" b="1" baseline="0" dirty="0" smtClean="0">
              <a:solidFill>
                <a:schemeClr val="accent5">
                  <a:lumMod val="50000"/>
                </a:schemeClr>
              </a:solidFill>
            </a:rPr>
            <a:t> of Higher Education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4F472A16-BE54-4339-B127-CF32D079BA76}" type="parTrans" cxnId="{74612D74-0559-477C-B264-4FA7DB228721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C28E404C-906C-4D27-A8AD-E25048F65E06}" type="sibTrans" cxnId="{74612D74-0559-477C-B264-4FA7DB228721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1F3325A9-45F2-4683-9851-143D361FA13B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The national system of graduates career management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2E0418D2-E73C-4978-8EDE-827A1D2B8266}" type="parTrans" cxnId="{F35CAD8A-20ED-4F2C-B590-7910E1FA4FF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1A118194-6462-4223-8301-58BEF8D0CA44}" type="sibTrans" cxnId="{F35CAD8A-20ED-4F2C-B590-7910E1FA4FF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468FD098-66DB-4A23-A809-B8EFE3A45BBA}">
      <dgm:prSet/>
      <dgm:spPr/>
      <dgm:t>
        <a:bodyPr/>
        <a:lstStyle/>
        <a:p>
          <a:r>
            <a:rPr lang="en-US" b="1" dirty="0" smtClean="0">
              <a:solidFill>
                <a:schemeClr val="accent5">
                  <a:lumMod val="50000"/>
                </a:schemeClr>
              </a:solidFill>
            </a:rPr>
            <a:t>Efficiency and productivity on Financing Higher Education </a:t>
          </a:r>
          <a:endParaRPr lang="ru-RU" b="1" dirty="0">
            <a:solidFill>
              <a:schemeClr val="accent5">
                <a:lumMod val="50000"/>
              </a:schemeClr>
            </a:solidFill>
          </a:endParaRPr>
        </a:p>
      </dgm:t>
    </dgm:pt>
    <dgm:pt modelId="{4D6B84A8-DC3B-4F1A-ABDB-5736B2F73637}" type="parTrans" cxnId="{468D2C11-ABF6-44F0-B84B-EDF5BCA5FB5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D742FDB2-50C0-4D81-8812-81C943F5A605}" type="sibTrans" cxnId="{468D2C11-ABF6-44F0-B84B-EDF5BCA5FB5A}">
      <dgm:prSet/>
      <dgm:spPr/>
      <dgm:t>
        <a:bodyPr/>
        <a:lstStyle/>
        <a:p>
          <a:endParaRPr lang="ru-RU" b="1">
            <a:solidFill>
              <a:schemeClr val="accent5">
                <a:lumMod val="50000"/>
              </a:schemeClr>
            </a:solidFill>
          </a:endParaRPr>
        </a:p>
      </dgm:t>
    </dgm:pt>
    <dgm:pt modelId="{434ADE50-0CA3-4CF9-8A23-A9E3AC3F4A55}" type="pres">
      <dgm:prSet presAssocID="{885AE87A-14F5-457B-8EFE-421DB989E3D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30ECF9D-4F30-467A-9F77-82D526DC11C2}" type="pres">
      <dgm:prSet presAssocID="{885AE87A-14F5-457B-8EFE-421DB989E3D6}" presName="Name1" presStyleCnt="0"/>
      <dgm:spPr/>
    </dgm:pt>
    <dgm:pt modelId="{A2806766-B69E-4E7A-8073-0899B9561025}" type="pres">
      <dgm:prSet presAssocID="{885AE87A-14F5-457B-8EFE-421DB989E3D6}" presName="cycle" presStyleCnt="0"/>
      <dgm:spPr/>
    </dgm:pt>
    <dgm:pt modelId="{7E7DF55D-ED5D-4B13-9B1B-C216BF8273FE}" type="pres">
      <dgm:prSet presAssocID="{885AE87A-14F5-457B-8EFE-421DB989E3D6}" presName="srcNode" presStyleLbl="node1" presStyleIdx="0" presStyleCnt="7"/>
      <dgm:spPr/>
    </dgm:pt>
    <dgm:pt modelId="{535F4A03-24A0-43CB-92AA-553CBDDD01C4}" type="pres">
      <dgm:prSet presAssocID="{885AE87A-14F5-457B-8EFE-421DB989E3D6}" presName="conn" presStyleLbl="parChTrans1D2" presStyleIdx="0" presStyleCnt="1"/>
      <dgm:spPr/>
      <dgm:t>
        <a:bodyPr/>
        <a:lstStyle/>
        <a:p>
          <a:endParaRPr lang="ru-RU"/>
        </a:p>
      </dgm:t>
    </dgm:pt>
    <dgm:pt modelId="{74FF1F75-5604-4CBB-9425-7B4CA9F22FEE}" type="pres">
      <dgm:prSet presAssocID="{885AE87A-14F5-457B-8EFE-421DB989E3D6}" presName="extraNode" presStyleLbl="node1" presStyleIdx="0" presStyleCnt="7"/>
      <dgm:spPr/>
    </dgm:pt>
    <dgm:pt modelId="{75A3384B-DEA3-4F93-94CA-F036E7AA9FD6}" type="pres">
      <dgm:prSet presAssocID="{885AE87A-14F5-457B-8EFE-421DB989E3D6}" presName="dstNode" presStyleLbl="node1" presStyleIdx="0" presStyleCnt="7"/>
      <dgm:spPr/>
    </dgm:pt>
    <dgm:pt modelId="{135C5BC1-9ED7-4C1A-ABB7-BB9073A85559}" type="pres">
      <dgm:prSet presAssocID="{712F7747-4BED-4BD7-A973-5058EA494BEE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B41263-0A38-4F92-BAB5-D21AA8338A92}" type="pres">
      <dgm:prSet presAssocID="{712F7747-4BED-4BD7-A973-5058EA494BEE}" presName="accent_1" presStyleCnt="0"/>
      <dgm:spPr/>
    </dgm:pt>
    <dgm:pt modelId="{C732CFF5-B984-4700-B281-9504E22AD54E}" type="pres">
      <dgm:prSet presAssocID="{712F7747-4BED-4BD7-A973-5058EA494BEE}" presName="accentRepeatNode" presStyleLbl="solidFgAcc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A835C1-1087-4393-BD24-F2F5672CB1DE}" type="pres">
      <dgm:prSet presAssocID="{1F3325A9-45F2-4683-9851-143D361FA13B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70546-A65E-4FBD-A6F7-9DFF00550FFA}" type="pres">
      <dgm:prSet presAssocID="{1F3325A9-45F2-4683-9851-143D361FA13B}" presName="accent_2" presStyleCnt="0"/>
      <dgm:spPr/>
    </dgm:pt>
    <dgm:pt modelId="{E15FB7CF-C7AF-4DA5-9BD9-CD68598E3BEC}" type="pres">
      <dgm:prSet presAssocID="{1F3325A9-45F2-4683-9851-143D361FA13B}" presName="accentRepeatNode" presStyleLbl="solidFgAcc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6AAD976-5129-47A9-8A81-7D3E6006124D}" type="pres">
      <dgm:prSet presAssocID="{468FD098-66DB-4A23-A809-B8EFE3A45BB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CC71F-B5B1-406B-A3F8-704DD22A7C7A}" type="pres">
      <dgm:prSet presAssocID="{468FD098-66DB-4A23-A809-B8EFE3A45BBA}" presName="accent_3" presStyleCnt="0"/>
      <dgm:spPr/>
    </dgm:pt>
    <dgm:pt modelId="{95F84D48-301C-48C1-89B8-7ACAF03F8C57}" type="pres">
      <dgm:prSet presAssocID="{468FD098-66DB-4A23-A809-B8EFE3A45BBA}" presName="accentRepeatNode" presStyleLbl="solidFgAcc1" presStyleIdx="2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E8728BB-97FC-40D8-A089-C9A34361049A}" type="pres">
      <dgm:prSet presAssocID="{CA33F0C0-3800-467A-BE29-B47B818CB920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87FDF-3F3F-418F-81F1-AEF1675EEB81}" type="pres">
      <dgm:prSet presAssocID="{CA33F0C0-3800-467A-BE29-B47B818CB920}" presName="accent_4" presStyleCnt="0"/>
      <dgm:spPr/>
    </dgm:pt>
    <dgm:pt modelId="{5DC5DC3B-6C45-43B3-9302-6141B693CE80}" type="pres">
      <dgm:prSet presAssocID="{CA33F0C0-3800-467A-BE29-B47B818CB920}" presName="accentRepeatNode" presStyleLbl="solidFgAcc1" presStyleIdx="3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4F8943B-5D36-4C27-90CB-4A16BBFC9F2F}" type="pres">
      <dgm:prSet presAssocID="{2FE00146-0146-45AA-BBEA-684E015076DD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73545-8981-47ED-9E44-5175BA30E739}" type="pres">
      <dgm:prSet presAssocID="{2FE00146-0146-45AA-BBEA-684E015076DD}" presName="accent_5" presStyleCnt="0"/>
      <dgm:spPr/>
    </dgm:pt>
    <dgm:pt modelId="{01C1EF96-32AB-4213-BF24-AE2383896674}" type="pres">
      <dgm:prSet presAssocID="{2FE00146-0146-45AA-BBEA-684E015076DD}" presName="accentRepeatNode" presStyleLbl="solidFgAcc1" presStyleIdx="4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F871782-0F4E-4824-A4C9-384B33DA5AAA}" type="pres">
      <dgm:prSet presAssocID="{0AFF6018-594C-47F6-B4C8-DC3DF677CF70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FABFA5-4B37-4EA6-92F0-9155590F7513}" type="pres">
      <dgm:prSet presAssocID="{0AFF6018-594C-47F6-B4C8-DC3DF677CF70}" presName="accent_6" presStyleCnt="0"/>
      <dgm:spPr/>
    </dgm:pt>
    <dgm:pt modelId="{270CE64C-9BCE-4384-9302-8ACF9BD606FF}" type="pres">
      <dgm:prSet presAssocID="{0AFF6018-594C-47F6-B4C8-DC3DF677CF70}" presName="accentRepeatNode" presStyleLbl="solidFgAcc1" presStyleIdx="5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0591D9D-2787-4C55-92FC-EC81079F490E}" type="pres">
      <dgm:prSet presAssocID="{07815DB0-6522-4E2B-A231-FAC6D401FD40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6330D-A48B-46D1-AD5D-299B771A75DC}" type="pres">
      <dgm:prSet presAssocID="{07815DB0-6522-4E2B-A231-FAC6D401FD40}" presName="accent_7" presStyleCnt="0"/>
      <dgm:spPr/>
    </dgm:pt>
    <dgm:pt modelId="{5C467930-24AE-4E1C-B459-5B278DDC50AB}" type="pres">
      <dgm:prSet presAssocID="{07815DB0-6522-4E2B-A231-FAC6D401FD40}" presName="accentRepeatNode" presStyleLbl="solidFgAcc1" presStyleIdx="6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686B779D-1F4C-4209-ABCC-D2C9B85609B4}" type="presOf" srcId="{468FD098-66DB-4A23-A809-B8EFE3A45BBA}" destId="{36AAD976-5129-47A9-8A81-7D3E6006124D}" srcOrd="0" destOrd="0" presId="urn:microsoft.com/office/officeart/2008/layout/VerticalCurvedList"/>
    <dgm:cxn modelId="{066B2D36-65B7-4DC1-A8F5-7155BB8C5B36}" type="presOf" srcId="{0AFF6018-594C-47F6-B4C8-DC3DF677CF70}" destId="{6F871782-0F4E-4824-A4C9-384B33DA5AAA}" srcOrd="0" destOrd="0" presId="urn:microsoft.com/office/officeart/2008/layout/VerticalCurvedList"/>
    <dgm:cxn modelId="{25D95971-1CBB-42D6-9E43-1966B8FA1AF8}" srcId="{885AE87A-14F5-457B-8EFE-421DB989E3D6}" destId="{0AFF6018-594C-47F6-B4C8-DC3DF677CF70}" srcOrd="5" destOrd="0" parTransId="{21CC8944-94C3-40BF-AD36-3DCDC06B06EC}" sibTransId="{DC0F3E2C-3FFF-421C-A92D-88A5CEE8F659}"/>
    <dgm:cxn modelId="{2B08B632-7D31-4D25-951E-875B1CEA12A5}" type="presOf" srcId="{07815DB0-6522-4E2B-A231-FAC6D401FD40}" destId="{00591D9D-2787-4C55-92FC-EC81079F490E}" srcOrd="0" destOrd="0" presId="urn:microsoft.com/office/officeart/2008/layout/VerticalCurvedList"/>
    <dgm:cxn modelId="{D314484A-C83A-481D-A399-909E6DF3ED2B}" type="presOf" srcId="{1F3325A9-45F2-4683-9851-143D361FA13B}" destId="{C1A835C1-1087-4393-BD24-F2F5672CB1DE}" srcOrd="0" destOrd="0" presId="urn:microsoft.com/office/officeart/2008/layout/VerticalCurvedList"/>
    <dgm:cxn modelId="{9A3739AA-4F9A-4F7A-8D48-43B0E14D113D}" type="presOf" srcId="{CA33F0C0-3800-467A-BE29-B47B818CB920}" destId="{2E8728BB-97FC-40D8-A089-C9A34361049A}" srcOrd="0" destOrd="0" presId="urn:microsoft.com/office/officeart/2008/layout/VerticalCurvedList"/>
    <dgm:cxn modelId="{6C665F29-AB5D-42CF-81D2-6AFA0298AA02}" srcId="{885AE87A-14F5-457B-8EFE-421DB989E3D6}" destId="{07815DB0-6522-4E2B-A231-FAC6D401FD40}" srcOrd="6" destOrd="0" parTransId="{A519F6C4-BCC8-4789-A70C-0825CF77E172}" sibTransId="{695FA60F-1126-4EC2-846C-9AB506800293}"/>
    <dgm:cxn modelId="{8AE25AE9-1CC7-4BDD-AFE9-0E40BC641ED6}" srcId="{885AE87A-14F5-457B-8EFE-421DB989E3D6}" destId="{2FE00146-0146-45AA-BBEA-684E015076DD}" srcOrd="4" destOrd="0" parTransId="{C3488BDD-C2E2-47D6-9F3A-C6726A417275}" sibTransId="{1E07AD5A-3CBD-4253-8D46-C594EE023EF4}"/>
    <dgm:cxn modelId="{8CC12DA9-3186-4925-A0A0-E7CCD4328365}" type="presOf" srcId="{712F7747-4BED-4BD7-A973-5058EA494BEE}" destId="{135C5BC1-9ED7-4C1A-ABB7-BB9073A85559}" srcOrd="0" destOrd="0" presId="urn:microsoft.com/office/officeart/2008/layout/VerticalCurvedList"/>
    <dgm:cxn modelId="{468D2C11-ABF6-44F0-B84B-EDF5BCA5FB5A}" srcId="{885AE87A-14F5-457B-8EFE-421DB989E3D6}" destId="{468FD098-66DB-4A23-A809-B8EFE3A45BBA}" srcOrd="2" destOrd="0" parTransId="{4D6B84A8-DC3B-4F1A-ABDB-5736B2F73637}" sibTransId="{D742FDB2-50C0-4D81-8812-81C943F5A605}"/>
    <dgm:cxn modelId="{74612D74-0559-477C-B264-4FA7DB228721}" srcId="{885AE87A-14F5-457B-8EFE-421DB989E3D6}" destId="{CA33F0C0-3800-467A-BE29-B47B818CB920}" srcOrd="3" destOrd="0" parTransId="{4F472A16-BE54-4339-B127-CF32D079BA76}" sibTransId="{C28E404C-906C-4D27-A8AD-E25048F65E06}"/>
    <dgm:cxn modelId="{EAE0F2F8-363F-4101-94EE-849061D3F24F}" srcId="{885AE87A-14F5-457B-8EFE-421DB989E3D6}" destId="{712F7747-4BED-4BD7-A973-5058EA494BEE}" srcOrd="0" destOrd="0" parTransId="{5DA9D206-80B7-4940-93DE-B99D4375BA1B}" sibTransId="{07A27706-2BA7-443A-A3DE-AC6587CCDC02}"/>
    <dgm:cxn modelId="{903A8661-DC0E-486C-BA82-6BDA9852B16F}" type="presOf" srcId="{07A27706-2BA7-443A-A3DE-AC6587CCDC02}" destId="{535F4A03-24A0-43CB-92AA-553CBDDD01C4}" srcOrd="0" destOrd="0" presId="urn:microsoft.com/office/officeart/2008/layout/VerticalCurvedList"/>
    <dgm:cxn modelId="{E7E62B32-670A-4E84-8AAD-35C713F48CAB}" type="presOf" srcId="{885AE87A-14F5-457B-8EFE-421DB989E3D6}" destId="{434ADE50-0CA3-4CF9-8A23-A9E3AC3F4A55}" srcOrd="0" destOrd="0" presId="urn:microsoft.com/office/officeart/2008/layout/VerticalCurvedList"/>
    <dgm:cxn modelId="{113131E7-CE5A-43CE-B60C-9E60987FC51F}" type="presOf" srcId="{2FE00146-0146-45AA-BBEA-684E015076DD}" destId="{A4F8943B-5D36-4C27-90CB-4A16BBFC9F2F}" srcOrd="0" destOrd="0" presId="urn:microsoft.com/office/officeart/2008/layout/VerticalCurvedList"/>
    <dgm:cxn modelId="{F35CAD8A-20ED-4F2C-B590-7910E1FA4FFA}" srcId="{885AE87A-14F5-457B-8EFE-421DB989E3D6}" destId="{1F3325A9-45F2-4683-9851-143D361FA13B}" srcOrd="1" destOrd="0" parTransId="{2E0418D2-E73C-4978-8EDE-827A1D2B8266}" sibTransId="{1A118194-6462-4223-8301-58BEF8D0CA44}"/>
    <dgm:cxn modelId="{FA0D474D-52C4-49A5-B775-A995C6EFC260}" type="presParOf" srcId="{434ADE50-0CA3-4CF9-8A23-A9E3AC3F4A55}" destId="{D30ECF9D-4F30-467A-9F77-82D526DC11C2}" srcOrd="0" destOrd="0" presId="urn:microsoft.com/office/officeart/2008/layout/VerticalCurvedList"/>
    <dgm:cxn modelId="{7123F246-2D1E-421A-A175-1E9328FAC83D}" type="presParOf" srcId="{D30ECF9D-4F30-467A-9F77-82D526DC11C2}" destId="{A2806766-B69E-4E7A-8073-0899B9561025}" srcOrd="0" destOrd="0" presId="urn:microsoft.com/office/officeart/2008/layout/VerticalCurvedList"/>
    <dgm:cxn modelId="{394A8900-4486-47B4-9626-2643AF07A20D}" type="presParOf" srcId="{A2806766-B69E-4E7A-8073-0899B9561025}" destId="{7E7DF55D-ED5D-4B13-9B1B-C216BF8273FE}" srcOrd="0" destOrd="0" presId="urn:microsoft.com/office/officeart/2008/layout/VerticalCurvedList"/>
    <dgm:cxn modelId="{8773AC48-9984-46C6-84C1-57ADA0901C11}" type="presParOf" srcId="{A2806766-B69E-4E7A-8073-0899B9561025}" destId="{535F4A03-24A0-43CB-92AA-553CBDDD01C4}" srcOrd="1" destOrd="0" presId="urn:microsoft.com/office/officeart/2008/layout/VerticalCurvedList"/>
    <dgm:cxn modelId="{227D5F41-00C1-436C-9AD0-572EB8504744}" type="presParOf" srcId="{A2806766-B69E-4E7A-8073-0899B9561025}" destId="{74FF1F75-5604-4CBB-9425-7B4CA9F22FEE}" srcOrd="2" destOrd="0" presId="urn:microsoft.com/office/officeart/2008/layout/VerticalCurvedList"/>
    <dgm:cxn modelId="{520156B1-7E83-4146-9D82-14790048CB27}" type="presParOf" srcId="{A2806766-B69E-4E7A-8073-0899B9561025}" destId="{75A3384B-DEA3-4F93-94CA-F036E7AA9FD6}" srcOrd="3" destOrd="0" presId="urn:microsoft.com/office/officeart/2008/layout/VerticalCurvedList"/>
    <dgm:cxn modelId="{F0E6D9F6-A8F7-417B-A375-FAAC72EF51F2}" type="presParOf" srcId="{D30ECF9D-4F30-467A-9F77-82D526DC11C2}" destId="{135C5BC1-9ED7-4C1A-ABB7-BB9073A85559}" srcOrd="1" destOrd="0" presId="urn:microsoft.com/office/officeart/2008/layout/VerticalCurvedList"/>
    <dgm:cxn modelId="{42D09BF3-F26F-4521-A3AA-A6E4391D7586}" type="presParOf" srcId="{D30ECF9D-4F30-467A-9F77-82D526DC11C2}" destId="{F7B41263-0A38-4F92-BAB5-D21AA8338A92}" srcOrd="2" destOrd="0" presId="urn:microsoft.com/office/officeart/2008/layout/VerticalCurvedList"/>
    <dgm:cxn modelId="{CEE7CFF2-8595-4B9F-8773-038F0589BDEE}" type="presParOf" srcId="{F7B41263-0A38-4F92-BAB5-D21AA8338A92}" destId="{C732CFF5-B984-4700-B281-9504E22AD54E}" srcOrd="0" destOrd="0" presId="urn:microsoft.com/office/officeart/2008/layout/VerticalCurvedList"/>
    <dgm:cxn modelId="{EFCC3AB4-C7C0-4AD8-8357-C2DE4CFEBF75}" type="presParOf" srcId="{D30ECF9D-4F30-467A-9F77-82D526DC11C2}" destId="{C1A835C1-1087-4393-BD24-F2F5672CB1DE}" srcOrd="3" destOrd="0" presId="urn:microsoft.com/office/officeart/2008/layout/VerticalCurvedList"/>
    <dgm:cxn modelId="{236F3695-541E-4405-84D0-19711F519413}" type="presParOf" srcId="{D30ECF9D-4F30-467A-9F77-82D526DC11C2}" destId="{B7A70546-A65E-4FBD-A6F7-9DFF00550FFA}" srcOrd="4" destOrd="0" presId="urn:microsoft.com/office/officeart/2008/layout/VerticalCurvedList"/>
    <dgm:cxn modelId="{A6557409-833A-4F75-82CB-DD5F356BAC49}" type="presParOf" srcId="{B7A70546-A65E-4FBD-A6F7-9DFF00550FFA}" destId="{E15FB7CF-C7AF-4DA5-9BD9-CD68598E3BEC}" srcOrd="0" destOrd="0" presId="urn:microsoft.com/office/officeart/2008/layout/VerticalCurvedList"/>
    <dgm:cxn modelId="{3177578A-9B86-4082-81F6-44A324252F49}" type="presParOf" srcId="{D30ECF9D-4F30-467A-9F77-82D526DC11C2}" destId="{36AAD976-5129-47A9-8A81-7D3E6006124D}" srcOrd="5" destOrd="0" presId="urn:microsoft.com/office/officeart/2008/layout/VerticalCurvedList"/>
    <dgm:cxn modelId="{3F79CD4D-7236-4BDC-952A-2A8ECDCDE3A6}" type="presParOf" srcId="{D30ECF9D-4F30-467A-9F77-82D526DC11C2}" destId="{9B3CC71F-B5B1-406B-A3F8-704DD22A7C7A}" srcOrd="6" destOrd="0" presId="urn:microsoft.com/office/officeart/2008/layout/VerticalCurvedList"/>
    <dgm:cxn modelId="{12F7D3E7-48AA-40BD-9ABA-73652CBF33D3}" type="presParOf" srcId="{9B3CC71F-B5B1-406B-A3F8-704DD22A7C7A}" destId="{95F84D48-301C-48C1-89B8-7ACAF03F8C57}" srcOrd="0" destOrd="0" presId="urn:microsoft.com/office/officeart/2008/layout/VerticalCurvedList"/>
    <dgm:cxn modelId="{1B659809-453F-46C1-ADFA-F9CB446526BC}" type="presParOf" srcId="{D30ECF9D-4F30-467A-9F77-82D526DC11C2}" destId="{2E8728BB-97FC-40D8-A089-C9A34361049A}" srcOrd="7" destOrd="0" presId="urn:microsoft.com/office/officeart/2008/layout/VerticalCurvedList"/>
    <dgm:cxn modelId="{89A58119-E01A-43F7-851D-C42B382DE4ED}" type="presParOf" srcId="{D30ECF9D-4F30-467A-9F77-82D526DC11C2}" destId="{A5B87FDF-3F3F-418F-81F1-AEF1675EEB81}" srcOrd="8" destOrd="0" presId="urn:microsoft.com/office/officeart/2008/layout/VerticalCurvedList"/>
    <dgm:cxn modelId="{31597F34-BB9E-499E-97DA-F6ACA591B1CC}" type="presParOf" srcId="{A5B87FDF-3F3F-418F-81F1-AEF1675EEB81}" destId="{5DC5DC3B-6C45-43B3-9302-6141B693CE80}" srcOrd="0" destOrd="0" presId="urn:microsoft.com/office/officeart/2008/layout/VerticalCurvedList"/>
    <dgm:cxn modelId="{2497B976-0AE4-4BAC-9F3E-6E4D0FC3AD5E}" type="presParOf" srcId="{D30ECF9D-4F30-467A-9F77-82D526DC11C2}" destId="{A4F8943B-5D36-4C27-90CB-4A16BBFC9F2F}" srcOrd="9" destOrd="0" presId="urn:microsoft.com/office/officeart/2008/layout/VerticalCurvedList"/>
    <dgm:cxn modelId="{D8C2C316-572D-454E-BC6C-927907622387}" type="presParOf" srcId="{D30ECF9D-4F30-467A-9F77-82D526DC11C2}" destId="{6DA73545-8981-47ED-9E44-5175BA30E739}" srcOrd="10" destOrd="0" presId="urn:microsoft.com/office/officeart/2008/layout/VerticalCurvedList"/>
    <dgm:cxn modelId="{3B043212-14D9-4A48-8ECA-034CB11F667F}" type="presParOf" srcId="{6DA73545-8981-47ED-9E44-5175BA30E739}" destId="{01C1EF96-32AB-4213-BF24-AE2383896674}" srcOrd="0" destOrd="0" presId="urn:microsoft.com/office/officeart/2008/layout/VerticalCurvedList"/>
    <dgm:cxn modelId="{EBF4C1CA-5189-4C01-A8F4-87A2EC004BB3}" type="presParOf" srcId="{D30ECF9D-4F30-467A-9F77-82D526DC11C2}" destId="{6F871782-0F4E-4824-A4C9-384B33DA5AAA}" srcOrd="11" destOrd="0" presId="urn:microsoft.com/office/officeart/2008/layout/VerticalCurvedList"/>
    <dgm:cxn modelId="{3776C7BD-DE70-4DE6-8CEE-D937712BC6BB}" type="presParOf" srcId="{D30ECF9D-4F30-467A-9F77-82D526DC11C2}" destId="{5DFABFA5-4B37-4EA6-92F0-9155590F7513}" srcOrd="12" destOrd="0" presId="urn:microsoft.com/office/officeart/2008/layout/VerticalCurvedList"/>
    <dgm:cxn modelId="{4E95E9D6-5A8E-41D9-9563-4D4FDCC8D805}" type="presParOf" srcId="{5DFABFA5-4B37-4EA6-92F0-9155590F7513}" destId="{270CE64C-9BCE-4384-9302-8ACF9BD606FF}" srcOrd="0" destOrd="0" presId="urn:microsoft.com/office/officeart/2008/layout/VerticalCurvedList"/>
    <dgm:cxn modelId="{D3155319-EBD2-4D8A-8A7E-982E6E9DE93C}" type="presParOf" srcId="{D30ECF9D-4F30-467A-9F77-82D526DC11C2}" destId="{00591D9D-2787-4C55-92FC-EC81079F490E}" srcOrd="13" destOrd="0" presId="urn:microsoft.com/office/officeart/2008/layout/VerticalCurvedList"/>
    <dgm:cxn modelId="{AF666AAD-66AD-4A9B-A7E7-F87E8A75AAC4}" type="presParOf" srcId="{D30ECF9D-4F30-467A-9F77-82D526DC11C2}" destId="{5F16330D-A48B-46D1-AD5D-299B771A75DC}" srcOrd="14" destOrd="0" presId="urn:microsoft.com/office/officeart/2008/layout/VerticalCurvedList"/>
    <dgm:cxn modelId="{ADC219F3-5265-4418-B6EF-5DA820CE7041}" type="presParOf" srcId="{5F16330D-A48B-46D1-AD5D-299B771A75DC}" destId="{5C467930-24AE-4E1C-B459-5B278DDC50A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5F4A03-24A0-43CB-92AA-553CBDDD01C4}">
      <dsp:nvSpPr>
        <dsp:cNvPr id="0" name=""/>
        <dsp:cNvSpPr/>
      </dsp:nvSpPr>
      <dsp:spPr>
        <a:xfrm>
          <a:off x="-5203968" y="-797430"/>
          <a:ext cx="6199692" cy="6199692"/>
        </a:xfrm>
        <a:prstGeom prst="blockArc">
          <a:avLst>
            <a:gd name="adj1" fmla="val 18900000"/>
            <a:gd name="adj2" fmla="val 2700000"/>
            <a:gd name="adj3" fmla="val 34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5C5BC1-9ED7-4C1A-ABB7-BB9073A85559}">
      <dsp:nvSpPr>
        <dsp:cNvPr id="0" name=""/>
        <dsp:cNvSpPr/>
      </dsp:nvSpPr>
      <dsp:spPr>
        <a:xfrm>
          <a:off x="323028" y="209335"/>
          <a:ext cx="7858409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Quality and availability of the higher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23028" y="209335"/>
        <a:ext cx="7858409" cy="418487"/>
      </dsp:txXfrm>
    </dsp:sp>
    <dsp:sp modelId="{C732CFF5-B984-4700-B281-9504E22AD54E}">
      <dsp:nvSpPr>
        <dsp:cNvPr id="0" name=""/>
        <dsp:cNvSpPr/>
      </dsp:nvSpPr>
      <dsp:spPr>
        <a:xfrm>
          <a:off x="61474" y="157024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1A835C1-1087-4393-BD24-F2F5672CB1DE}">
      <dsp:nvSpPr>
        <dsp:cNvPr id="0" name=""/>
        <dsp:cNvSpPr/>
      </dsp:nvSpPr>
      <dsp:spPr>
        <a:xfrm>
          <a:off x="702006" y="837434"/>
          <a:ext cx="7479432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The national system of graduates career management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02006" y="837434"/>
        <a:ext cx="7479432" cy="418487"/>
      </dsp:txXfrm>
    </dsp:sp>
    <dsp:sp modelId="{E15FB7CF-C7AF-4DA5-9BD9-CD68598E3BEC}">
      <dsp:nvSpPr>
        <dsp:cNvPr id="0" name=""/>
        <dsp:cNvSpPr/>
      </dsp:nvSpPr>
      <dsp:spPr>
        <a:xfrm>
          <a:off x="440452" y="785123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6AAD976-5129-47A9-8A81-7D3E6006124D}">
      <dsp:nvSpPr>
        <dsp:cNvPr id="0" name=""/>
        <dsp:cNvSpPr/>
      </dsp:nvSpPr>
      <dsp:spPr>
        <a:xfrm>
          <a:off x="909684" y="1465073"/>
          <a:ext cx="7271754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Efficiency and productivity on Financing Higher Education 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09684" y="1465073"/>
        <a:ext cx="7271754" cy="418487"/>
      </dsp:txXfrm>
    </dsp:sp>
    <dsp:sp modelId="{95F84D48-301C-48C1-89B8-7ACAF03F8C57}">
      <dsp:nvSpPr>
        <dsp:cNvPr id="0" name=""/>
        <dsp:cNvSpPr/>
      </dsp:nvSpPr>
      <dsp:spPr>
        <a:xfrm>
          <a:off x="648129" y="1412762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E8728BB-97FC-40D8-A089-C9A34361049A}">
      <dsp:nvSpPr>
        <dsp:cNvPr id="0" name=""/>
        <dsp:cNvSpPr/>
      </dsp:nvSpPr>
      <dsp:spPr>
        <a:xfrm>
          <a:off x="975993" y="2093171"/>
          <a:ext cx="7205444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Internationalization</a:t>
          </a:r>
          <a:r>
            <a:rPr lang="en-US" sz="2100" b="1" kern="1200" baseline="0" dirty="0" smtClean="0">
              <a:solidFill>
                <a:schemeClr val="accent5">
                  <a:lumMod val="50000"/>
                </a:schemeClr>
              </a:solidFill>
            </a:rPr>
            <a:t> of Higher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75993" y="2093171"/>
        <a:ext cx="7205444" cy="418487"/>
      </dsp:txXfrm>
    </dsp:sp>
    <dsp:sp modelId="{5DC5DC3B-6C45-43B3-9302-6141B693CE80}">
      <dsp:nvSpPr>
        <dsp:cNvPr id="0" name=""/>
        <dsp:cNvSpPr/>
      </dsp:nvSpPr>
      <dsp:spPr>
        <a:xfrm>
          <a:off x="714439" y="2040861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4F8943B-5D36-4C27-90CB-4A16BBFC9F2F}">
      <dsp:nvSpPr>
        <dsp:cNvPr id="0" name=""/>
        <dsp:cNvSpPr/>
      </dsp:nvSpPr>
      <dsp:spPr>
        <a:xfrm>
          <a:off x="909684" y="2721270"/>
          <a:ext cx="7271754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Development of engineering education system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909684" y="2721270"/>
        <a:ext cx="7271754" cy="418487"/>
      </dsp:txXfrm>
    </dsp:sp>
    <dsp:sp modelId="{01C1EF96-32AB-4213-BF24-AE2383896674}">
      <dsp:nvSpPr>
        <dsp:cNvPr id="0" name=""/>
        <dsp:cNvSpPr/>
      </dsp:nvSpPr>
      <dsp:spPr>
        <a:xfrm>
          <a:off x="648129" y="2668960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6F871782-0F4E-4824-A4C9-384B33DA5AAA}">
      <dsp:nvSpPr>
        <dsp:cNvPr id="0" name=""/>
        <dsp:cNvSpPr/>
      </dsp:nvSpPr>
      <dsp:spPr>
        <a:xfrm>
          <a:off x="702006" y="3348909"/>
          <a:ext cx="7479432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Development of lifelong multilingual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02006" y="3348909"/>
        <a:ext cx="7479432" cy="418487"/>
      </dsp:txXfrm>
    </dsp:sp>
    <dsp:sp modelId="{270CE64C-9BCE-4384-9302-8ACF9BD606FF}">
      <dsp:nvSpPr>
        <dsp:cNvPr id="0" name=""/>
        <dsp:cNvSpPr/>
      </dsp:nvSpPr>
      <dsp:spPr>
        <a:xfrm>
          <a:off x="440452" y="3296598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0591D9D-2787-4C55-92FC-EC81079F490E}">
      <dsp:nvSpPr>
        <dsp:cNvPr id="0" name=""/>
        <dsp:cNvSpPr/>
      </dsp:nvSpPr>
      <dsp:spPr>
        <a:xfrm>
          <a:off x="323028" y="3977008"/>
          <a:ext cx="7858409" cy="4184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32174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accent5">
                  <a:lumMod val="50000"/>
                </a:schemeClr>
              </a:solidFill>
            </a:rPr>
            <a:t>Development of social responsibility in the sphere of education</a:t>
          </a:r>
          <a:endParaRPr lang="ru-RU" sz="21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23028" y="3977008"/>
        <a:ext cx="7858409" cy="418487"/>
      </dsp:txXfrm>
    </dsp:sp>
    <dsp:sp modelId="{5C467930-24AE-4E1C-B459-5B278DDC50AB}">
      <dsp:nvSpPr>
        <dsp:cNvPr id="0" name=""/>
        <dsp:cNvSpPr/>
      </dsp:nvSpPr>
      <dsp:spPr>
        <a:xfrm>
          <a:off x="61474" y="3924697"/>
          <a:ext cx="523108" cy="5231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234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376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197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84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804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198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581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271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1650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550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905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65097-1FD5-456B-8E36-A97694FD1DB3}" type="datetimeFigureOut">
              <a:rPr lang="ru-RU" smtClean="0"/>
              <a:pPr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304BA-3210-4BA9-8083-33E7D7B61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31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53.jpeg"/><Relationship Id="rId7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18" Type="http://schemas.openxmlformats.org/officeDocument/2006/relationships/image" Target="../media/image41.jpeg"/><Relationship Id="rId26" Type="http://schemas.openxmlformats.org/officeDocument/2006/relationships/image" Target="../media/image49.png"/><Relationship Id="rId3" Type="http://schemas.openxmlformats.org/officeDocument/2006/relationships/image" Target="../media/image2.jpeg"/><Relationship Id="rId21" Type="http://schemas.openxmlformats.org/officeDocument/2006/relationships/image" Target="../media/image44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openxmlformats.org/officeDocument/2006/relationships/image" Target="../media/image40.jpeg"/><Relationship Id="rId25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9.jpeg"/><Relationship Id="rId20" Type="http://schemas.openxmlformats.org/officeDocument/2006/relationships/image" Target="../media/image43.jpeg"/><Relationship Id="rId29" Type="http://schemas.openxmlformats.org/officeDocument/2006/relationships/image" Target="../media/image52.jpeg"/><Relationship Id="rId1" Type="http://schemas.openxmlformats.org/officeDocument/2006/relationships/tags" Target="../tags/tag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24" Type="http://schemas.openxmlformats.org/officeDocument/2006/relationships/image" Target="../media/image47.jpe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23" Type="http://schemas.openxmlformats.org/officeDocument/2006/relationships/image" Target="../media/image46.jpeg"/><Relationship Id="rId28" Type="http://schemas.openxmlformats.org/officeDocument/2006/relationships/image" Target="../media/image51.jpe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png"/><Relationship Id="rId22" Type="http://schemas.openxmlformats.org/officeDocument/2006/relationships/image" Target="../media/image45.jpeg"/><Relationship Id="rId27" Type="http://schemas.openxmlformats.org/officeDocument/2006/relationships/image" Target="../media/image5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image" Target="../media/image55.jpeg"/><Relationship Id="rId12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53.jpeg"/><Relationship Id="rId10" Type="http://schemas.openxmlformats.org/officeDocument/2006/relationships/diagramLayout" Target="../diagrams/layout1.xml"/><Relationship Id="rId4" Type="http://schemas.openxmlformats.org/officeDocument/2006/relationships/image" Target="../media/image40.jpeg"/><Relationship Id="rId9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53.jpeg"/><Relationship Id="rId7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0"/>
            <a:ext cx="9144000" cy="689349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2" name="TextBox 21"/>
          <p:cNvSpPr txBox="1"/>
          <p:nvPr/>
        </p:nvSpPr>
        <p:spPr>
          <a:xfrm>
            <a:off x="1151620" y="1083039"/>
            <a:ext cx="748883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Co-Chairmanship of Kazakhstan</a:t>
            </a:r>
            <a:b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</a:b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in the Bologna process</a:t>
            </a:r>
            <a:b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</a:br>
            <a:endParaRPr lang="en-US" sz="3200" b="1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January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1,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2014 - June 30, 2014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" charset="0"/>
            </a:endParaRPr>
          </a:p>
          <a:p>
            <a:endParaRPr lang="ru-RU" dirty="0"/>
          </a:p>
        </p:txBody>
      </p:sp>
      <p:pic>
        <p:nvPicPr>
          <p:cNvPr id="28" name="Picture 2" descr="C:\Users\ПК16\Desktop\state_symbol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1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1437" y="3413149"/>
            <a:ext cx="5544616" cy="288032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лого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12957"/>
            <a:ext cx="1007893" cy="96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7406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pic>
        <p:nvPicPr>
          <p:cNvPr id="23" name="Picture 4" descr="http://www.kaznu.kz/content/images/pages/19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06" y="5385284"/>
            <a:ext cx="1625296" cy="106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3558" y="5385783"/>
            <a:ext cx="1712909" cy="106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 descr="http://t3.gstatic.com/images?q=tbn:ANd9GcTM2tuZ0xBKXDU3PVlzBcsW57KRiZ_bCP6iIfA1U2M3hDRBFhgPK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6605" y="5356247"/>
            <a:ext cx="1648630" cy="1097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6" descr="http://news.onu.edu.ua/content/news/55/6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32596"/>
          <a:stretch/>
        </p:blipFill>
        <p:spPr bwMode="auto">
          <a:xfrm>
            <a:off x="5613541" y="5327228"/>
            <a:ext cx="1656183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626538" y="1024"/>
            <a:ext cx="8478790" cy="138499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Conference "Assistance to Democratic Management by Educational Institutions"</a:t>
            </a:r>
          </a:p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March, 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67954" y="1719553"/>
            <a:ext cx="74564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Within the program "Support of educational policy in the field of Education for Democratic Citizenship and Human Rights Education" to support education reforms aimed at understanding the importance of cross-cultural relations and mutual understanding, based on the principles of human rights and democracy, and to meet European standards and best practices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9" name="Picture 2" descr="http://t3.gstatic.com/images?q=tbn:ANd9GcQTO6io84NTN5Dp8iExpQNNmGdps7AFYBwfTHwQ-j9YPSdkeClJ8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9724" y="5275804"/>
            <a:ext cx="1808585" cy="1177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1" descr="earth2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467" y="1983639"/>
            <a:ext cx="663804" cy="66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5214950"/>
            <a:ext cx="9144000" cy="167854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283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655306" y="1"/>
            <a:ext cx="8488694" cy="68266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1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14" name="Прямоугольник 13"/>
          <p:cNvSpPr/>
          <p:nvPr/>
        </p:nvSpPr>
        <p:spPr>
          <a:xfrm>
            <a:off x="992561" y="3244334"/>
            <a:ext cx="8043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5">
                    <a:lumMod val="50000"/>
                  </a:schemeClr>
                </a:solidFill>
              </a:rPr>
              <a:t>Thank you for your attention</a:t>
            </a: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! 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20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" name="Прямоугольник 1"/>
          <p:cNvSpPr/>
          <p:nvPr/>
        </p:nvSpPr>
        <p:spPr>
          <a:xfrm>
            <a:off x="714348" y="370356"/>
            <a:ext cx="8446733" cy="6463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The territory of the Republic of Kazakhstan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" name="Picture 2" descr="C:\Users\ПК16\Desktop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0681" y="2885789"/>
            <a:ext cx="3543327" cy="1915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56328" y="1590740"/>
            <a:ext cx="4579768" cy="9031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Kazakhstan is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in the center of the Eurasian continent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00629" y="3038829"/>
            <a:ext cx="3714776" cy="16760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Borders with: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Russia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Kyrgyzstan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Turkmenistan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Uzbekistan 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tx1"/>
                </a:solidFill>
              </a:rPr>
              <a:t>China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99593" y="5135478"/>
            <a:ext cx="4320479" cy="12788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 </a:t>
            </a:r>
            <a:r>
              <a:rPr lang="en-US" b="1" dirty="0" smtClean="0">
                <a:solidFill>
                  <a:schemeClr val="tx1"/>
                </a:solidFill>
              </a:rPr>
              <a:t> square km on 1 person</a:t>
            </a:r>
            <a:endParaRPr lang="en-US" b="1" baseline="30000" dirty="0" smtClean="0">
              <a:solidFill>
                <a:schemeClr val="tx1"/>
              </a:solidFill>
            </a:endParaRPr>
          </a:p>
        </p:txBody>
      </p:sp>
      <p:sp>
        <p:nvSpPr>
          <p:cNvPr id="5" name="AutoShape 2" descr="http://www.quorum.kz/user_uploads/news/18062012110332/images/1806201211033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1\Desktop\180620121103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786322"/>
            <a:ext cx="2785812" cy="192598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" descr="http://www.gumilev-center.ru/wp-content/uploads/2011/10/%D0%95%D0%90%D0%A1-%D0%9A%D0%B0%D0%B7%D0%B0%D1%85%D1%81%D1%82%D0%B0%D0%BD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7" descr="http://www.gumilev-center.ru/wp-content/uploads/2011/10/%D0%95%D0%90%D0%A1-%D0%9A%D0%B0%D0%B7%D0%B0%D1%85%D1%81%D1%82%D0%B0%D0%BD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9" descr="http://www.gumilev-center.ru/wp-content/uploads/2011/10/%D0%95%D0%90%D0%A1-%D0%9A%D0%B0%D0%B7%D0%B0%D1%85%D1%81%D1%82%D0%B0%D0%BD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C:\Users\1\Desktop\ЕАС-Казахстан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68760"/>
            <a:ext cx="2808312" cy="16170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36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21753" y="1571344"/>
            <a:ext cx="6069169" cy="2789860"/>
            <a:chOff x="828457" y="1377543"/>
            <a:chExt cx="6425451" cy="3172343"/>
          </a:xfrm>
        </p:grpSpPr>
        <p:pic>
          <p:nvPicPr>
            <p:cNvPr id="3078" name="Picture 6" descr="C:\Users\1\Desktop\картинки к презе\пейзажи\7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346"/>
            <a:stretch/>
          </p:blipFill>
          <p:spPr bwMode="auto">
            <a:xfrm>
              <a:off x="828457" y="3024370"/>
              <a:ext cx="2520280" cy="1525516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5" name="Picture 3" descr="C:\Users\1\Desktop\картинки к презе\пейзажи\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066" y="3247310"/>
              <a:ext cx="1799764" cy="1223839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C:\Users\1\Desktop\картинки к презе\пейзажи\Боровое с птичьего полета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03"/>
            <a:stretch/>
          </p:blipFill>
          <p:spPr bwMode="auto">
            <a:xfrm>
              <a:off x="971600" y="1377543"/>
              <a:ext cx="1850876" cy="151881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9" name="Picture 7" descr="C:\Users\1\Desktop\картинки к презе\пейзажи\8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713"/>
            <a:stretch/>
          </p:blipFill>
          <p:spPr bwMode="auto">
            <a:xfrm>
              <a:off x="2638982" y="1522126"/>
              <a:ext cx="2345002" cy="1567282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7" name="Picture 5" descr="C:\Users\1\Desktop\картинки к презе\пейзажи\06-3_borovoe_Michael_Moon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2070"/>
            <a:stretch/>
          </p:blipFill>
          <p:spPr bwMode="auto">
            <a:xfrm>
              <a:off x="4983984" y="1377543"/>
              <a:ext cx="1913642" cy="158571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C:\Users\1\Desktop\картинки к презе\пейзажи\4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" r="-18435"/>
            <a:stretch/>
          </p:blipFill>
          <p:spPr bwMode="auto">
            <a:xfrm>
              <a:off x="5241830" y="3125858"/>
              <a:ext cx="2012078" cy="1341385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Picture 2" descr="C:\Users\ПК16\Desktop\imgpreview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4854" y="5230189"/>
            <a:ext cx="6247953" cy="142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7" name="Скругленный прямоугольник 26"/>
          <p:cNvSpPr/>
          <p:nvPr/>
        </p:nvSpPr>
        <p:spPr>
          <a:xfrm>
            <a:off x="979449" y="275270"/>
            <a:ext cx="7776864" cy="117339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Kazakhstan 7 times bigger than Japan, 5 times bigger than France and 12 times bigger than Korean Peninsula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Equivalent to the size of Western Europe</a:t>
            </a:r>
            <a:endParaRPr lang="ru-RU" b="1" dirty="0" smtClean="0">
              <a:solidFill>
                <a:schemeClr val="tx1"/>
              </a:solidFill>
            </a:endParaRPr>
          </a:p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007646" y="4714885"/>
            <a:ext cx="7776864" cy="9286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Entrails of the country contain ninety nine elements of the Mendeleev’s periodic table</a:t>
            </a:r>
          </a:p>
          <a:p>
            <a:pPr marL="285750" indent="-285750" algn="ctr"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The world’s largest reserves of barite, lead, tungsten, and uranium</a:t>
            </a:r>
            <a:endParaRPr lang="ru-RU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53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7" name="Скругленный прямоугольник 26"/>
          <p:cNvSpPr/>
          <p:nvPr/>
        </p:nvSpPr>
        <p:spPr>
          <a:xfrm>
            <a:off x="1203079" y="1770998"/>
            <a:ext cx="5234619" cy="19528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Kazakhstan ranked 50</a:t>
            </a:r>
            <a:r>
              <a:rPr lang="en-US" sz="2000" b="1" baseline="30000" dirty="0" smtClean="0">
                <a:solidFill>
                  <a:schemeClr val="accent2">
                    <a:lumMod val="50000"/>
                  </a:schemeClr>
                </a:solidFill>
              </a:rPr>
              <a:t>th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place in the Global Competitiveness Index 2013-2014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86050" y="93357"/>
            <a:ext cx="5572164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Positive dynamics of economical development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87624" y="4075439"/>
            <a:ext cx="7242185" cy="11952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Since 1991 GDP per capita increased 16 times from $700 to $14000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" name="Picture 10" descr="http://dknews.kz/wp-content/uploads/2013/04/26b5e2f27cb9e48858e3d42e09d3576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193" y="5480897"/>
            <a:ext cx="1585196" cy="1187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http://www.caustic.kz/images/news_add2/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0877" y="5498279"/>
            <a:ext cx="1893728" cy="11871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 descr="http://f.azh.kz/news/011/065/30job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0389" y="5497181"/>
            <a:ext cx="1827385" cy="1211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http://job.astana.kz/DocLib2/energokur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4017" y="5488462"/>
            <a:ext cx="1689665" cy="120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aktobe.su/wp-content/uploads/2011/12/%D0%B0%D0%BB%D0%B8%D0%B1%D0%B5%D0%BA%D0%BC%D0%BE%D0%BB%D0%B01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2190" y="5495324"/>
            <a:ext cx="1876119" cy="12521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ПК16\Desktop\04049964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40526"/>
            <a:ext cx="2357892" cy="240155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10" y="14119"/>
            <a:ext cx="142875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090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7" name="Прямоугольник 26"/>
          <p:cNvSpPr/>
          <p:nvPr/>
        </p:nvSpPr>
        <p:spPr>
          <a:xfrm>
            <a:off x="1214414" y="214290"/>
            <a:ext cx="6979796" cy="12003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Astana – new capital of Kazakhstan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8" name="Picture 5" descr="C:\Users\1\Desktop\4ee5ab37d67c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5621" y="3432333"/>
            <a:ext cx="3771085" cy="2231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\Desktop\картинки к презе\Президентский_дворец_в_Астан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320" y="1023325"/>
            <a:ext cx="3564473" cy="2186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\Desktop\картинки к презе\800px-Palace_of_Peace_and_Reconciliation_Astan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7510" y="3469650"/>
            <a:ext cx="3771085" cy="2238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Скругленный прямоугольник 29"/>
          <p:cNvSpPr/>
          <p:nvPr/>
        </p:nvSpPr>
        <p:spPr>
          <a:xfrm>
            <a:off x="3995936" y="5867465"/>
            <a:ext cx="4739158" cy="87228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"Khan </a:t>
            </a:r>
            <a:r>
              <a:rPr lang="en-US" sz="2000" b="1" dirty="0" err="1" smtClean="0">
                <a:solidFill>
                  <a:schemeClr val="tx1"/>
                </a:solidFill>
              </a:rPr>
              <a:t>Shatyr</a:t>
            </a:r>
            <a:r>
              <a:rPr lang="en-US" sz="2000" b="1" dirty="0" smtClean="0">
                <a:solidFill>
                  <a:schemeClr val="tx1"/>
                </a:solidFill>
              </a:rPr>
              <a:t>" -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 the highest tent in the world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Стрелка углом вверх 4"/>
          <p:cNvSpPr/>
          <p:nvPr/>
        </p:nvSpPr>
        <p:spPr>
          <a:xfrm rot="5400000">
            <a:off x="3079605" y="5515702"/>
            <a:ext cx="750880" cy="1047474"/>
          </a:xfrm>
          <a:prstGeom prst="bentUpArrow">
            <a:avLst>
              <a:gd name="adj1" fmla="val 10239"/>
              <a:gd name="adj2" fmla="val 18542"/>
              <a:gd name="adj3" fmla="val 21310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C:\Users\1\Desktop\image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7510" y="994742"/>
            <a:ext cx="3771085" cy="2381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1\Desktop\картинки к презе\imag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4522" y="2340840"/>
            <a:ext cx="3313653" cy="2182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628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28" name="Прямоугольник 27"/>
          <p:cNvSpPr/>
          <p:nvPr/>
        </p:nvSpPr>
        <p:spPr>
          <a:xfrm>
            <a:off x="657118" y="44624"/>
            <a:ext cx="8486882" cy="9541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National priorities of the chairmanship of Kazakhstan in the Bologna process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79015" y="1196752"/>
            <a:ext cx="6192688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Accelerated Industrial-Innovative Development of Kazakhstan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499992" y="1916832"/>
            <a:ext cx="413995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Social modernization of Kazakhstan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499992" y="4797152"/>
            <a:ext cx="413995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Culture, traditions and identity of the people of Kazakhstan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4348" y="2643182"/>
            <a:ext cx="3892985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EXPO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-2017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499992" y="3356992"/>
            <a:ext cx="4139952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Green economy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1560" y="4077072"/>
            <a:ext cx="396044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Equality of rights of citizens of all ethnic groups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572000" y="6237312"/>
            <a:ext cx="4067944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Science and Business cooperation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1560" y="5517232"/>
            <a:ext cx="3960440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Transfer of Technologies 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" name="Picture 16" descr="http://yk-news.kz/sites/default/files/photo_in_news/Gra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401584"/>
            <a:ext cx="878538" cy="756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://im8.asset.yvimg.kz/userimages/kmg_kz/unp6Yu57Pw7g9UhN1XusZP7UlYnMHv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097235"/>
            <a:ext cx="1140106" cy="74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ortcom.kz/media/upload/112/2013/07/01/15fd95a1c7484f0e750d3690557f0ac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9438" y="1076085"/>
            <a:ext cx="1033042" cy="752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articles.gazeta.kz/preview/?s=26&amp;fid=60649&amp;w=34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713" y="5428361"/>
            <a:ext cx="956725" cy="694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4" descr="http://t1.gstatic.com/images?q=tbn:ANd9GcRC1nlOvYrCUSfY4kHlbqwTr_e8gw1369diD24LnIoAujJwFKK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4335" y="5437068"/>
            <a:ext cx="966392" cy="739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ПК16\Desktop\фото на презентацию\expo2017logo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6988" y="2502071"/>
            <a:ext cx="772286" cy="926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\\192.168.1.1\общий доступ\КЫМБАТ\Шаблоны\Картинки\2013-03-06_19282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2735" y="3275073"/>
            <a:ext cx="812933" cy="854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Альбина\Documents\КАЗАХСТАН\Стратегия  Казахстан 2050\послания народу\1(26).jpg"/>
          <p:cNvPicPr>
            <a:picLocks noChangeAspect="1" noChangeArrowheads="1"/>
          </p:cNvPicPr>
          <p:nvPr/>
        </p:nvPicPr>
        <p:blipFill>
          <a:blip r:embed="rId11" cstate="print"/>
          <a:srcRect l="35644" t="44777" r="34862"/>
          <a:stretch>
            <a:fillRect/>
          </a:stretch>
        </p:blipFill>
        <p:spPr bwMode="auto">
          <a:xfrm>
            <a:off x="3175977" y="1828553"/>
            <a:ext cx="700250" cy="724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Picture 12" descr="http://vsemee.kz/assets/images/news-semey/2013/02.2013/lab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093296"/>
            <a:ext cx="1042277" cy="698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4" descr="http://www.profi-forex.org/system/news/lab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5507" y="6074411"/>
            <a:ext cx="1042277" cy="703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01806"/>
            <a:ext cx="934535" cy="700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0" descr="http://dknews.kz/wp-content/uploads/2013/04/26b5e2f27cb9e48858e3d42e09d3576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2982" y="6070868"/>
            <a:ext cx="984282" cy="737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www.caustic.kz/images/news_add2/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5902" y="6117922"/>
            <a:ext cx="1068960" cy="670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http://t2.gstatic.com/images?q=tbn:ANd9GcTNnc-bnBktOJNlkC2gt1eas1k0OvGzzXydhWDL_2kBspOe6QcuylisCjY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0656" y="1855252"/>
            <a:ext cx="682835" cy="69922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77446"/>
            <a:ext cx="1190215" cy="703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2212" y="3983552"/>
            <a:ext cx="1249725" cy="656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16" descr="http://iyazyki.ru/wp-content/uploads/2012/12/earthpeople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6604" y="4680755"/>
            <a:ext cx="579245" cy="843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 \картинки2\2860295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2982" y="4758173"/>
            <a:ext cx="1203951" cy="678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 \картинки2\icon150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913" y="3289657"/>
            <a:ext cx="755110" cy="75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 \картинки2\images (1)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3924" y="3329772"/>
            <a:ext cx="1147227" cy="714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 \картинки2\images (3)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1414" y="4750528"/>
            <a:ext cx="861321" cy="654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 \картинки2\kazakh65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998" y="4780501"/>
            <a:ext cx="934698" cy="687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978" y="1817576"/>
            <a:ext cx="1026444" cy="723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435"/>
          <a:stretch/>
        </p:blipFill>
        <p:spPr>
          <a:xfrm>
            <a:off x="2800669" y="1795746"/>
            <a:ext cx="1330465" cy="747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E:\ \expo2017.jp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7236" y="2599204"/>
            <a:ext cx="1227052" cy="730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 \images.jp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2183" y="2473633"/>
            <a:ext cx="1709764" cy="854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900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1"/>
            <a:ext cx="9144000" cy="68266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pic>
        <p:nvPicPr>
          <p:cNvPr id="22" name="Picture 2" descr="http://t2.gstatic.com/images?q=tbn:ANd9GcTNnc-bnBktOJNlkC2gt1eas1k0OvGzzXydhWDL_2kBspOe6QcuylisCj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228" y="5482671"/>
            <a:ext cx="1440236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3" name="Picture 4" descr="http://www.kaznu.kz/content/images/pages/193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210" y="5483435"/>
            <a:ext cx="1625296" cy="106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0506" y="5483435"/>
            <a:ext cx="1712909" cy="106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 descr="http://t3.gstatic.com/images?q=tbn:ANd9GcTM2tuZ0xBKXDU3PVlzBcsW57KRiZ_bCP6iIfA1U2M3hDRBFhgPKQ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3415" y="5497181"/>
            <a:ext cx="1648630" cy="1097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6" descr="http://news.onu.edu.ua/content/news/55/6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32596"/>
          <a:stretch/>
        </p:blipFill>
        <p:spPr bwMode="auto">
          <a:xfrm>
            <a:off x="5652045" y="5482671"/>
            <a:ext cx="1656183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827584" y="44624"/>
            <a:ext cx="7992888" cy="5232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Priorities in Education and Science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00212018"/>
              </p:ext>
            </p:extLst>
          </p:nvPr>
        </p:nvGraphicFramePr>
        <p:xfrm>
          <a:off x="649566" y="836712"/>
          <a:ext cx="8242913" cy="4604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xmlns="" val="256296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sp>
        <p:nvSpPr>
          <p:cNvPr id="3" name="Прямоугольник 2"/>
          <p:cNvSpPr/>
          <p:nvPr/>
        </p:nvSpPr>
        <p:spPr>
          <a:xfrm>
            <a:off x="785786" y="112202"/>
            <a:ext cx="83227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Co-Chairmanship of Kazakhstan in the Bologna process</a:t>
            </a:r>
            <a:b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en-US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Calendar of events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00127" y="1719553"/>
            <a:ext cx="75635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 typeface="Wingdings" pitchFamily="2" charset="2"/>
              <a:buChar char="Ø"/>
            </a:pPr>
            <a:endParaRPr lang="ru-RU" sz="32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 algn="ctr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BFUG</a:t>
            </a:r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 Board Meeting</a:t>
            </a:r>
            <a:endParaRPr lang="ru-RU" sz="32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accent5">
                    <a:lumMod val="50000"/>
                  </a:schemeClr>
                </a:solidFill>
              </a:rPr>
              <a:t>February 12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2014 </a:t>
            </a:r>
          </a:p>
        </p:txBody>
      </p:sp>
      <p:pic>
        <p:nvPicPr>
          <p:cNvPr id="29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03522"/>
            <a:ext cx="2279882" cy="1420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" name="Picture 10" descr="http://ampby.org/test/wp-content/uploads/2011/03/education_eu-232x3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9802" y="3876244"/>
            <a:ext cx="1386890" cy="1433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http://moole.ru/uploads/posts/2010-07/1280502217_53774925_1263473553clip44k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5843" y="3797823"/>
            <a:ext cx="1246397" cy="1598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http://www.group-global.org/files/b0/1433abeeca6f43ca4c587f9ff4f2/.tmb/d9_170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028" y="3876244"/>
            <a:ext cx="1969690" cy="1502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 \картинки2\images (4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78000"/>
            <a:ext cx="1645943" cy="1567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569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-1812" y="0"/>
            <a:ext cx="667022" cy="6893498"/>
            <a:chOff x="-1812" y="0"/>
            <a:chExt cx="667022" cy="6893498"/>
          </a:xfrm>
        </p:grpSpPr>
        <p:pic>
          <p:nvPicPr>
            <p:cNvPr id="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2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93522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3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377543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4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2061564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5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274739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6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3445118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7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129139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8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4813160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19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92" y="5525456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  <p:pic>
          <p:nvPicPr>
            <p:cNvPr id="20" name="Picture 6" descr="C:\Users\EeePC\Documents\Mama\NU\brand_book_eng_NU(20) - копия - копия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812" y="6209477"/>
              <a:ext cx="657118" cy="68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translucentPowder"/>
          </p:spPr>
        </p:pic>
      </p:grpSp>
      <p:pic>
        <p:nvPicPr>
          <p:cNvPr id="23" name="Picture 4" descr="http://www.kaznu.kz/content/images/pages/193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06" y="4963155"/>
            <a:ext cx="1625296" cy="1068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" name="Picture 2" descr="http://t3.gstatic.com/images?q=tbn:ANd9GcTHBArqPtuwLLtuCiNvwYIWfImDxLrXlNDnsSLSri80C3K8TO5v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3558" y="4991679"/>
            <a:ext cx="1712909" cy="1067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" name="Picture 2" descr="http://t3.gstatic.com/images?q=tbn:ANd9GcTM2tuZ0xBKXDU3PVlzBcsW57KRiZ_bCP6iIfA1U2M3hDRBFhgPK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6605" y="4963155"/>
            <a:ext cx="1648630" cy="1097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" name="Picture 6" descr="http://news.onu.edu.ua/content/news/55/6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73" b="32596"/>
          <a:stretch/>
        </p:blipFill>
        <p:spPr bwMode="auto">
          <a:xfrm>
            <a:off x="5613541" y="4991679"/>
            <a:ext cx="1656183" cy="1126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626538" y="1024"/>
            <a:ext cx="8478790" cy="954107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International conference "Bologna structural reforms: experience, problems, prospects": February 13-14, 2014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5786" y="1988840"/>
            <a:ext cx="8196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The goal of the conference is to identify the prospects and exchange of experience on policy promotion of the Bologna process in a globalizing world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Key topics of the conference are connected with qualification frameworks, learning outcomes and the system of quality assurance of higher education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9" name="Picture 2" descr="http://t3.gstatic.com/images?q=tbn:ANd9GcQTO6io84NTN5Dp8iExpQNNmGdps7AFYBwfTHwQ-j9YPSdkeClJ8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69724" y="4991679"/>
            <a:ext cx="1808585" cy="1177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1\Desktop\N3pOKDJ02idF5z2ToZnUMIX5zy1H7F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83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057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Va4hv5OO0msT6A_bLIBtw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F7CF842B0E24AA6C7C4E6F5B069E9" ma:contentTypeVersion="0" ma:contentTypeDescription="Create a new document." ma:contentTypeScope="" ma:versionID="7bae795dcadf6c0c26748871d2c4d08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068FB4C2-4188-4C4E-9498-A2BE3C50BA65}"/>
</file>

<file path=customXml/itemProps2.xml><?xml version="1.0" encoding="utf-8"?>
<ds:datastoreItem xmlns:ds="http://schemas.openxmlformats.org/officeDocument/2006/customXml" ds:itemID="{F1D69EC7-0EA6-4D68-91B2-B9A1029A7826}"/>
</file>

<file path=customXml/itemProps3.xml><?xml version="1.0" encoding="utf-8"?>
<ds:datastoreItem xmlns:ds="http://schemas.openxmlformats.org/officeDocument/2006/customXml" ds:itemID="{863179AC-2FFC-41DD-B662-791B305599D0}"/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376</Words>
  <Application>Microsoft Office PowerPoint</Application>
  <PresentationFormat>Экран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 Windows</cp:lastModifiedBy>
  <cp:revision>73</cp:revision>
  <dcterms:created xsi:type="dcterms:W3CDTF">2013-09-14T05:36:38Z</dcterms:created>
  <dcterms:modified xsi:type="dcterms:W3CDTF">2013-09-15T07:13:30Z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0x010100C73F7CF842B0E24AA6C7C4E6F5B069E9</vt:lpwstr>
  </property>
</Properties>
</file>