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customXml/itemProps1.xml" ContentType="application/vnd.openxmlformats-officedocument.customXmlProperties+xml"/>
  <Default Extension="rels" ContentType="application/vnd.openxmlformats-package.relationship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Default Extension="png" ContentType="image/png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customXml/itemProps2.xml" ContentType="application/vnd.openxmlformats-officedocument.customXmlPropertie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Default Extension="jpeg" ContentType="image/jpeg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notesMasterIdLst>
    <p:notesMasterId r:id="rId25"/>
  </p:notesMasterIdLst>
  <p:sldIdLst>
    <p:sldId id="256" r:id="rId2"/>
    <p:sldId id="265" r:id="rId3"/>
    <p:sldId id="293" r:id="rId4"/>
    <p:sldId id="292" r:id="rId5"/>
    <p:sldId id="301" r:id="rId6"/>
    <p:sldId id="294" r:id="rId7"/>
    <p:sldId id="289" r:id="rId8"/>
    <p:sldId id="287" r:id="rId9"/>
    <p:sldId id="288" r:id="rId10"/>
    <p:sldId id="260" r:id="rId11"/>
    <p:sldId id="295" r:id="rId12"/>
    <p:sldId id="271" r:id="rId13"/>
    <p:sldId id="290" r:id="rId14"/>
    <p:sldId id="296" r:id="rId15"/>
    <p:sldId id="275" r:id="rId16"/>
    <p:sldId id="297" r:id="rId17"/>
    <p:sldId id="274" r:id="rId18"/>
    <p:sldId id="298" r:id="rId19"/>
    <p:sldId id="299" r:id="rId20"/>
    <p:sldId id="278" r:id="rId21"/>
    <p:sldId id="300" r:id="rId22"/>
    <p:sldId id="291" r:id="rId23"/>
    <p:sldId id="276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74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19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customXml" Target="../customXml/item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Relationship Id="rId30" Type="http://schemas.openxmlformats.org/officeDocument/2006/relationships/customXml" Target="../customXml/item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15CD3A-F9CC-4D91-9A63-AF3F4ACC9685}" type="datetimeFigureOut">
              <a:rPr lang="en-GB" smtClean="0"/>
              <a:t>12/03/2013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9EF254-C059-43DB-AD97-0953F2D3881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9023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817EDA-4BCA-4FC7-83AB-F270CE2702CB}" type="slidenum">
              <a:rPr lang="en-GB" smtClean="0"/>
              <a:t>15</a:t>
            </a:fld>
            <a:endParaRPr lang="en-GB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817EDA-4BCA-4FC7-83AB-F270CE2702CB}" type="slidenum">
              <a:rPr lang="en-GB" smtClean="0"/>
              <a:t>20</a:t>
            </a:fld>
            <a:endParaRPr lang="en-GB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817EDA-4BCA-4FC7-83AB-F270CE2702CB}" type="slidenum">
              <a:rPr lang="en-GB" smtClean="0"/>
              <a:t>23</a:t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25"/>
          <a:stretch/>
        </p:blipFill>
        <p:spPr>
          <a:xfrm>
            <a:off x="4231829" y="4516"/>
            <a:ext cx="4912175" cy="260259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7544" y="2130428"/>
            <a:ext cx="7772400" cy="1470025"/>
          </a:xfrm>
        </p:spPr>
        <p:txBody>
          <a:bodyPr/>
          <a:lstStyle>
            <a:lvl1pPr>
              <a:defRPr>
                <a:solidFill>
                  <a:srgbClr val="302683"/>
                </a:solidFill>
                <a:latin typeface="Glegoo" pitchFamily="2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7544" y="3886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rgbClr val="009EE3"/>
                </a:solidFill>
                <a:latin typeface="Glegoo" pitchFamily="2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879743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4" y="273049"/>
            <a:ext cx="3008313" cy="1162051"/>
          </a:xfrm>
        </p:spPr>
        <p:txBody>
          <a:bodyPr anchor="b"/>
          <a:lstStyle>
            <a:lvl1pPr algn="l">
              <a:defRPr sz="2000" b="0">
                <a:latin typeface="Myriad Pro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3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4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BD1BF-B343-4928-836E-CF5E97A63127}" type="datetimeFigureOut">
              <a:rPr lang="en-GB" smtClean="0"/>
              <a:t>12/03/2013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E967A-01BC-4FEC-8A94-3988D775F2B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62900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0">
                <a:latin typeface="Myriad Pro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BD1BF-B343-4928-836E-CF5E97A63127}" type="datetimeFigureOut">
              <a:rPr lang="en-GB" smtClean="0"/>
              <a:t>12/03/2013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E967A-01BC-4FEC-8A94-3988D775F2B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07944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BD1BF-B343-4928-836E-CF5E97A63127}" type="datetimeFigureOut">
              <a:rPr lang="en-GB" smtClean="0"/>
              <a:t>12/03/2013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E967A-01BC-4FEC-8A94-3988D775F2B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39491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BD1BF-B343-4928-836E-CF5E97A63127}" type="datetimeFigureOut">
              <a:rPr lang="en-GB" smtClean="0"/>
              <a:t>12/03/2013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E967A-01BC-4FEC-8A94-3988D775F2B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37722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CE967A-01BC-4FEC-8A94-3988D775F2B3}" type="slidenum">
              <a:rPr lang="en-GB" smtClean="0"/>
              <a:t>‹#›</a:t>
            </a:fld>
            <a:endParaRPr lang="en-GB"/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457203" y="474136"/>
            <a:ext cx="5698067" cy="491067"/>
          </a:xfrm>
          <a:prstGeom prst="rect">
            <a:avLst/>
          </a:prstGeom>
        </p:spPr>
        <p:txBody>
          <a:bodyPr/>
          <a:lstStyle/>
          <a:p>
            <a:r>
              <a:rPr lang="en-GB"/>
              <a:t>Page title</a:t>
            </a:r>
            <a:endParaRPr lang="en-US"/>
          </a:p>
        </p:txBody>
      </p:sp>
      <p:sp>
        <p:nvSpPr>
          <p:cNvPr id="5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57199" y="1354657"/>
            <a:ext cx="3894666" cy="381011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Subhead</a:t>
            </a:r>
            <a:endParaRPr lang="en-US"/>
          </a:p>
        </p:txBody>
      </p:sp>
      <p:sp>
        <p:nvSpPr>
          <p:cNvPr id="6" name="Text Placehold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457203" y="1964796"/>
            <a:ext cx="8229601" cy="2632605"/>
          </a:xfrm>
          <a:prstGeom prst="rect">
            <a:avLst/>
          </a:prstGeom>
        </p:spPr>
        <p:txBody>
          <a:bodyPr vert="horz"/>
          <a:lstStyle>
            <a:lvl1pPr>
              <a:defRPr sz="1600">
                <a:solidFill>
                  <a:srgbClr val="575757"/>
                </a:solidFill>
              </a:defRPr>
            </a:lvl1pPr>
          </a:lstStyle>
          <a:p>
            <a:pPr lvl="0"/>
            <a:r>
              <a:rPr lang="en-GB"/>
              <a:t>Body copy</a:t>
            </a:r>
            <a:endParaRPr lang="en-US"/>
          </a:p>
        </p:txBody>
      </p:sp>
      <p:sp>
        <p:nvSpPr>
          <p:cNvPr id="7" name="Text Placeholder 15"/>
          <p:cNvSpPr>
            <a:spLocks noGrp="1"/>
          </p:cNvSpPr>
          <p:nvPr>
            <p:ph type="body" sz="quarter" idx="16" hasCustomPrompt="1"/>
          </p:nvPr>
        </p:nvSpPr>
        <p:spPr>
          <a:xfrm>
            <a:off x="457199" y="4797152"/>
            <a:ext cx="3894666" cy="308248"/>
          </a:xfrm>
          <a:prstGeom prst="rect">
            <a:avLst/>
          </a:prstGeom>
        </p:spPr>
        <p:txBody>
          <a:bodyPr vert="horz"/>
          <a:lstStyle>
            <a:lvl1pPr>
              <a:defRPr sz="1000" baseline="0">
                <a:solidFill>
                  <a:srgbClr val="575757"/>
                </a:solidFill>
              </a:defRPr>
            </a:lvl1pPr>
          </a:lstStyle>
          <a:p>
            <a:pPr lvl="0"/>
            <a:r>
              <a:rPr lang="en-GB"/>
              <a:t>Reference text</a:t>
            </a:r>
            <a:endParaRPr lang="en-US"/>
          </a:p>
        </p:txBody>
      </p:sp>
      <p:sp>
        <p:nvSpPr>
          <p:cNvPr id="8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457200" y="6453336"/>
            <a:ext cx="4165600" cy="246221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000" b="0" i="0">
                <a:solidFill>
                  <a:srgbClr val="575757"/>
                </a:solidFill>
                <a:latin typeface="Arial MT"/>
                <a:cs typeface="Arial MT"/>
              </a:defRPr>
            </a:lvl1pPr>
            <a:lvl2pPr marL="0" indent="0">
              <a:defRPr sz="1000" b="0" i="0">
                <a:solidFill>
                  <a:srgbClr val="575757"/>
                </a:solidFill>
                <a:latin typeface="Arial MT"/>
                <a:cs typeface="Arial MT"/>
              </a:defRPr>
            </a:lvl2pPr>
            <a:lvl3pPr marL="0" indent="0">
              <a:defRPr sz="1000" b="0" i="0">
                <a:solidFill>
                  <a:srgbClr val="575757"/>
                </a:solidFill>
                <a:latin typeface="Arial MT"/>
                <a:cs typeface="Arial MT"/>
              </a:defRPr>
            </a:lvl3pPr>
            <a:lvl4pPr marL="0" indent="0">
              <a:defRPr sz="1000" b="0" i="0">
                <a:solidFill>
                  <a:srgbClr val="575757"/>
                </a:solidFill>
                <a:latin typeface="Arial MT"/>
                <a:cs typeface="Arial MT"/>
              </a:defRPr>
            </a:lvl4pPr>
            <a:lvl5pPr marL="0" indent="0">
              <a:defRPr sz="1000" b="0" i="0">
                <a:solidFill>
                  <a:srgbClr val="575757"/>
                </a:solidFill>
                <a:latin typeface="Arial MT"/>
                <a:cs typeface="Arial MT"/>
              </a:defRPr>
            </a:lvl5pPr>
          </a:lstStyle>
          <a:p>
            <a:pPr lvl="0"/>
            <a:r>
              <a:rPr lang="en-GB"/>
              <a:t>Presentation title | Section title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0847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6613" y="0"/>
            <a:ext cx="5417388" cy="25649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7544" y="2130428"/>
            <a:ext cx="7772400" cy="1470025"/>
          </a:xfrm>
        </p:spPr>
        <p:txBody>
          <a:bodyPr/>
          <a:lstStyle>
            <a:lvl1pPr>
              <a:defRPr>
                <a:solidFill>
                  <a:srgbClr val="302683"/>
                </a:solidFill>
                <a:latin typeface="Glegoo" pitchFamily="2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7544" y="3886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rgbClr val="009EE3"/>
                </a:solidFill>
                <a:latin typeface="Glegoo" pitchFamily="2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300" y="5138160"/>
            <a:ext cx="1465473" cy="1286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565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170"/>
          <a:stretch/>
        </p:blipFill>
        <p:spPr bwMode="auto">
          <a:xfrm rot="10800000">
            <a:off x="0" y="-928"/>
            <a:ext cx="4211960" cy="21033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7544" y="2130428"/>
            <a:ext cx="7772400" cy="1470025"/>
          </a:xfrm>
        </p:spPr>
        <p:txBody>
          <a:bodyPr/>
          <a:lstStyle>
            <a:lvl1pPr>
              <a:defRPr>
                <a:solidFill>
                  <a:srgbClr val="302683"/>
                </a:solidFill>
                <a:latin typeface="Glegoo" pitchFamily="2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7544" y="3886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rgbClr val="009EE3"/>
                </a:solidFill>
                <a:latin typeface="Glegoo" pitchFamily="2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300" y="5138160"/>
            <a:ext cx="1465473" cy="1286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08185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BD1BF-B343-4928-836E-CF5E97A63127}" type="datetimeFigureOut">
              <a:rPr lang="en-GB" smtClean="0"/>
              <a:t>12/03/2013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E967A-01BC-4FEC-8A94-3988D775F2B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64637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BD1BF-B343-4928-836E-CF5E97A63127}" type="datetimeFigureOut">
              <a:rPr lang="en-GB" smtClean="0"/>
              <a:t>12/03/2013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E967A-01BC-4FEC-8A94-3988D775F2B3}" type="slidenum">
              <a:rPr lang="en-GB" smtClean="0"/>
              <a:t>‹#›</a:t>
            </a:fld>
            <a:endParaRPr lang="en-GB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25"/>
          <a:stretch/>
        </p:blipFill>
        <p:spPr>
          <a:xfrm>
            <a:off x="4231829" y="4516"/>
            <a:ext cx="4912175" cy="2602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4893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BD1BF-B343-4928-836E-CF5E97A63127}" type="datetimeFigureOut">
              <a:rPr lang="en-GB" smtClean="0"/>
              <a:t>12/03/2013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E967A-01BC-4FEC-8A94-3988D775F2B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8387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0">
                <a:latin typeface="Myriad Pro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0">
                <a:latin typeface="Myriad Pro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BD1BF-B343-4928-836E-CF5E97A63127}" type="datetimeFigureOut">
              <a:rPr lang="en-GB" smtClean="0"/>
              <a:t>12/03/2013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E967A-01BC-4FEC-8A94-3988D775F2B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56890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BD1BF-B343-4928-836E-CF5E97A63127}" type="datetimeFigureOut">
              <a:rPr lang="en-GB" smtClean="0"/>
              <a:t>12/03/2013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E967A-01BC-4FEC-8A94-3988D775F2B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90506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BD1BF-B343-4928-836E-CF5E97A63127}" type="datetimeFigureOut">
              <a:rPr lang="en-GB" smtClean="0"/>
              <a:t>12/03/2013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E967A-01BC-4FEC-8A94-3988D775F2B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699807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302683"/>
                </a:solidFill>
                <a:latin typeface="Myriad Pro Light" pitchFamily="34" charset="0"/>
              </a:defRPr>
            </a:lvl1pPr>
          </a:lstStyle>
          <a:p>
            <a:fld id="{E89BD1BF-B343-4928-836E-CF5E97A63127}" type="datetimeFigureOut">
              <a:rPr lang="en-GB" smtClean="0"/>
              <a:t>12/03/2013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302683"/>
                </a:solidFill>
                <a:latin typeface="Myriad Pro Light" pitchFamily="34" charset="0"/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302683"/>
                </a:solidFill>
                <a:latin typeface="Myriad Pro Light" pitchFamily="34" charset="0"/>
              </a:defRPr>
            </a:lvl1pPr>
          </a:lstStyle>
          <a:p>
            <a:fld id="{48CE967A-01BC-4FEC-8A94-3988D775F2B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18945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  <p:sldLayoutId id="2147483689" r:id="rId13"/>
    <p:sldLayoutId id="2147483691" r:id="rId14"/>
  </p:sldLayoutIdLst>
  <p:txStyles>
    <p:titleStyle>
      <a:lvl1pPr algn="l" defTabSz="914400" rtl="0" eaLnBrk="1" latinLnBrk="0" hangingPunct="1">
        <a:spcBef>
          <a:spcPct val="0"/>
        </a:spcBef>
        <a:buNone/>
        <a:defRPr sz="4400" kern="1200">
          <a:solidFill>
            <a:srgbClr val="302683"/>
          </a:solidFill>
          <a:latin typeface="Glegoo" pitchFamily="2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rgbClr val="575757"/>
          </a:solidFill>
          <a:latin typeface="Myriad Pro Light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rgbClr val="575757"/>
          </a:solidFill>
          <a:latin typeface="Myriad Pro Light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rgbClr val="575757"/>
          </a:solidFill>
          <a:latin typeface="Myriad Pro Light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rgbClr val="575757"/>
          </a:solidFill>
          <a:latin typeface="Myriad Pro Light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rgbClr val="575757"/>
          </a:solidFill>
          <a:latin typeface="Myriad Pro Light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Making entrepreneurs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Kick starting an innovative community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8839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Added value </a:t>
            </a:r>
            <a:r>
              <a:rPr lang="en-GB" dirty="0" smtClean="0"/>
              <a:t>components for Education</a:t>
            </a:r>
            <a:endParaRPr lang="en-GB" dirty="0"/>
          </a:p>
        </p:txBody>
      </p:sp>
      <p:pic>
        <p:nvPicPr>
          <p:cNvPr id="3" name="Picture 1" descr="CK_EIT19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45" y="1714502"/>
            <a:ext cx="9142413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22369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The journey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Guiding Principles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487220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i="1" dirty="0" err="1" smtClean="0"/>
              <a:t>the</a:t>
            </a:r>
            <a:r>
              <a:rPr lang="en-GB" dirty="0" err="1" smtClean="0"/>
              <a:t>Journey’s</a:t>
            </a:r>
            <a:r>
              <a:rPr lang="en-GB" dirty="0" smtClean="0"/>
              <a:t> objectives</a:t>
            </a:r>
            <a:endParaRPr lang="en-GB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sz="2800" dirty="0" smtClean="0">
                <a:latin typeface="Myriad Pro" pitchFamily="34" charset="0"/>
              </a:rPr>
              <a:t>Turn students on to climate change innovation and entrepreneurship </a:t>
            </a:r>
          </a:p>
          <a:p>
            <a:pPr marL="0" indent="0">
              <a:buNone/>
            </a:pPr>
            <a:endParaRPr lang="en-GB" sz="2800" dirty="0" smtClean="0">
              <a:latin typeface="Myriad Pro" pitchFamily="34" charset="0"/>
            </a:endParaRPr>
          </a:p>
          <a:p>
            <a:r>
              <a:rPr lang="en-GB" sz="2800" dirty="0" smtClean="0"/>
              <a:t>Forging the community – working in teams</a:t>
            </a:r>
          </a:p>
          <a:p>
            <a:r>
              <a:rPr lang="en-GB" sz="2800" dirty="0" smtClean="0"/>
              <a:t>Learning from European experiences - journey</a:t>
            </a:r>
          </a:p>
          <a:p>
            <a:r>
              <a:rPr lang="en-GB" sz="2800" dirty="0" smtClean="0"/>
              <a:t>Learning by doing – create a climate business</a:t>
            </a:r>
          </a:p>
          <a:p>
            <a:endParaRPr lang="en-GB" sz="2800" dirty="0"/>
          </a:p>
          <a:p>
            <a:pPr marL="0" indent="0">
              <a:buNone/>
            </a:pPr>
            <a:r>
              <a:rPr lang="en-GB" sz="2800" dirty="0" smtClean="0">
                <a:latin typeface="Myriad Pro" pitchFamily="34" charset="0"/>
              </a:rPr>
              <a:t>Focus on innovation leaders and the creation of high growth companies</a:t>
            </a:r>
          </a:p>
          <a:p>
            <a:pPr>
              <a:buNone/>
            </a:pPr>
            <a:endParaRPr lang="en-GB" sz="2800" dirty="0" smtClean="0"/>
          </a:p>
          <a:p>
            <a:pPr>
              <a:buNone/>
            </a:pPr>
            <a:endParaRPr lang="en-GB" sz="2800" dirty="0" smtClean="0"/>
          </a:p>
          <a:p>
            <a:pPr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55523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3568" y="2276872"/>
            <a:ext cx="3168352" cy="108012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5">
                  <a:lumMod val="0"/>
                  <a:lumOff val="10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tx1"/>
                </a:solidFill>
              </a:rPr>
              <a:t>Climate science and policy in action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 rot="10800000" flipV="1">
            <a:off x="2267744" y="3356992"/>
            <a:ext cx="3168352" cy="108012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0"/>
                  <a:lumOff val="100000"/>
                </a:schemeClr>
              </a:gs>
              <a:gs pos="53000">
                <a:schemeClr val="accent2"/>
              </a:gs>
              <a:gs pos="100000">
                <a:schemeClr val="accent2">
                  <a:lumMod val="0"/>
                  <a:lumOff val="10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accent6">
                    <a:lumMod val="10000"/>
                  </a:schemeClr>
                </a:solidFill>
              </a:rPr>
              <a:t>Climate innovation and business in action</a:t>
            </a:r>
            <a:endParaRPr lang="en-GB" dirty="0">
              <a:solidFill>
                <a:schemeClr val="accent6">
                  <a:lumMod val="10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 rot="10800000" flipV="1">
            <a:off x="683568" y="4437113"/>
            <a:ext cx="6192688" cy="1080120"/>
          </a:xfrm>
          <a:prstGeom prst="rect">
            <a:avLst/>
          </a:prstGeom>
          <a:gradFill flip="none" rotWithShape="1">
            <a:gsLst>
              <a:gs pos="0">
                <a:schemeClr val="bg2"/>
              </a:gs>
              <a:gs pos="53000">
                <a:schemeClr val="accent4">
                  <a:lumMod val="20000"/>
                  <a:lumOff val="80000"/>
                </a:schemeClr>
              </a:gs>
              <a:gs pos="100000">
                <a:schemeClr val="accent4">
                  <a:lumMod val="0"/>
                  <a:lumOff val="10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accent6">
                    <a:lumMod val="10000"/>
                  </a:schemeClr>
                </a:solidFill>
              </a:rPr>
              <a:t>Create a climate innovation business </a:t>
            </a:r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755576" y="5877272"/>
            <a:ext cx="6556042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124744"/>
            <a:ext cx="3219775" cy="301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/>
          <p:nvPr/>
        </p:nvSpPr>
        <p:spPr>
          <a:xfrm>
            <a:off x="5076056" y="836712"/>
            <a:ext cx="936104" cy="7200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Box 8"/>
          <p:cNvSpPr txBox="1"/>
          <p:nvPr/>
        </p:nvSpPr>
        <p:spPr>
          <a:xfrm>
            <a:off x="3635896" y="5971853"/>
            <a:ext cx="9517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latin typeface="Myriad Pro" pitchFamily="34" charset="0"/>
              </a:rPr>
              <a:t>5 weeks</a:t>
            </a:r>
            <a:endParaRPr lang="en-GB" dirty="0">
              <a:latin typeface="Myriad Pro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Three movements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2714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The journey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Experience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56335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/>
          <a:srcRect l="5556" t="12593" r="5556"/>
          <a:stretch>
            <a:fillRect/>
          </a:stretch>
        </p:blipFill>
        <p:spPr bwMode="auto">
          <a:xfrm>
            <a:off x="2139413" y="2765566"/>
            <a:ext cx="1852489" cy="2428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Selection matters</a:t>
            </a:r>
            <a:endParaRPr lang="en-GB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98245" y="5084657"/>
            <a:ext cx="1788333" cy="1562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Subtitle 1"/>
          <p:cNvSpPr txBox="1">
            <a:spLocks/>
          </p:cNvSpPr>
          <p:nvPr/>
        </p:nvSpPr>
        <p:spPr>
          <a:xfrm>
            <a:off x="457200" y="1487424"/>
            <a:ext cx="6519672" cy="719328"/>
          </a:xfrm>
          <a:prstGeom prst="rect">
            <a:avLst/>
          </a:prstGeom>
        </p:spPr>
        <p:txBody>
          <a:bodyPr>
            <a:noAutofit/>
          </a:bodyPr>
          <a:lstStyle/>
          <a:p>
            <a:pPr marR="0" lvl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yriad Pro" pitchFamily="34" charset="0"/>
                <a:cs typeface="Helvetica Neue Light"/>
              </a:rPr>
              <a:t>Academic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yriad Pro" pitchFamily="34" charset="0"/>
                <a:cs typeface="Helvetica Neue Light"/>
              </a:rPr>
              <a:t> ability is not enough – </a:t>
            </a:r>
            <a:r>
              <a:rPr kumimoji="0" lang="en-US" sz="20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yriad Pro" pitchFamily="34" charset="0"/>
                <a:cs typeface="Helvetica Neue Light"/>
              </a:rPr>
              <a:t>evidence of potential 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yriad Pro" pitchFamily="34" charset="0"/>
                <a:cs typeface="Helvetica Neue Light"/>
              </a:rPr>
              <a:t>comes from elsewhere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yriad Pro" pitchFamily="34" charset="0"/>
              <a:cs typeface="Helvetica Neue Light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663588" y="4855127"/>
            <a:ext cx="1497535" cy="1620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6"/>
          <a:srcRect l="14691" t="20671" r="53200" b="48089"/>
          <a:stretch>
            <a:fillRect/>
          </a:stretch>
        </p:blipFill>
        <p:spPr bwMode="auto">
          <a:xfrm>
            <a:off x="6314840" y="2586861"/>
            <a:ext cx="1468017" cy="2142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7"/>
          <a:srcRect l="34012" t="5142" r="35067" b="37098"/>
          <a:stretch>
            <a:fillRect/>
          </a:stretch>
        </p:blipFill>
        <p:spPr bwMode="auto">
          <a:xfrm>
            <a:off x="1209767" y="2400228"/>
            <a:ext cx="1282645" cy="1796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536529" y="3870908"/>
            <a:ext cx="1067919" cy="1646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9"/>
          <a:srcRect l="32169" r="32503" b="47159"/>
          <a:stretch>
            <a:fillRect/>
          </a:stretch>
        </p:blipFill>
        <p:spPr bwMode="auto">
          <a:xfrm>
            <a:off x="4453686" y="2769881"/>
            <a:ext cx="1590442" cy="20852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10"/>
          <a:srcRect l="34356" r="35641" b="54326"/>
          <a:stretch>
            <a:fillRect/>
          </a:stretch>
        </p:blipFill>
        <p:spPr bwMode="auto">
          <a:xfrm>
            <a:off x="5453732" y="4553414"/>
            <a:ext cx="1595117" cy="18211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1"/>
          <a:srcRect t="5904" r="7547" b="13591"/>
          <a:stretch>
            <a:fillRect/>
          </a:stretch>
        </p:blipFill>
        <p:spPr bwMode="auto">
          <a:xfrm>
            <a:off x="492713" y="4389120"/>
            <a:ext cx="1477192" cy="1715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45836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Size matters</a:t>
            </a:r>
            <a:endParaRPr lang="en-GB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 t="18287"/>
          <a:stretch>
            <a:fillRect/>
          </a:stretch>
        </p:blipFill>
        <p:spPr bwMode="auto">
          <a:xfrm>
            <a:off x="3275856" y="2708920"/>
            <a:ext cx="4824306" cy="2956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669278" y="1556792"/>
            <a:ext cx="50983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latin typeface="Myriad Pro" pitchFamily="34" charset="0"/>
              </a:rPr>
              <a:t>Maximum of 50 students per Journey - </a:t>
            </a:r>
            <a:r>
              <a:rPr lang="en-GB" b="1" dirty="0" smtClean="0">
                <a:latin typeface="Myriad Pro" pitchFamily="34" charset="0"/>
              </a:rPr>
              <a:t>community</a:t>
            </a:r>
          </a:p>
          <a:p>
            <a:r>
              <a:rPr lang="en-GB" dirty="0" smtClean="0">
                <a:latin typeface="Myriad Pro" pitchFamily="34" charset="0"/>
              </a:rPr>
              <a:t>Two coaches per 50 students - </a:t>
            </a:r>
            <a:r>
              <a:rPr lang="en-GB" b="1" dirty="0" smtClean="0">
                <a:latin typeface="Myriad Pro" pitchFamily="34" charset="0"/>
              </a:rPr>
              <a:t>understanding</a:t>
            </a:r>
            <a:endParaRPr lang="en-GB" b="1" dirty="0">
              <a:latin typeface="Myriad Pro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708920"/>
            <a:ext cx="981075" cy="101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620462"/>
            <a:ext cx="876300" cy="113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50597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Diversity matters</a:t>
            </a:r>
            <a:endParaRPr lang="en-GB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2132856"/>
            <a:ext cx="4162425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6883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Diversity matters</a:t>
            </a:r>
            <a:endParaRPr lang="en-GB" dirty="0"/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841733"/>
            <a:ext cx="6238875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47441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Diversity matters</a:t>
            </a:r>
            <a:endParaRPr lang="en-GB" dirty="0"/>
          </a:p>
        </p:txBody>
      </p:sp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492237"/>
            <a:ext cx="6172537" cy="3077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484784"/>
            <a:ext cx="6048672" cy="2574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45416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Talk Content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A personal perspective</a:t>
            </a:r>
          </a:p>
          <a:p>
            <a:r>
              <a:rPr lang="en-GB" dirty="0" smtClean="0"/>
              <a:t>The Climate-KIC environment </a:t>
            </a:r>
            <a:endParaRPr lang="en-GB" dirty="0" smtClean="0"/>
          </a:p>
          <a:p>
            <a:r>
              <a:rPr lang="en-GB" dirty="0" smtClean="0"/>
              <a:t>Background to </a:t>
            </a:r>
            <a:r>
              <a:rPr lang="en-GB" i="1" dirty="0" err="1" smtClean="0"/>
              <a:t>the</a:t>
            </a:r>
            <a:r>
              <a:rPr lang="en-GB" dirty="0" err="1" smtClean="0"/>
              <a:t>Journey</a:t>
            </a:r>
            <a:r>
              <a:rPr lang="en-GB" dirty="0" smtClean="0"/>
              <a:t> and guiding principles</a:t>
            </a:r>
          </a:p>
          <a:p>
            <a:r>
              <a:rPr lang="en-GB" dirty="0" smtClean="0"/>
              <a:t>Results and reflections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753032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Learning by doing matters</a:t>
            </a:r>
            <a:endParaRPr lang="en-GB" dirty="0"/>
          </a:p>
        </p:txBody>
      </p:sp>
      <p:sp>
        <p:nvSpPr>
          <p:cNvPr id="2" name="Subtitle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GB" dirty="0" smtClean="0">
                <a:solidFill>
                  <a:schemeClr val="tx2">
                    <a:lumMod val="50000"/>
                  </a:schemeClr>
                </a:solidFill>
                <a:latin typeface="Myriad Pro" pitchFamily="34" charset="0"/>
              </a:rPr>
              <a:t>Company Interventions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8024" y="1772816"/>
            <a:ext cx="3969717" cy="2977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323528" y="2492896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spcBef>
                <a:spcPct val="20000"/>
              </a:spcBef>
            </a:pPr>
            <a:r>
              <a:rPr lang="en-GB" sz="2400" dirty="0">
                <a:solidFill>
                  <a:schemeClr val="tx2">
                    <a:lumMod val="50000"/>
                  </a:schemeClr>
                </a:solidFill>
                <a:cs typeface="Helvetica Neue Light"/>
              </a:rPr>
              <a:t>I have the benefit of knowing what ... Companies are doing in practice (and why).”</a:t>
            </a:r>
          </a:p>
        </p:txBody>
      </p:sp>
      <p:sp>
        <p:nvSpPr>
          <p:cNvPr id="6" name="Subtitle 1"/>
          <p:cNvSpPr txBox="1">
            <a:spLocks/>
          </p:cNvSpPr>
          <p:nvPr/>
        </p:nvSpPr>
        <p:spPr>
          <a:xfrm>
            <a:off x="294881" y="3933056"/>
            <a:ext cx="4493144" cy="2286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>
              <a:spcBef>
                <a:spcPct val="20000"/>
              </a:spcBef>
            </a:pPr>
            <a:r>
              <a:rPr lang="en-GB" sz="2400" dirty="0" smtClean="0">
                <a:solidFill>
                  <a:schemeClr val="tx2">
                    <a:lumMod val="50000"/>
                  </a:schemeClr>
                </a:solidFill>
                <a:cs typeface="Helvetica Neue Light"/>
              </a:rPr>
              <a:t>“Now ... when I  work on my business ideas, I always try to find out how my ideas affect linked sectors.”</a:t>
            </a:r>
          </a:p>
        </p:txBody>
      </p:sp>
    </p:spTree>
    <p:extLst>
      <p:ext uri="{BB962C8B-B14F-4D97-AF65-F5344CB8AC3E}">
        <p14:creationId xmlns:p14="http://schemas.microsoft.com/office/powerpoint/2010/main" val="1040407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Environment matters</a:t>
            </a:r>
            <a:endParaRPr lang="en-GB" dirty="0"/>
          </a:p>
        </p:txBody>
      </p:sp>
      <p:pic>
        <p:nvPicPr>
          <p:cNvPr id="3" name="Picture 3" descr="CK_EIT20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9" y="1740979"/>
            <a:ext cx="9140825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8073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Student reaction</a:t>
            </a:r>
            <a:endParaRPr lang="en-GB" dirty="0"/>
          </a:p>
        </p:txBody>
      </p:sp>
      <p:pic>
        <p:nvPicPr>
          <p:cNvPr id="3" name="Picture 2" descr="CK_EIT16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14500"/>
            <a:ext cx="9140825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11697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Does it work?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Start ups </a:t>
            </a:r>
          </a:p>
          <a:p>
            <a:pPr lvl="1"/>
            <a:r>
              <a:rPr lang="en-US" dirty="0" smtClean="0"/>
              <a:t>1 for every 8 students</a:t>
            </a:r>
          </a:p>
          <a:p>
            <a:pPr lvl="1"/>
            <a:r>
              <a:rPr lang="en-US" dirty="0" smtClean="0"/>
              <a:t>Average of 4 students per start up</a:t>
            </a:r>
          </a:p>
          <a:p>
            <a:r>
              <a:rPr lang="en-US" sz="3200" dirty="0" smtClean="0"/>
              <a:t>Innovation posts</a:t>
            </a:r>
          </a:p>
          <a:p>
            <a:pPr lvl="1"/>
            <a:r>
              <a:rPr lang="en-US" sz="2800" dirty="0" smtClean="0"/>
              <a:t>In industry, government and NGOs</a:t>
            </a:r>
          </a:p>
          <a:p>
            <a:r>
              <a:rPr lang="en-US" sz="3200" dirty="0" smtClean="0"/>
              <a:t>Climate-KIC Alumni Association</a:t>
            </a:r>
          </a:p>
          <a:p>
            <a:pPr lvl="1"/>
            <a:r>
              <a:rPr lang="en-US" dirty="0" smtClean="0"/>
              <a:t>Unlike any university alumni</a:t>
            </a:r>
            <a:endParaRPr lang="en-US" sz="2800" dirty="0" smtClean="0"/>
          </a:p>
          <a:p>
            <a:pPr>
              <a:buNone/>
            </a:pPr>
            <a:endParaRPr lang="en-GB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6450" y="1268760"/>
            <a:ext cx="2628900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2204864"/>
            <a:ext cx="2828925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2924944"/>
            <a:ext cx="2257425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7243" y="4005064"/>
            <a:ext cx="1976947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4657813"/>
            <a:ext cx="2171700" cy="189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67236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 personal perspective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When Europe was Entrepreneurial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5305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Innovators of the 19</a:t>
            </a:r>
            <a:r>
              <a:rPr lang="en-GB" baseline="30000" dirty="0" smtClean="0"/>
              <a:t>th</a:t>
            </a:r>
            <a:r>
              <a:rPr lang="en-GB" dirty="0" smtClean="0"/>
              <a:t> Century</a:t>
            </a:r>
            <a:endParaRPr lang="en-GB" dirty="0"/>
          </a:p>
        </p:txBody>
      </p:sp>
      <p:pic>
        <p:nvPicPr>
          <p:cNvPr id="1026" name="Picture 2" descr="http://www.palgrave.com/masterseries/lowe4e/assets/i/europe_map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03" t="30151" r="29285" b="21003"/>
          <a:stretch/>
        </p:blipFill>
        <p:spPr bwMode="auto">
          <a:xfrm>
            <a:off x="3203848" y="1766174"/>
            <a:ext cx="4853663" cy="3461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Oval 4"/>
          <p:cNvSpPr/>
          <p:nvPr/>
        </p:nvSpPr>
        <p:spPr>
          <a:xfrm>
            <a:off x="5827940" y="3570809"/>
            <a:ext cx="144000" cy="144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Freeform 5"/>
          <p:cNvSpPr/>
          <p:nvPr/>
        </p:nvSpPr>
        <p:spPr>
          <a:xfrm>
            <a:off x="5658678" y="3274474"/>
            <a:ext cx="247165" cy="327909"/>
          </a:xfrm>
          <a:custGeom>
            <a:avLst/>
            <a:gdLst>
              <a:gd name="connsiteX0" fmla="*/ 166687 w 168720"/>
              <a:gd name="connsiteY0" fmla="*/ 223838 h 223838"/>
              <a:gd name="connsiteX1" fmla="*/ 145256 w 168720"/>
              <a:gd name="connsiteY1" fmla="*/ 47625 h 223838"/>
              <a:gd name="connsiteX2" fmla="*/ 0 w 168720"/>
              <a:gd name="connsiteY2" fmla="*/ 0 h 223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8720" h="223838">
                <a:moveTo>
                  <a:pt x="166687" y="223838"/>
                </a:moveTo>
                <a:cubicBezTo>
                  <a:pt x="169862" y="154384"/>
                  <a:pt x="173037" y="84931"/>
                  <a:pt x="145256" y="47625"/>
                </a:cubicBezTo>
                <a:cubicBezTo>
                  <a:pt x="117475" y="10319"/>
                  <a:pt x="0" y="0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Freeform 6"/>
          <p:cNvSpPr/>
          <p:nvPr/>
        </p:nvSpPr>
        <p:spPr>
          <a:xfrm>
            <a:off x="4877279" y="3110465"/>
            <a:ext cx="763956" cy="160521"/>
          </a:xfrm>
          <a:custGeom>
            <a:avLst/>
            <a:gdLst>
              <a:gd name="connsiteX0" fmla="*/ 521493 w 521493"/>
              <a:gd name="connsiteY0" fmla="*/ 109575 h 109575"/>
              <a:gd name="connsiteX1" fmla="*/ 328612 w 521493"/>
              <a:gd name="connsiteY1" fmla="*/ 2419 h 109575"/>
              <a:gd name="connsiteX2" fmla="*/ 0 w 521493"/>
              <a:gd name="connsiteY2" fmla="*/ 45281 h 109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1493" h="109575">
                <a:moveTo>
                  <a:pt x="521493" y="109575"/>
                </a:moveTo>
                <a:cubicBezTo>
                  <a:pt x="468510" y="61355"/>
                  <a:pt x="415527" y="13135"/>
                  <a:pt x="328612" y="2419"/>
                </a:cubicBezTo>
                <a:cubicBezTo>
                  <a:pt x="241697" y="-8297"/>
                  <a:pt x="120848" y="18492"/>
                  <a:pt x="0" y="45281"/>
                </a:cubicBezTo>
              </a:path>
            </a:pathLst>
          </a:custGeom>
          <a:noFill/>
          <a:ln w="3810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Box 9"/>
          <p:cNvSpPr txBox="1"/>
          <p:nvPr/>
        </p:nvSpPr>
        <p:spPr>
          <a:xfrm>
            <a:off x="467544" y="2590560"/>
            <a:ext cx="25202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>
                <a:latin typeface="Myriad Pro" pitchFamily="34" charset="0"/>
              </a:rPr>
              <a:t>Poverty, Bismarck and the ready to wear Macintosh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4077072"/>
            <a:ext cx="3107294" cy="1966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5399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What did I learn?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Having a compelling motivation to take the </a:t>
            </a:r>
            <a:r>
              <a:rPr lang="en-GB" dirty="0" smtClean="0"/>
              <a:t>risk</a:t>
            </a:r>
          </a:p>
          <a:p>
            <a:r>
              <a:rPr lang="en-GB" dirty="0" smtClean="0"/>
              <a:t>Make use of what you have</a:t>
            </a:r>
            <a:endParaRPr lang="en-GB" dirty="0" smtClean="0"/>
          </a:p>
          <a:p>
            <a:r>
              <a:rPr lang="en-GB" dirty="0" smtClean="0"/>
              <a:t>Have the right idea at the right time and for the right place</a:t>
            </a:r>
          </a:p>
          <a:p>
            <a:r>
              <a:rPr lang="en-GB" dirty="0" smtClean="0"/>
              <a:t>Work </a:t>
            </a:r>
            <a:r>
              <a:rPr lang="en-GB" dirty="0" smtClean="0"/>
              <a:t>hard and persist</a:t>
            </a:r>
            <a:endParaRPr lang="en-GB" dirty="0" smtClean="0"/>
          </a:p>
          <a:p>
            <a:r>
              <a:rPr lang="en-GB" dirty="0" smtClean="0"/>
              <a:t>All in all environment is key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819461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Climate-</a:t>
            </a:r>
            <a:r>
              <a:rPr lang="en-GB" dirty="0" err="1" smtClean="0"/>
              <a:t>kic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Finding Europe’s Entrepreneurial Mojo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4775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Climate-KIC background</a:t>
            </a:r>
            <a:endParaRPr lang="en-GB" dirty="0"/>
          </a:p>
        </p:txBody>
      </p:sp>
      <p:pic>
        <p:nvPicPr>
          <p:cNvPr id="3" name="Picture 2" descr="CK_EIT10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4" t="1741" r="1064" b="1922"/>
          <a:stretch/>
        </p:blipFill>
        <p:spPr bwMode="auto">
          <a:xfrm>
            <a:off x="98853" y="1804086"/>
            <a:ext cx="8946293" cy="4955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21719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Climate-KIC background</a:t>
            </a:r>
            <a:endParaRPr lang="en-GB" dirty="0"/>
          </a:p>
        </p:txBody>
      </p:sp>
      <p:pic>
        <p:nvPicPr>
          <p:cNvPr id="3" name="Picture 1" descr="CK_EIT4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14500"/>
            <a:ext cx="9142413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93704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Climate-KIC background</a:t>
            </a:r>
            <a:endParaRPr lang="en-GB" dirty="0"/>
          </a:p>
        </p:txBody>
      </p:sp>
      <p:pic>
        <p:nvPicPr>
          <p:cNvPr id="3" name="Picture 2" descr="CK_EIT5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7" y="1702741"/>
            <a:ext cx="9140825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10241667"/>
      </p:ext>
    </p:extLst>
  </p:cSld>
  <p:clrMapOvr>
    <a:masterClrMapping/>
  </p:clrMapOvr>
</p:sld>
</file>

<file path=ppt/theme/theme1.xml><?xml version="1.0" encoding="utf-8"?>
<a:theme xmlns:a="http://schemas.openxmlformats.org/drawingml/2006/main" name="Climate-KIC">
  <a:themeElements>
    <a:clrScheme name="Climate-KIC UK">
      <a:dk1>
        <a:srgbClr val="302683"/>
      </a:dk1>
      <a:lt1>
        <a:srgbClr val="009EE3"/>
      </a:lt1>
      <a:dk2>
        <a:srgbClr val="575757"/>
      </a:dk2>
      <a:lt2>
        <a:srgbClr val="75942B"/>
      </a:lt2>
      <a:accent1>
        <a:srgbClr val="7C6EB0"/>
      </a:accent1>
      <a:accent2>
        <a:srgbClr val="5BC5F1"/>
      </a:accent2>
      <a:accent3>
        <a:srgbClr val="7D7D7D"/>
      </a:accent3>
      <a:accent4>
        <a:srgbClr val="AECC52"/>
      </a:accent4>
      <a:accent5>
        <a:srgbClr val="A69CCC"/>
      </a:accent5>
      <a:accent6>
        <a:srgbClr val="A1D9F7"/>
      </a:accent6>
      <a:hlink>
        <a:srgbClr val="302683"/>
      </a:hlink>
      <a:folHlink>
        <a:srgbClr val="302683"/>
      </a:folHlink>
    </a:clrScheme>
    <a:fontScheme name="Climate-KIC UK">
      <a:majorFont>
        <a:latin typeface="Glegoo"/>
        <a:ea typeface=""/>
        <a:cs typeface=""/>
      </a:majorFont>
      <a:minorFont>
        <a:latin typeface="Myriad Pro Light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73F7CF842B0E24AA6C7C4E6F5B069E9" ma:contentTypeVersion="0" ma:contentTypeDescription="Create a new document." ma:contentTypeScope="" ma:versionID="7bae795dcadf6c0c26748871d2c4d08e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1ABFA5A5-9FCD-460D-B0D9-F8C01E6A6DAA}"/>
</file>

<file path=customXml/itemProps2.xml><?xml version="1.0" encoding="utf-8"?>
<ds:datastoreItem xmlns:ds="http://schemas.openxmlformats.org/officeDocument/2006/customXml" ds:itemID="{CF446630-2B6D-4A35-BAB7-D4A534E4E2C9}"/>
</file>

<file path=customXml/itemProps3.xml><?xml version="1.0" encoding="utf-8"?>
<ds:datastoreItem xmlns:ds="http://schemas.openxmlformats.org/officeDocument/2006/customXml" ds:itemID="{8B6A2A79-B36E-4941-BB52-054BA7370FE6}"/>
</file>

<file path=docProps/app.xml><?xml version="1.0" encoding="utf-8"?>
<Properties xmlns="http://schemas.openxmlformats.org/officeDocument/2006/extended-properties" xmlns:vt="http://schemas.openxmlformats.org/officeDocument/2006/docPropsVTypes">
  <Template>Climate-KIC</Template>
  <TotalTime>479</TotalTime>
  <Words>279</Words>
  <Application>Microsoft Office PowerPoint</Application>
  <PresentationFormat>On-screen Show (4:3)</PresentationFormat>
  <Paragraphs>66</Paragraphs>
  <Slides>23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Climate-KIC</vt:lpstr>
      <vt:lpstr>Making entrepreneurs</vt:lpstr>
      <vt:lpstr>Talk Content</vt:lpstr>
      <vt:lpstr>A personal perspective</vt:lpstr>
      <vt:lpstr>Innovators of the 19th Century</vt:lpstr>
      <vt:lpstr>What did I learn?</vt:lpstr>
      <vt:lpstr>Climate-kic</vt:lpstr>
      <vt:lpstr>Climate-KIC background</vt:lpstr>
      <vt:lpstr>Climate-KIC background</vt:lpstr>
      <vt:lpstr>Climate-KIC background</vt:lpstr>
      <vt:lpstr>Added value components for Education</vt:lpstr>
      <vt:lpstr>The journey</vt:lpstr>
      <vt:lpstr>theJourney’s objectives</vt:lpstr>
      <vt:lpstr>Three movements</vt:lpstr>
      <vt:lpstr>The journey</vt:lpstr>
      <vt:lpstr>Selection matters</vt:lpstr>
      <vt:lpstr>Size matters</vt:lpstr>
      <vt:lpstr>Diversity matters</vt:lpstr>
      <vt:lpstr>Diversity matters</vt:lpstr>
      <vt:lpstr>Diversity matters</vt:lpstr>
      <vt:lpstr>Learning by doing matters</vt:lpstr>
      <vt:lpstr>Environment matters</vt:lpstr>
      <vt:lpstr>Student reaction</vt:lpstr>
      <vt:lpstr>Does it work?</vt:lpstr>
    </vt:vector>
  </TitlesOfParts>
  <Company>Imperial College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Templer, Richard</dc:creator>
  <cp:lastModifiedBy>Templer, Richard</cp:lastModifiedBy>
  <cp:revision>26</cp:revision>
  <dcterms:created xsi:type="dcterms:W3CDTF">2013-02-12T14:39:12Z</dcterms:created>
  <dcterms:modified xsi:type="dcterms:W3CDTF">2013-03-12T21:30:26Z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0x010100C73F7CF842B0E24AA6C7C4E6F5B069E9</vt:lpwstr>
  </property>
</Properties>
</file>