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wmf" ContentType="image/x-wmf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Default Extension="gif" ContentType="image/gif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5" r:id="rId7"/>
    <p:sldId id="267" r:id="rId8"/>
    <p:sldId id="266" r:id="rId9"/>
    <p:sldId id="268" r:id="rId10"/>
    <p:sldId id="269" r:id="rId11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AB2"/>
    <a:srgbClr val="FF0000"/>
    <a:srgbClr val="7FB4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24" autoAdjust="0"/>
    <p:restoredTop sz="94660"/>
  </p:normalViewPr>
  <p:slideViewPr>
    <p:cSldViewPr>
      <p:cViewPr>
        <p:scale>
          <a:sx n="70" d="100"/>
          <a:sy n="70" d="100"/>
        </p:scale>
        <p:origin x="-130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 lvl="0"/>
            <a:endParaRPr lang="de-DE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HIS-HF-Logo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63550" y="6451600"/>
            <a:ext cx="652463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8081963" y="6503988"/>
            <a:ext cx="8159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>
              <a:defRPr/>
            </a:pPr>
            <a:fld id="{E2067383-912E-4253-A371-74075004A7EE}" type="slidenum">
              <a:rPr lang="de-DE" sz="1000">
                <a:latin typeface="Calibri" pitchFamily="34" charset="0"/>
                <a:cs typeface="+mn-cs"/>
              </a:rPr>
              <a:pPr>
                <a:defRPr/>
              </a:pPr>
              <a:t>‹Nr.›</a:t>
            </a:fld>
            <a:endParaRPr lang="de-DE" sz="1000" dirty="0">
              <a:latin typeface="Calibri" pitchFamily="34" charset="0"/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 flipV="1">
            <a:off x="7956550" y="6557963"/>
            <a:ext cx="0" cy="1317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>
              <a:latin typeface="Calibri" pitchFamily="34" charset="0"/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3132138" y="6505575"/>
            <a:ext cx="4679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 bIns="0"/>
          <a:lstStyle/>
          <a:p>
            <a:pPr algn="r">
              <a:defRPr/>
            </a:pPr>
            <a:r>
              <a:rPr lang="de-DE" sz="1000" dirty="0" smtClean="0">
                <a:latin typeface="Calibri" pitchFamily="34" charset="0"/>
                <a:cs typeface="+mn-cs"/>
              </a:rPr>
              <a:t>BFUG Dublin, 14 March 2013</a:t>
            </a:r>
            <a:endParaRPr lang="de-DE" sz="1000" dirty="0">
              <a:latin typeface="Calibri" pitchFamily="34" charset="0"/>
              <a:cs typeface="+mn-cs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0" y="6237288"/>
            <a:ext cx="8675688" cy="144462"/>
            <a:chOff x="0" y="3929"/>
            <a:chExt cx="5465" cy="91"/>
          </a:xfrm>
        </p:grpSpPr>
        <p:sp>
          <p:nvSpPr>
            <p:cNvPr id="1035" name="Rectangle 11"/>
            <p:cNvSpPr>
              <a:spLocks noChangeArrowheads="1"/>
            </p:cNvSpPr>
            <p:nvPr userDrawn="1"/>
          </p:nvSpPr>
          <p:spPr bwMode="auto">
            <a:xfrm>
              <a:off x="0" y="3929"/>
              <a:ext cx="4921" cy="91"/>
            </a:xfrm>
            <a:prstGeom prst="rect">
              <a:avLst/>
            </a:prstGeom>
            <a:solidFill>
              <a:srgbClr val="006AB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>
                <a:latin typeface="Calibri" pitchFamily="34" charset="0"/>
                <a:cs typeface="+mn-cs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 userDrawn="1"/>
          </p:nvSpPr>
          <p:spPr bwMode="auto">
            <a:xfrm>
              <a:off x="5012" y="3929"/>
              <a:ext cx="91" cy="91"/>
            </a:xfrm>
            <a:prstGeom prst="rect">
              <a:avLst/>
            </a:prstGeom>
            <a:solidFill>
              <a:srgbClr val="006AB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>
                <a:latin typeface="Calibri" pitchFamily="34" charset="0"/>
                <a:cs typeface="+mn-cs"/>
              </a:endParaRPr>
            </a:p>
          </p:txBody>
        </p:sp>
        <p:sp>
          <p:nvSpPr>
            <p:cNvPr id="3" name="Rectangle 13"/>
            <p:cNvSpPr>
              <a:spLocks noChangeArrowheads="1"/>
            </p:cNvSpPr>
            <p:nvPr userDrawn="1"/>
          </p:nvSpPr>
          <p:spPr bwMode="auto">
            <a:xfrm>
              <a:off x="5193" y="3929"/>
              <a:ext cx="91" cy="91"/>
            </a:xfrm>
            <a:prstGeom prst="rect">
              <a:avLst/>
            </a:prstGeom>
            <a:solidFill>
              <a:srgbClr val="4C96C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>
                <a:latin typeface="Calibri" pitchFamily="34" charset="0"/>
                <a:cs typeface="+mn-cs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 userDrawn="1"/>
          </p:nvSpPr>
          <p:spPr bwMode="auto">
            <a:xfrm>
              <a:off x="5374" y="3929"/>
              <a:ext cx="91" cy="91"/>
            </a:xfrm>
            <a:prstGeom prst="rect">
              <a:avLst/>
            </a:prstGeom>
            <a:solidFill>
              <a:srgbClr val="B2D2E8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>
                <a:latin typeface="Calibri" pitchFamily="34" charset="0"/>
                <a:cs typeface="+mn-cs"/>
              </a:endParaRPr>
            </a:p>
          </p:txBody>
        </p:sp>
      </p:grpSp>
      <p:pic>
        <p:nvPicPr>
          <p:cNvPr id="13" name="Picture 2" descr="C:\Users\orr\Documents\My Dropbox\PL4SD\Logo PL4SD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6381328"/>
            <a:ext cx="1370268" cy="516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6AB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6AB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6AB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6AB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6AB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006AB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006AB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006AB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006AB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wmf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l4sd.e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251520" y="404664"/>
            <a:ext cx="8675687" cy="41044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Calibri" pitchFamily="34" charset="0"/>
            </a:endParaRPr>
          </a:p>
        </p:txBody>
      </p:sp>
      <p:sp>
        <p:nvSpPr>
          <p:cNvPr id="14338" name="Text Box 13"/>
          <p:cNvSpPr txBox="1">
            <a:spLocks noChangeArrowheads="1"/>
          </p:cNvSpPr>
          <p:nvPr/>
        </p:nvSpPr>
        <p:spPr bwMode="auto">
          <a:xfrm>
            <a:off x="468313" y="4941168"/>
            <a:ext cx="813593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200" dirty="0" smtClean="0">
                <a:latin typeface="Calibri" pitchFamily="34" charset="0"/>
              </a:rPr>
              <a:t>BFUG, Dublin, 14 March 2013</a:t>
            </a:r>
            <a:endParaRPr lang="de-DE" sz="2200" dirty="0">
              <a:latin typeface="Calibri" pitchFamily="34" charset="0"/>
            </a:endParaRPr>
          </a:p>
          <a:p>
            <a:r>
              <a:rPr lang="de-DE" sz="2200" dirty="0" smtClean="0">
                <a:latin typeface="Calibri" pitchFamily="34" charset="0"/>
              </a:rPr>
              <a:t>Dominic </a:t>
            </a:r>
            <a:r>
              <a:rPr lang="de-DE" sz="2200" dirty="0">
                <a:latin typeface="Calibri" pitchFamily="34" charset="0"/>
              </a:rPr>
              <a:t>Orr</a:t>
            </a:r>
          </a:p>
        </p:txBody>
      </p:sp>
      <p:pic>
        <p:nvPicPr>
          <p:cNvPr id="14339" name="Picture 6" descr="HIS-HF-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960" y="4924063"/>
            <a:ext cx="880750" cy="449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hteck 2"/>
          <p:cNvSpPr/>
          <p:nvPr/>
        </p:nvSpPr>
        <p:spPr>
          <a:xfrm>
            <a:off x="215800" y="1262325"/>
            <a:ext cx="8928200" cy="2424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marR="330835">
              <a:spcAft>
                <a:spcPts val="0"/>
              </a:spcAft>
            </a:pPr>
            <a:r>
              <a:rPr lang="en-GB" sz="2400" b="1" spc="30" dirty="0">
                <a:latin typeface="Calibri" pitchFamily="34" charset="0"/>
                <a:ea typeface="Calibri"/>
                <a:cs typeface="Times New Roman"/>
              </a:rPr>
              <a:t>Peer Learning Initiative for the Social Dimension</a:t>
            </a:r>
            <a:endParaRPr lang="de-DE" sz="1400" b="1" dirty="0">
              <a:latin typeface="Calibri"/>
              <a:ea typeface="Calibri"/>
              <a:cs typeface="Times New Roman"/>
            </a:endParaRPr>
          </a:p>
          <a:p>
            <a:pPr marL="180340" marR="60325">
              <a:lnSpc>
                <a:spcPct val="115000"/>
              </a:lnSpc>
              <a:spcAft>
                <a:spcPts val="0"/>
              </a:spcAft>
            </a:pPr>
            <a:r>
              <a:rPr lang="en-GB" sz="9700" b="1" spc="2000" dirty="0">
                <a:solidFill>
                  <a:srgbClr val="4BACC6"/>
                </a:solidFill>
                <a:latin typeface="Arial Rounded MT Bold"/>
                <a:ea typeface="Calibri"/>
                <a:cs typeface="Arial"/>
              </a:rPr>
              <a:t>PL</a:t>
            </a:r>
            <a:r>
              <a:rPr lang="en-GB" sz="9700" b="1" spc="2000" dirty="0">
                <a:solidFill>
                  <a:srgbClr val="808080"/>
                </a:solidFill>
                <a:latin typeface="Arial Rounded MT Bold"/>
                <a:ea typeface="Calibri"/>
                <a:cs typeface="Arial"/>
              </a:rPr>
              <a:t>4</a:t>
            </a:r>
            <a:r>
              <a:rPr lang="en-GB" sz="9700" b="1" spc="2000" dirty="0">
                <a:solidFill>
                  <a:srgbClr val="4BACC6"/>
                </a:solidFill>
                <a:latin typeface="Arial Rounded MT Bold"/>
                <a:ea typeface="Calibri"/>
                <a:cs typeface="Arial"/>
              </a:rPr>
              <a:t>SD</a:t>
            </a:r>
            <a:endParaRPr lang="de-DE" sz="1600" dirty="0">
              <a:latin typeface="Calibri"/>
              <a:ea typeface="Calibri"/>
              <a:cs typeface="Times New Roman"/>
            </a:endParaRPr>
          </a:p>
          <a:p>
            <a:pPr marL="270510" marR="330835">
              <a:spcAft>
                <a:spcPts val="0"/>
              </a:spcAft>
            </a:pPr>
            <a:r>
              <a:rPr lang="en-GB" sz="1600" b="1" i="1" spc="50" dirty="0">
                <a:latin typeface="Calibri" pitchFamily="34" charset="0"/>
                <a:ea typeface="Calibri"/>
                <a:cs typeface="Times New Roman"/>
              </a:rPr>
              <a:t>Learning about policies and practices to improve the Social Dimension in the EHEA</a:t>
            </a:r>
            <a:endParaRPr lang="de-DE" sz="2400" b="1" i="1" dirty="0">
              <a:effectLst/>
              <a:latin typeface="Calibri" pitchFamily="34" charset="0"/>
              <a:ea typeface="Calibri"/>
              <a:cs typeface="Times New Roman"/>
            </a:endParaRPr>
          </a:p>
        </p:txBody>
      </p:sp>
      <p:pic>
        <p:nvPicPr>
          <p:cNvPr id="1027" name="Picture 3" descr="C:\Users\orr\AppData\Local\Microsoft\Windows\Temporary Internet Files\Content.IE5\FJ9W450G\MC90029348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914" y="1857575"/>
            <a:ext cx="1837030" cy="11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7" r="3595" b="17195"/>
          <a:stretch/>
        </p:blipFill>
        <p:spPr bwMode="auto">
          <a:xfrm>
            <a:off x="467544" y="5949280"/>
            <a:ext cx="2157824" cy="69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998" y="5930877"/>
            <a:ext cx="1926474" cy="810491"/>
          </a:xfrm>
          <a:prstGeom prst="rect">
            <a:avLst/>
          </a:prstGeom>
        </p:spPr>
      </p:pic>
      <p:pic>
        <p:nvPicPr>
          <p:cNvPr id="9" name="Picture 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719" y="4833466"/>
            <a:ext cx="1261745" cy="539750"/>
          </a:xfrm>
          <a:prstGeom prst="rect">
            <a:avLst/>
          </a:prstGeom>
        </p:spPr>
      </p:pic>
      <p:pic>
        <p:nvPicPr>
          <p:cNvPr id="11" name="Grafik 1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985" y="4833466"/>
            <a:ext cx="836295" cy="539750"/>
          </a:xfrm>
          <a:prstGeom prst="rect">
            <a:avLst/>
          </a:prstGeom>
          <a:noFill/>
          <a:extLst/>
        </p:spPr>
      </p:pic>
      <p:pic>
        <p:nvPicPr>
          <p:cNvPr id="12" name="Picture 7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94" y="4869160"/>
            <a:ext cx="539750" cy="539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de-DE" dirty="0" smtClean="0"/>
              <a:t>Next </a:t>
            </a:r>
            <a:r>
              <a:rPr lang="de-DE" dirty="0" err="1" smtClean="0"/>
              <a:t>steps</a:t>
            </a:r>
            <a:endParaRPr lang="de-DE" dirty="0" smtClean="0"/>
          </a:p>
        </p:txBody>
      </p:sp>
      <p:sp>
        <p:nvSpPr>
          <p:cNvPr id="3" name="Rechteck 2"/>
          <p:cNvSpPr/>
          <p:nvPr/>
        </p:nvSpPr>
        <p:spPr>
          <a:xfrm>
            <a:off x="467544" y="1340768"/>
            <a:ext cx="835292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1200"/>
              </a:spcAft>
              <a:buFont typeface="Arial" pitchFamily="34" charset="0"/>
              <a:buChar char="•"/>
            </a:pPr>
            <a:r>
              <a:rPr lang="en-GB" sz="2800" dirty="0" smtClean="0">
                <a:latin typeface="Calibri" pitchFamily="34" charset="0"/>
              </a:rPr>
              <a:t>Constitution of members of Stakeholders’ Forum – representatives from European Commission, EUA (TBC) and </a:t>
            </a:r>
            <a:r>
              <a:rPr lang="en-GB" sz="2800" dirty="0" err="1" smtClean="0">
                <a:latin typeface="Calibri" pitchFamily="34" charset="0"/>
              </a:rPr>
              <a:t>Eurashe</a:t>
            </a:r>
            <a:r>
              <a:rPr lang="en-GB" sz="2800" dirty="0" smtClean="0">
                <a:latin typeface="Calibri" pitchFamily="34" charset="0"/>
              </a:rPr>
              <a:t> (TBC) and 3 country representatives from BFUG Working group SD</a:t>
            </a:r>
          </a:p>
          <a:p>
            <a:pPr marL="457200" indent="-457200">
              <a:spcAft>
                <a:spcPts val="1200"/>
              </a:spcAft>
              <a:buFont typeface="Arial" pitchFamily="34" charset="0"/>
              <a:buChar char="•"/>
            </a:pPr>
            <a:r>
              <a:rPr lang="en-GB" sz="2800" dirty="0" smtClean="0">
                <a:latin typeface="Calibri" pitchFamily="34" charset="0"/>
              </a:rPr>
              <a:t>Survey of stakeholders for “the grid” – will be piloted via the BFUG Working group SD</a:t>
            </a:r>
          </a:p>
          <a:p>
            <a:pPr marL="457200" indent="-457200">
              <a:spcAft>
                <a:spcPts val="1200"/>
              </a:spcAft>
              <a:buFont typeface="Arial" pitchFamily="34" charset="0"/>
              <a:buChar char="•"/>
            </a:pPr>
            <a:r>
              <a:rPr lang="en-GB" sz="2800" dirty="0" smtClean="0">
                <a:latin typeface="Calibri" pitchFamily="34" charset="0"/>
              </a:rPr>
              <a:t>Recruitment of three countries for country reviews </a:t>
            </a:r>
            <a:r>
              <a:rPr lang="en-GB" sz="2800" dirty="0">
                <a:latin typeface="Calibri" pitchFamily="34" charset="0"/>
              </a:rPr>
              <a:t>– open </a:t>
            </a:r>
            <a:r>
              <a:rPr lang="en-GB" sz="2800" dirty="0" smtClean="0">
                <a:latin typeface="Calibri" pitchFamily="34" charset="0"/>
              </a:rPr>
              <a:t>invitation</a:t>
            </a:r>
            <a:endParaRPr lang="de-DE" sz="2800" dirty="0">
              <a:latin typeface="Calibri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971600" y="5449361"/>
            <a:ext cx="7128792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latin typeface="Calibri"/>
                <a:ea typeface="Calibri"/>
                <a:cs typeface="Times New Roman"/>
              </a:rPr>
              <a:t>Please visit </a:t>
            </a:r>
            <a:r>
              <a:rPr lang="en-GB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www.pl4sd.eu</a:t>
            </a:r>
            <a:r>
              <a:rPr lang="en-GB" dirty="0">
                <a:latin typeface="Calibri"/>
                <a:ea typeface="Calibri"/>
                <a:cs typeface="Times New Roman"/>
              </a:rPr>
              <a:t> for further information and regularly </a:t>
            </a:r>
            <a:r>
              <a:rPr lang="en-GB" dirty="0" smtClean="0">
                <a:latin typeface="Calibri"/>
                <a:ea typeface="Calibri"/>
                <a:cs typeface="Times New Roman"/>
              </a:rPr>
              <a:t>updates</a:t>
            </a:r>
            <a:endParaRPr lang="de-DE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4242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de-DE" dirty="0" smtClean="0">
                <a:latin typeface="Calibri" pitchFamily="34" charset="0"/>
              </a:rPr>
              <a:t>Contents</a:t>
            </a:r>
          </a:p>
        </p:txBody>
      </p:sp>
      <p:sp>
        <p:nvSpPr>
          <p:cNvPr id="15362" name="Inhaltsplatzhalt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</a:pPr>
            <a:r>
              <a:rPr lang="en-US" sz="2800" dirty="0"/>
              <a:t>Social dimension in the </a:t>
            </a:r>
            <a:r>
              <a:rPr lang="en-US" sz="2800" dirty="0" smtClean="0"/>
              <a:t>Bologna </a:t>
            </a:r>
            <a:r>
              <a:rPr lang="en-US" sz="2800" dirty="0"/>
              <a:t>Process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800" dirty="0"/>
              <a:t>The problem – </a:t>
            </a:r>
            <a:r>
              <a:rPr lang="en-US" sz="2800" dirty="0" smtClean="0"/>
              <a:t>activities</a:t>
            </a:r>
            <a:r>
              <a:rPr lang="en-US" sz="2800" dirty="0"/>
              <a:t>, but data gaps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800" dirty="0"/>
              <a:t>Objectives – </a:t>
            </a:r>
            <a:r>
              <a:rPr lang="en-US" sz="2800" dirty="0" smtClean="0"/>
              <a:t>facilitate </a:t>
            </a:r>
            <a:r>
              <a:rPr lang="en-US" sz="2800" dirty="0"/>
              <a:t>peer learning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800" dirty="0"/>
              <a:t>Implementation – c</a:t>
            </a:r>
            <a:r>
              <a:rPr lang="en-US" sz="2800" dirty="0" smtClean="0"/>
              <a:t>omponent </a:t>
            </a:r>
            <a:r>
              <a:rPr lang="en-US" sz="2800" dirty="0"/>
              <a:t>1 – d</a:t>
            </a:r>
            <a:r>
              <a:rPr lang="en-US" sz="2800" dirty="0" smtClean="0"/>
              <a:t>atabase</a:t>
            </a:r>
            <a:endParaRPr lang="en-US" sz="2800" dirty="0"/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800" dirty="0"/>
              <a:t>Component 1 – d</a:t>
            </a:r>
            <a:r>
              <a:rPr lang="en-US" sz="2800" dirty="0" smtClean="0"/>
              <a:t>atabase </a:t>
            </a:r>
            <a:r>
              <a:rPr lang="en-US" sz="2800" dirty="0"/>
              <a:t>– </a:t>
            </a:r>
            <a:r>
              <a:rPr lang="en-US" sz="2800" dirty="0" smtClean="0"/>
              <a:t>“the </a:t>
            </a:r>
            <a:r>
              <a:rPr lang="en-US" sz="2800" dirty="0"/>
              <a:t>grid"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800" dirty="0"/>
              <a:t>Implementation – c</a:t>
            </a:r>
            <a:r>
              <a:rPr lang="en-US" sz="2800" dirty="0" smtClean="0"/>
              <a:t>omponent </a:t>
            </a:r>
            <a:r>
              <a:rPr lang="en-US" sz="2800" dirty="0"/>
              <a:t>2 – c</a:t>
            </a:r>
            <a:r>
              <a:rPr lang="en-US" sz="2800" dirty="0" smtClean="0"/>
              <a:t>ountry </a:t>
            </a:r>
            <a:r>
              <a:rPr lang="en-US" sz="2800" dirty="0"/>
              <a:t>reviews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800" dirty="0"/>
              <a:t>Component 2 – c</a:t>
            </a:r>
            <a:r>
              <a:rPr lang="en-US" sz="2800" dirty="0" smtClean="0"/>
              <a:t>ountry </a:t>
            </a:r>
            <a:r>
              <a:rPr lang="en-US" sz="2800" dirty="0"/>
              <a:t>reviews – </a:t>
            </a:r>
            <a:r>
              <a:rPr lang="en-US" sz="2800" dirty="0" smtClean="0"/>
              <a:t>schedule </a:t>
            </a:r>
            <a:endParaRPr lang="en-US" sz="2800" dirty="0"/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800" dirty="0"/>
              <a:t>Next steps</a:t>
            </a:r>
            <a:endParaRPr lang="de-DE" sz="2800" dirty="0" smtClean="0"/>
          </a:p>
          <a:p>
            <a:pPr eaLnBrk="1" hangingPunct="1"/>
            <a:endParaRPr lang="de-DE" sz="2800" dirty="0" smtClean="0"/>
          </a:p>
          <a:p>
            <a:pPr eaLnBrk="1" hangingPunct="1"/>
            <a:endParaRPr lang="de-DE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de-DE" dirty="0" err="1" smtClean="0"/>
              <a:t>Social</a:t>
            </a:r>
            <a:r>
              <a:rPr lang="de-DE" dirty="0" smtClean="0"/>
              <a:t> </a:t>
            </a:r>
            <a:r>
              <a:rPr lang="de-DE" dirty="0" err="1" smtClean="0"/>
              <a:t>dimension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Bologna </a:t>
            </a:r>
            <a:r>
              <a:rPr lang="de-DE" dirty="0" err="1" smtClean="0"/>
              <a:t>Process</a:t>
            </a:r>
            <a:endParaRPr lang="de-DE" dirty="0" smtClean="0"/>
          </a:p>
        </p:txBody>
      </p:sp>
      <p:sp>
        <p:nvSpPr>
          <p:cNvPr id="16386" name="Inhaltsplatzhalt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252028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de-DE" sz="2400" b="1" dirty="0" err="1" smtClean="0"/>
              <a:t>Proportial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equity</a:t>
            </a:r>
            <a:r>
              <a:rPr lang="de-DE" sz="2400" b="1" dirty="0" smtClean="0"/>
              <a:t> </a:t>
            </a:r>
            <a:r>
              <a:rPr lang="de-DE" sz="2400" dirty="0" smtClean="0"/>
              <a:t>&amp; </a:t>
            </a:r>
            <a:r>
              <a:rPr lang="de-DE" sz="2400" b="1" dirty="0" err="1" smtClean="0"/>
              <a:t>maximisation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of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talent</a:t>
            </a:r>
            <a:r>
              <a:rPr lang="de-DE" sz="2400" b="1" dirty="0" smtClean="0"/>
              <a:t> </a:t>
            </a:r>
          </a:p>
          <a:p>
            <a:pPr marL="0" indent="0">
              <a:buNone/>
            </a:pPr>
            <a:r>
              <a:rPr lang="de-DE" sz="1800" dirty="0" smtClean="0"/>
              <a:t>(London &amp; Leuven/</a:t>
            </a:r>
            <a:r>
              <a:rPr lang="de-DE" sz="1800" dirty="0" err="1" smtClean="0"/>
              <a:t>Louvain</a:t>
            </a:r>
            <a:r>
              <a:rPr lang="de-DE" sz="1800" dirty="0" smtClean="0"/>
              <a:t> de </a:t>
            </a:r>
            <a:r>
              <a:rPr lang="de-DE" sz="1800" dirty="0" err="1" smtClean="0"/>
              <a:t>neuf</a:t>
            </a:r>
            <a:r>
              <a:rPr lang="de-DE" sz="1800" dirty="0" smtClean="0"/>
              <a:t> </a:t>
            </a:r>
            <a:r>
              <a:rPr lang="de-DE" sz="1800" dirty="0" err="1" smtClean="0"/>
              <a:t>communiqués</a:t>
            </a:r>
            <a:r>
              <a:rPr lang="de-DE" sz="1800" dirty="0" smtClean="0"/>
              <a:t> 2007 &amp; 2009)</a:t>
            </a:r>
          </a:p>
          <a:p>
            <a:pPr marL="0" indent="0">
              <a:buNone/>
            </a:pPr>
            <a:endParaRPr lang="en-GB" sz="1100" dirty="0" smtClean="0"/>
          </a:p>
          <a:p>
            <a:pPr marL="0" indent="0">
              <a:buNone/>
            </a:pPr>
            <a:r>
              <a:rPr lang="en-GB" sz="2400" dirty="0" smtClean="0"/>
              <a:t>Confluence </a:t>
            </a:r>
            <a:r>
              <a:rPr lang="en-GB" sz="2400" dirty="0"/>
              <a:t>of </a:t>
            </a:r>
            <a:r>
              <a:rPr lang="en-GB" sz="2400" b="1" i="1" dirty="0" smtClean="0"/>
              <a:t>3 factors </a:t>
            </a:r>
            <a:r>
              <a:rPr lang="en-GB" sz="2400" dirty="0"/>
              <a:t>tend to determine educational success: student ability, material and immaterial (e.g. social and cultural) resources and opportunity. </a:t>
            </a:r>
            <a:endParaRPr lang="de-DE" sz="2400" dirty="0"/>
          </a:p>
          <a:p>
            <a:pPr marL="0" indent="0">
              <a:buNone/>
            </a:pPr>
            <a:endParaRPr lang="de-DE" sz="2400" dirty="0" smtClean="0"/>
          </a:p>
          <a:p>
            <a:endParaRPr lang="de-DE" sz="2400" dirty="0" smtClean="0"/>
          </a:p>
        </p:txBody>
      </p:sp>
      <p:sp>
        <p:nvSpPr>
          <p:cNvPr id="3" name="Rechteck 2"/>
          <p:cNvSpPr/>
          <p:nvPr/>
        </p:nvSpPr>
        <p:spPr>
          <a:xfrm>
            <a:off x="467544" y="3068960"/>
            <a:ext cx="784887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</a:pPr>
            <a:r>
              <a:rPr lang="en-GB" sz="2400" kern="0" dirty="0">
                <a:solidFill>
                  <a:srgbClr val="000000"/>
                </a:solidFill>
                <a:latin typeface="Calibri" pitchFamily="34" charset="0"/>
                <a:cs typeface="+mn-cs"/>
              </a:rPr>
              <a:t>For each of these types of hindrance, </a:t>
            </a:r>
            <a:r>
              <a:rPr lang="en-GB" sz="2400" b="1" i="1" kern="0" dirty="0">
                <a:solidFill>
                  <a:srgbClr val="000000"/>
                </a:solidFill>
                <a:latin typeface="Calibri" pitchFamily="34" charset="0"/>
                <a:cs typeface="+mn-cs"/>
              </a:rPr>
              <a:t>interventions</a:t>
            </a:r>
            <a:r>
              <a:rPr lang="en-GB" sz="2400" kern="0" dirty="0">
                <a:solidFill>
                  <a:srgbClr val="000000"/>
                </a:solidFill>
                <a:latin typeface="Calibri" pitchFamily="34" charset="0"/>
                <a:cs typeface="+mn-cs"/>
              </a:rPr>
              <a:t> may be taken, e.g.:</a:t>
            </a:r>
            <a:endParaRPr lang="de-DE" sz="2400" kern="0" dirty="0">
              <a:solidFill>
                <a:srgbClr val="000000"/>
              </a:solidFill>
              <a:latin typeface="Calibri" pitchFamily="34" charset="0"/>
              <a:cs typeface="+mn-cs"/>
            </a:endParaRP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en-GB" sz="2000" kern="0" dirty="0">
                <a:solidFill>
                  <a:srgbClr val="006AB2"/>
                </a:solidFill>
                <a:latin typeface="Calibri" pitchFamily="34" charset="0"/>
                <a:cs typeface="+mn-cs"/>
              </a:rPr>
              <a:t>To raise aspirations of school-leavers to want to enter higher education</a:t>
            </a:r>
            <a:endParaRPr lang="de-DE" sz="2000" kern="0" dirty="0">
              <a:solidFill>
                <a:srgbClr val="006AB2"/>
              </a:solidFill>
              <a:latin typeface="Calibri" pitchFamily="34" charset="0"/>
              <a:cs typeface="+mn-cs"/>
            </a:endParaRP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en-GB" sz="2000" kern="0" dirty="0">
                <a:solidFill>
                  <a:srgbClr val="006AB2"/>
                </a:solidFill>
                <a:latin typeface="Calibri" pitchFamily="34" charset="0"/>
                <a:cs typeface="+mn-cs"/>
              </a:rPr>
              <a:t>To provide remedial classes for school-leavers who have knowledge gaps and provide second chance routes of entry for adult learners</a:t>
            </a:r>
            <a:endParaRPr lang="de-DE" sz="2000" kern="0" dirty="0">
              <a:solidFill>
                <a:srgbClr val="006AB2"/>
              </a:solidFill>
              <a:latin typeface="Calibri" pitchFamily="34" charset="0"/>
              <a:cs typeface="+mn-cs"/>
            </a:endParaRP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en-GB" sz="2000" kern="0" dirty="0">
                <a:solidFill>
                  <a:srgbClr val="006AB2"/>
                </a:solidFill>
                <a:latin typeface="Calibri" pitchFamily="34" charset="0"/>
                <a:cs typeface="+mn-cs"/>
              </a:rPr>
              <a:t>To provide more flexible forms of learning in higher education</a:t>
            </a:r>
            <a:endParaRPr lang="de-DE" sz="2000" kern="0" dirty="0">
              <a:solidFill>
                <a:srgbClr val="006AB2"/>
              </a:solidFill>
              <a:latin typeface="Calibri" pitchFamily="34" charset="0"/>
              <a:cs typeface="+mn-cs"/>
            </a:endParaRP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en-GB" sz="2000" kern="0" dirty="0">
                <a:solidFill>
                  <a:srgbClr val="006AB2"/>
                </a:solidFill>
                <a:latin typeface="Calibri" pitchFamily="34" charset="0"/>
                <a:cs typeface="+mn-cs"/>
              </a:rPr>
              <a:t>To provide material support (such as grants and loans) during the study phase</a:t>
            </a:r>
            <a:endParaRPr lang="de-DE" sz="2000" kern="0" dirty="0">
              <a:solidFill>
                <a:srgbClr val="006AB2"/>
              </a:solidFill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problem</a:t>
            </a:r>
            <a:r>
              <a:rPr lang="de-DE" dirty="0" smtClean="0"/>
              <a:t> – </a:t>
            </a:r>
            <a:r>
              <a:rPr lang="de-DE" dirty="0" err="1" smtClean="0"/>
              <a:t>activities</a:t>
            </a:r>
            <a:r>
              <a:rPr lang="de-DE" dirty="0" smtClean="0"/>
              <a:t>, but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gaps</a:t>
            </a:r>
            <a:endParaRPr lang="de-DE" dirty="0" smtClean="0"/>
          </a:p>
        </p:txBody>
      </p:sp>
      <p:sp>
        <p:nvSpPr>
          <p:cNvPr id="16386" name="Inhaltsplatzhalter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1368152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Interventions </a:t>
            </a:r>
            <a:r>
              <a:rPr lang="en-GB" sz="2400" dirty="0"/>
              <a:t>and measures taken are often not visible on a European (or even national) level and present a </a:t>
            </a:r>
            <a:r>
              <a:rPr lang="en-GB" sz="2400" b="1" i="1" dirty="0"/>
              <a:t>gap</a:t>
            </a:r>
            <a:r>
              <a:rPr lang="en-GB" sz="2400" dirty="0"/>
              <a:t> for further improvement. </a:t>
            </a: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de-DE" sz="2400" dirty="0" smtClean="0"/>
          </a:p>
          <a:p>
            <a:endParaRPr lang="de-DE" sz="2400" dirty="0" smtClean="0"/>
          </a:p>
        </p:txBody>
      </p:sp>
      <p:sp>
        <p:nvSpPr>
          <p:cNvPr id="3" name="Rechteck 2"/>
          <p:cNvSpPr/>
          <p:nvPr/>
        </p:nvSpPr>
        <p:spPr>
          <a:xfrm>
            <a:off x="467544" y="2545969"/>
            <a:ext cx="8208912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</a:pPr>
            <a:r>
              <a:rPr lang="en-GB" sz="2400" kern="0" dirty="0">
                <a:solidFill>
                  <a:srgbClr val="000000"/>
                </a:solidFill>
                <a:latin typeface="Calibri" pitchFamily="34" charset="0"/>
                <a:cs typeface="+mn-cs"/>
              </a:rPr>
              <a:t>This has been recognised by the ministers responsible for higher education, who state in the Bucharest Communiqué from 2012</a:t>
            </a:r>
            <a:r>
              <a:rPr lang="en-GB" sz="2400" kern="0" dirty="0" smtClean="0">
                <a:solidFill>
                  <a:srgbClr val="000000"/>
                </a:solidFill>
                <a:latin typeface="Calibri" pitchFamily="34" charset="0"/>
                <a:cs typeface="+mn-cs"/>
              </a:rPr>
              <a:t>:</a:t>
            </a:r>
          </a:p>
          <a:p>
            <a:pPr lvl="0" eaLnBrk="0" hangingPunct="0">
              <a:spcBef>
                <a:spcPct val="20000"/>
              </a:spcBef>
            </a:pPr>
            <a:endParaRPr lang="de-DE" sz="2400" kern="0" dirty="0">
              <a:solidFill>
                <a:srgbClr val="000000"/>
              </a:solidFill>
              <a:latin typeface="Calibri" pitchFamily="34" charset="0"/>
              <a:cs typeface="+mn-cs"/>
            </a:endParaRP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400" i="1" kern="0" dirty="0">
                <a:solidFill>
                  <a:srgbClr val="006AB2"/>
                </a:solidFill>
                <a:latin typeface="Calibri" pitchFamily="34" charset="0"/>
                <a:cs typeface="+mn-cs"/>
              </a:rPr>
              <a:t>“We encourage the use of peer learning on the social dimension and aim to monitor progress in this area</a:t>
            </a:r>
            <a:r>
              <a:rPr lang="en-GB" sz="2400" i="1" kern="0" dirty="0">
                <a:solidFill>
                  <a:srgbClr val="006AB2"/>
                </a:solidFill>
                <a:latin typeface="Calibri" pitchFamily="34" charset="0"/>
                <a:cs typeface="+mn-cs"/>
              </a:rPr>
              <a:t>”</a:t>
            </a:r>
            <a:endParaRPr lang="de-DE" sz="2400" kern="0" dirty="0">
              <a:solidFill>
                <a:srgbClr val="006AB2"/>
              </a:solidFill>
              <a:latin typeface="Calibri" pitchFamily="34" charset="0"/>
              <a:cs typeface="+mn-cs"/>
            </a:endParaRPr>
          </a:p>
          <a:p>
            <a:pPr lvl="0" eaLnBrk="0" hangingPunct="0">
              <a:spcBef>
                <a:spcPct val="20000"/>
              </a:spcBef>
            </a:pPr>
            <a:endParaRPr lang="en-GB" sz="2400" b="1" kern="0" dirty="0">
              <a:solidFill>
                <a:srgbClr val="000000"/>
              </a:solidFill>
              <a:latin typeface="Calibri" pitchFamily="34" charset="0"/>
              <a:cs typeface="+mn-cs"/>
            </a:endParaRPr>
          </a:p>
          <a:p>
            <a:pPr lvl="0" eaLnBrk="0" hangingPunct="0">
              <a:spcBef>
                <a:spcPct val="20000"/>
              </a:spcBef>
            </a:pPr>
            <a:r>
              <a:rPr lang="en-GB" sz="2400" b="1" kern="0" dirty="0">
                <a:solidFill>
                  <a:srgbClr val="000000"/>
                </a:solidFill>
                <a:latin typeface="Calibri" pitchFamily="34" charset="0"/>
                <a:cs typeface="+mn-cs"/>
              </a:rPr>
              <a:t>PL4SD </a:t>
            </a:r>
            <a:r>
              <a:rPr lang="en-GB" sz="2400" kern="0" dirty="0">
                <a:solidFill>
                  <a:srgbClr val="000000"/>
                </a:solidFill>
                <a:latin typeface="Calibri" pitchFamily="34" charset="0"/>
                <a:cs typeface="+mn-cs"/>
              </a:rPr>
              <a:t>is adopting this initiative to facilitate peer learning for the social dimension of higher education.</a:t>
            </a:r>
            <a:endParaRPr lang="de-DE" sz="2400" kern="0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1280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de-DE" dirty="0" err="1" smtClean="0"/>
              <a:t>Objectives</a:t>
            </a:r>
            <a:r>
              <a:rPr lang="de-DE" dirty="0" smtClean="0"/>
              <a:t> – </a:t>
            </a:r>
            <a:r>
              <a:rPr lang="de-DE" dirty="0" err="1" smtClean="0"/>
              <a:t>facilitate</a:t>
            </a:r>
            <a:r>
              <a:rPr lang="de-DE" dirty="0" smtClean="0"/>
              <a:t> </a:t>
            </a:r>
            <a:r>
              <a:rPr lang="de-DE" dirty="0" err="1" smtClean="0"/>
              <a:t>peer</a:t>
            </a:r>
            <a:r>
              <a:rPr lang="de-DE" dirty="0" smtClean="0"/>
              <a:t> </a:t>
            </a:r>
            <a:r>
              <a:rPr lang="de-DE" dirty="0" err="1" smtClean="0"/>
              <a:t>learning</a:t>
            </a:r>
            <a:endParaRPr lang="de-DE" dirty="0" smtClean="0"/>
          </a:p>
        </p:txBody>
      </p:sp>
      <p:sp>
        <p:nvSpPr>
          <p:cNvPr id="3" name="Rechteck 2"/>
          <p:cNvSpPr/>
          <p:nvPr/>
        </p:nvSpPr>
        <p:spPr>
          <a:xfrm>
            <a:off x="467544" y="983625"/>
            <a:ext cx="85689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en-GB" sz="2400" dirty="0" smtClean="0">
                <a:latin typeface="Calibri" pitchFamily="34" charset="0"/>
              </a:rPr>
              <a:t>lead </a:t>
            </a:r>
            <a:r>
              <a:rPr lang="en-GB" sz="2400" dirty="0">
                <a:latin typeface="Calibri" pitchFamily="34" charset="0"/>
              </a:rPr>
              <a:t>to more </a:t>
            </a:r>
            <a:r>
              <a:rPr lang="en-GB" sz="2400" b="1" dirty="0" smtClean="0">
                <a:latin typeface="Calibri" pitchFamily="34" charset="0"/>
              </a:rPr>
              <a:t>transparency</a:t>
            </a:r>
            <a:r>
              <a:rPr lang="en-GB" sz="2400" dirty="0" smtClean="0">
                <a:latin typeface="Calibri" pitchFamily="34" charset="0"/>
              </a:rPr>
              <a:t>, </a:t>
            </a:r>
            <a:r>
              <a:rPr lang="en-GB" sz="2400" dirty="0">
                <a:latin typeface="Calibri" pitchFamily="34" charset="0"/>
              </a:rPr>
              <a:t>allowing the actors in the field to assess their own performance as well as to </a:t>
            </a:r>
            <a:r>
              <a:rPr lang="en-GB" sz="2400" b="1" dirty="0">
                <a:latin typeface="Calibri" pitchFamily="34" charset="0"/>
              </a:rPr>
              <a:t>monitor</a:t>
            </a:r>
            <a:r>
              <a:rPr lang="en-GB" sz="2400" dirty="0">
                <a:latin typeface="Calibri" pitchFamily="34" charset="0"/>
              </a:rPr>
              <a:t> the progress towards reaching the set targets within the </a:t>
            </a:r>
            <a:r>
              <a:rPr lang="en-GB" sz="2400" dirty="0" smtClean="0">
                <a:latin typeface="Calibri" pitchFamily="34" charset="0"/>
              </a:rPr>
              <a:t>EHEA</a:t>
            </a:r>
            <a:endParaRPr lang="de-DE" sz="2400" dirty="0">
              <a:latin typeface="Calibri" pitchFamily="34" charset="0"/>
            </a:endParaRPr>
          </a:p>
          <a:p>
            <a:pPr marL="342900" lvl="0" indent="-342900">
              <a:buFont typeface="Wingdings" pitchFamily="2" charset="2"/>
              <a:buChar char="ü"/>
            </a:pPr>
            <a:r>
              <a:rPr lang="en-GB" sz="2400" b="1" dirty="0">
                <a:latin typeface="Calibri" pitchFamily="34" charset="0"/>
              </a:rPr>
              <a:t>stimulate international exchange</a:t>
            </a:r>
            <a:r>
              <a:rPr lang="en-GB" sz="2400" dirty="0">
                <a:latin typeface="Calibri" pitchFamily="34" charset="0"/>
              </a:rPr>
              <a:t> </a:t>
            </a:r>
            <a:r>
              <a:rPr lang="en-GB" sz="2400" dirty="0" smtClean="0">
                <a:latin typeface="Calibri" pitchFamily="34" charset="0"/>
              </a:rPr>
              <a:t>on </a:t>
            </a:r>
            <a:r>
              <a:rPr lang="en-GB" sz="2400" dirty="0">
                <a:latin typeface="Calibri" pitchFamily="34" charset="0"/>
              </a:rPr>
              <a:t>policy measures and add </a:t>
            </a:r>
            <a:r>
              <a:rPr lang="en-GB" sz="2400" dirty="0" smtClean="0">
                <a:latin typeface="Calibri" pitchFamily="34" charset="0"/>
              </a:rPr>
              <a:t>more </a:t>
            </a:r>
            <a:r>
              <a:rPr lang="en-GB" sz="2400" dirty="0">
                <a:latin typeface="Calibri" pitchFamily="34" charset="0"/>
              </a:rPr>
              <a:t>creativity in tackling </a:t>
            </a:r>
            <a:r>
              <a:rPr lang="en-GB" sz="2400" dirty="0" smtClean="0">
                <a:latin typeface="Calibri" pitchFamily="34" charset="0"/>
              </a:rPr>
              <a:t>difficulties</a:t>
            </a:r>
            <a:endParaRPr lang="de-DE" sz="2400" dirty="0">
              <a:latin typeface="Calibri" pitchFamily="34" charset="0"/>
            </a:endParaRPr>
          </a:p>
          <a:p>
            <a:pPr marL="342900" lvl="0" indent="-342900">
              <a:buFont typeface="Wingdings" pitchFamily="2" charset="2"/>
              <a:buChar char="ü"/>
            </a:pPr>
            <a:r>
              <a:rPr lang="en-GB" sz="2400" dirty="0">
                <a:latin typeface="Calibri" pitchFamily="34" charset="0"/>
              </a:rPr>
              <a:t>enable </a:t>
            </a:r>
            <a:r>
              <a:rPr lang="en-GB" sz="2400" b="1" dirty="0">
                <a:latin typeface="Calibri" pitchFamily="34" charset="0"/>
              </a:rPr>
              <a:t>peer learning</a:t>
            </a:r>
            <a:r>
              <a:rPr lang="en-GB" sz="2400" dirty="0">
                <a:latin typeface="Calibri" pitchFamily="34" charset="0"/>
              </a:rPr>
              <a:t> and ease the implementation of policy measures </a:t>
            </a:r>
            <a:r>
              <a:rPr lang="en-GB" sz="2400" dirty="0" smtClean="0">
                <a:latin typeface="Calibri" pitchFamily="34" charset="0"/>
              </a:rPr>
              <a:t>from other countries</a:t>
            </a:r>
          </a:p>
        </p:txBody>
      </p:sp>
      <p:sp>
        <p:nvSpPr>
          <p:cNvPr id="4" name="Rechteck 3"/>
          <p:cNvSpPr/>
          <p:nvPr/>
        </p:nvSpPr>
        <p:spPr>
          <a:xfrm>
            <a:off x="467544" y="3559656"/>
            <a:ext cx="84249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en-GB" sz="2400" dirty="0">
                <a:solidFill>
                  <a:srgbClr val="000000"/>
                </a:solidFill>
                <a:latin typeface="Calibri" pitchFamily="34" charset="0"/>
              </a:rPr>
              <a:t>structure the information and collect relevant reports and research on the policies at national levels, providing a </a:t>
            </a:r>
            <a:r>
              <a:rPr lang="en-GB" sz="2400" b="1" dirty="0">
                <a:solidFill>
                  <a:srgbClr val="000000"/>
                </a:solidFill>
                <a:latin typeface="Calibri" pitchFamily="34" charset="0"/>
              </a:rPr>
              <a:t>solid basis for further research</a:t>
            </a:r>
            <a:endParaRPr lang="de-DE" sz="2400" dirty="0">
              <a:solidFill>
                <a:srgbClr val="000000"/>
              </a:solidFill>
              <a:latin typeface="Calibri" pitchFamily="34" charset="0"/>
            </a:endParaRPr>
          </a:p>
          <a:p>
            <a:pPr marL="342900" lvl="0" indent="-342900">
              <a:buFont typeface="Wingdings" pitchFamily="2" charset="2"/>
              <a:buChar char="ü"/>
            </a:pPr>
            <a:r>
              <a:rPr lang="en-GB" sz="2400" b="1" dirty="0">
                <a:solidFill>
                  <a:srgbClr val="000000"/>
                </a:solidFill>
                <a:latin typeface="Calibri" pitchFamily="34" charset="0"/>
              </a:rPr>
              <a:t>inform</a:t>
            </a:r>
            <a:r>
              <a:rPr lang="en-GB" sz="2400" dirty="0">
                <a:solidFill>
                  <a:srgbClr val="000000"/>
                </a:solidFill>
                <a:latin typeface="Calibri" pitchFamily="34" charset="0"/>
              </a:rPr>
              <a:t> national and international policy makers and stakeholders in all countries of the EHEA several times during the lifetime of the project on PL4SD’s progress towards these goals</a:t>
            </a:r>
            <a:endParaRPr lang="de-DE" sz="24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364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de-DE" dirty="0" smtClean="0"/>
              <a:t>Implementation – </a:t>
            </a:r>
            <a:r>
              <a:rPr lang="de-DE" dirty="0" err="1"/>
              <a:t>c</a:t>
            </a:r>
            <a:r>
              <a:rPr lang="de-DE" dirty="0" err="1" smtClean="0"/>
              <a:t>omponent</a:t>
            </a:r>
            <a:r>
              <a:rPr lang="de-DE" dirty="0" smtClean="0"/>
              <a:t> 1 </a:t>
            </a:r>
            <a:r>
              <a:rPr lang="en-US" sz="3200" dirty="0"/>
              <a:t>–</a:t>
            </a:r>
            <a:r>
              <a:rPr lang="de-DE" dirty="0" smtClean="0"/>
              <a:t> </a:t>
            </a:r>
            <a:r>
              <a:rPr lang="de-DE" dirty="0" err="1" smtClean="0"/>
              <a:t>database</a:t>
            </a:r>
            <a:endParaRPr lang="de-DE" dirty="0" smtClean="0"/>
          </a:p>
        </p:txBody>
      </p:sp>
      <p:sp>
        <p:nvSpPr>
          <p:cNvPr id="3" name="Rechteck 2"/>
          <p:cNvSpPr/>
          <p:nvPr/>
        </p:nvSpPr>
        <p:spPr>
          <a:xfrm>
            <a:off x="467544" y="983625"/>
            <a:ext cx="85689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latin typeface="Calibri" pitchFamily="34" charset="0"/>
              </a:rPr>
              <a:t>C</a:t>
            </a:r>
            <a:r>
              <a:rPr lang="en-GB" sz="2800" dirty="0" smtClean="0">
                <a:latin typeface="Calibri" pitchFamily="34" charset="0"/>
              </a:rPr>
              <a:t>ontains </a:t>
            </a:r>
            <a:r>
              <a:rPr lang="en-GB" sz="2800" dirty="0">
                <a:latin typeface="Calibri" pitchFamily="34" charset="0"/>
              </a:rPr>
              <a:t>information </a:t>
            </a:r>
            <a:r>
              <a:rPr lang="en-GB" sz="2800" dirty="0" smtClean="0">
                <a:latin typeface="Calibri" pitchFamily="34" charset="0"/>
              </a:rPr>
              <a:t>on initiatives</a:t>
            </a:r>
            <a:r>
              <a:rPr lang="en-GB" sz="2800" dirty="0">
                <a:latin typeface="Calibri" pitchFamily="34" charset="0"/>
              </a:rPr>
              <a:t>, measures, interventions and strategies that foster participation, access and equity in higher </a:t>
            </a:r>
            <a:r>
              <a:rPr lang="en-GB" sz="2800" dirty="0" smtClean="0">
                <a:latin typeface="Calibri" pitchFamily="34" charset="0"/>
              </a:rPr>
              <a:t>education (</a:t>
            </a:r>
            <a:r>
              <a:rPr lang="en-GB" sz="2800" i="1" dirty="0" smtClean="0">
                <a:latin typeface="Calibri" pitchFamily="34" charset="0"/>
              </a:rPr>
              <a:t>information campaigns, strategies, benchmarks</a:t>
            </a:r>
            <a:r>
              <a:rPr lang="en-GB" sz="2800" i="1" dirty="0">
                <a:latin typeface="Calibri" pitchFamily="34" charset="0"/>
              </a:rPr>
              <a:t>, regulations </a:t>
            </a:r>
            <a:r>
              <a:rPr lang="en-GB" sz="2800" i="1" dirty="0" smtClean="0">
                <a:latin typeface="Calibri" pitchFamily="34" charset="0"/>
              </a:rPr>
              <a:t>and incentives</a:t>
            </a:r>
            <a:r>
              <a:rPr lang="en-GB" sz="2800" dirty="0" smtClean="0">
                <a:latin typeface="Calibri" pitchFamily="34" charset="0"/>
              </a:rPr>
              <a:t>). </a:t>
            </a:r>
          </a:p>
          <a:p>
            <a:endParaRPr lang="en-GB" sz="2800" dirty="0" smtClean="0">
              <a:latin typeface="Calibri" pitchFamily="34" charset="0"/>
            </a:endParaRPr>
          </a:p>
          <a:p>
            <a:pPr lvl="0"/>
            <a:endParaRPr lang="de-DE" sz="2800" dirty="0">
              <a:latin typeface="Calibri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67544" y="3486487"/>
            <a:ext cx="78488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lang="en-GB" sz="2400" dirty="0" smtClean="0">
                <a:solidFill>
                  <a:srgbClr val="006AB2"/>
                </a:solidFill>
                <a:latin typeface="Calibri" pitchFamily="34" charset="0"/>
              </a:rPr>
              <a:t>searchable </a:t>
            </a:r>
            <a:r>
              <a:rPr lang="en-GB" sz="2400" dirty="0">
                <a:solidFill>
                  <a:srgbClr val="006AB2"/>
                </a:solidFill>
                <a:latin typeface="Calibri" pitchFamily="34" charset="0"/>
              </a:rPr>
              <a:t>online database </a:t>
            </a:r>
          </a:p>
          <a:p>
            <a:pPr marL="457200" lvl="0" indent="-45720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lang="en-GB" sz="2400" dirty="0">
                <a:solidFill>
                  <a:srgbClr val="006AB2"/>
                </a:solidFill>
                <a:latin typeface="Calibri" pitchFamily="34" charset="0"/>
              </a:rPr>
              <a:t>combines facts on measures and interventions in the 47 different national HE systems areas</a:t>
            </a:r>
          </a:p>
          <a:p>
            <a:pPr marL="457200" lvl="0" indent="-45720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lang="en-GB" sz="2400" dirty="0">
                <a:solidFill>
                  <a:srgbClr val="006AB2"/>
                </a:solidFill>
                <a:latin typeface="Calibri" pitchFamily="34" charset="0"/>
              </a:rPr>
              <a:t>facilitates contrast and comparison to enable peer learning and knowledge exchange throughout EHEA </a:t>
            </a:r>
            <a:endParaRPr lang="de-DE" sz="2400" dirty="0">
              <a:solidFill>
                <a:srgbClr val="006AB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582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en-GB" dirty="0" smtClean="0"/>
              <a:t>Component 1 – database – “the grid”</a:t>
            </a:r>
          </a:p>
        </p:txBody>
      </p:sp>
      <p:sp>
        <p:nvSpPr>
          <p:cNvPr id="5" name="Rechteck 4"/>
          <p:cNvSpPr/>
          <p:nvPr/>
        </p:nvSpPr>
        <p:spPr>
          <a:xfrm>
            <a:off x="467544" y="983625"/>
            <a:ext cx="41764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de-DE" sz="2800" dirty="0" smtClean="0">
                <a:latin typeface="Calibri" pitchFamily="34" charset="0"/>
              </a:rPr>
              <a:t>Major </a:t>
            </a:r>
            <a:r>
              <a:rPr lang="de-DE" sz="2800" dirty="0" err="1" smtClean="0">
                <a:latin typeface="Calibri" pitchFamily="34" charset="0"/>
              </a:rPr>
              <a:t>stakeholders</a:t>
            </a:r>
            <a:r>
              <a:rPr lang="de-DE" sz="2800" dirty="0" smtClean="0">
                <a:latin typeface="Calibri" pitchFamily="34" charset="0"/>
              </a:rPr>
              <a:t> in </a:t>
            </a:r>
            <a:r>
              <a:rPr lang="de-DE" sz="2800" dirty="0" err="1" smtClean="0">
                <a:latin typeface="Calibri" pitchFamily="34" charset="0"/>
              </a:rPr>
              <a:t>higher</a:t>
            </a:r>
            <a:r>
              <a:rPr lang="de-DE" sz="2800" dirty="0" smtClean="0">
                <a:latin typeface="Calibri" pitchFamily="34" charset="0"/>
              </a:rPr>
              <a:t> </a:t>
            </a:r>
            <a:r>
              <a:rPr lang="de-DE" sz="2800" dirty="0" err="1" smtClean="0">
                <a:latin typeface="Calibri" pitchFamily="34" charset="0"/>
              </a:rPr>
              <a:t>education</a:t>
            </a:r>
            <a:r>
              <a:rPr lang="de-DE" sz="2800" dirty="0" smtClean="0">
                <a:latin typeface="Calibri" pitchFamily="34" charset="0"/>
              </a:rPr>
              <a:t> </a:t>
            </a:r>
            <a:r>
              <a:rPr lang="de-DE" sz="2800" dirty="0" err="1" smtClean="0">
                <a:latin typeface="Calibri" pitchFamily="34" charset="0"/>
              </a:rPr>
              <a:t>within</a:t>
            </a:r>
            <a:r>
              <a:rPr lang="de-DE" sz="2800" dirty="0" smtClean="0">
                <a:latin typeface="Calibri" pitchFamily="34" charset="0"/>
              </a:rPr>
              <a:t> </a:t>
            </a:r>
            <a:r>
              <a:rPr lang="de-DE" sz="2800" dirty="0" err="1" smtClean="0">
                <a:latin typeface="Calibri" pitchFamily="34" charset="0"/>
              </a:rPr>
              <a:t>the</a:t>
            </a:r>
            <a:r>
              <a:rPr lang="de-DE" sz="2800" dirty="0" smtClean="0">
                <a:latin typeface="Calibri" pitchFamily="34" charset="0"/>
              </a:rPr>
              <a:t> EHEA (</a:t>
            </a:r>
            <a:r>
              <a:rPr lang="de-DE" sz="2800" dirty="0" err="1" smtClean="0">
                <a:latin typeface="Calibri" pitchFamily="34" charset="0"/>
              </a:rPr>
              <a:t>ministries</a:t>
            </a:r>
            <a:r>
              <a:rPr lang="de-DE" sz="2800" dirty="0" smtClean="0">
                <a:latin typeface="Calibri" pitchFamily="34" charset="0"/>
              </a:rPr>
              <a:t>, HEIs…) will </a:t>
            </a:r>
            <a:r>
              <a:rPr lang="de-DE" sz="2800" dirty="0" err="1" smtClean="0">
                <a:latin typeface="Calibri" pitchFamily="34" charset="0"/>
              </a:rPr>
              <a:t>be</a:t>
            </a:r>
            <a:r>
              <a:rPr lang="de-DE" sz="2800" dirty="0" smtClean="0">
                <a:latin typeface="Calibri" pitchFamily="34" charset="0"/>
              </a:rPr>
              <a:t> </a:t>
            </a:r>
            <a:r>
              <a:rPr lang="de-DE" sz="2800" dirty="0" err="1" smtClean="0">
                <a:latin typeface="Calibri" pitchFamily="34" charset="0"/>
              </a:rPr>
              <a:t>asked</a:t>
            </a:r>
            <a:r>
              <a:rPr lang="de-DE" sz="2800" dirty="0" smtClean="0">
                <a:latin typeface="Calibri" pitchFamily="34" charset="0"/>
              </a:rPr>
              <a:t> </a:t>
            </a:r>
            <a:r>
              <a:rPr lang="de-DE" sz="2800" dirty="0" err="1" smtClean="0">
                <a:latin typeface="Calibri" pitchFamily="34" charset="0"/>
              </a:rPr>
              <a:t>to</a:t>
            </a:r>
            <a:r>
              <a:rPr lang="de-DE" sz="2800" dirty="0" smtClean="0">
                <a:latin typeface="Calibri" pitchFamily="34" charset="0"/>
              </a:rPr>
              <a:t> </a:t>
            </a:r>
            <a:r>
              <a:rPr lang="de-DE" sz="2800" dirty="0" err="1" smtClean="0">
                <a:latin typeface="Calibri" pitchFamily="34" charset="0"/>
              </a:rPr>
              <a:t>contribute</a:t>
            </a:r>
            <a:r>
              <a:rPr lang="de-DE" sz="2800" dirty="0" smtClean="0">
                <a:latin typeface="Calibri" pitchFamily="34" charset="0"/>
              </a:rPr>
              <a:t> </a:t>
            </a:r>
            <a:r>
              <a:rPr lang="de-DE" sz="2800" dirty="0" err="1" smtClean="0">
                <a:latin typeface="Calibri" pitchFamily="34" charset="0"/>
              </a:rPr>
              <a:t>information</a:t>
            </a:r>
            <a:r>
              <a:rPr lang="de-DE" sz="2800" dirty="0" smtClean="0">
                <a:latin typeface="Calibri" pitchFamily="34" charset="0"/>
              </a:rPr>
              <a:t> on:</a:t>
            </a:r>
          </a:p>
        </p:txBody>
      </p:sp>
      <p:pic>
        <p:nvPicPr>
          <p:cNvPr id="3073" name="Picture 1" descr="C:\Users\orr\Documents\My Dropbox\PL4SD\gri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908720"/>
            <a:ext cx="4419600" cy="4248150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467544" y="3118316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de-DE" sz="2400" dirty="0" err="1" smtClean="0">
                <a:solidFill>
                  <a:srgbClr val="006AB2"/>
                </a:solidFill>
                <a:latin typeface="Calibri" pitchFamily="34" charset="0"/>
              </a:rPr>
              <a:t>what</a:t>
            </a:r>
            <a:r>
              <a:rPr lang="de-DE" sz="2400" dirty="0">
                <a:solidFill>
                  <a:srgbClr val="006AB2"/>
                </a:solidFill>
                <a:latin typeface="Calibri" pitchFamily="34" charset="0"/>
              </a:rPr>
              <a:t>?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de-DE" sz="2400" dirty="0" err="1" smtClean="0">
                <a:solidFill>
                  <a:srgbClr val="006AB2"/>
                </a:solidFill>
                <a:latin typeface="Calibri" pitchFamily="34" charset="0"/>
              </a:rPr>
              <a:t>for</a:t>
            </a:r>
            <a:r>
              <a:rPr lang="de-DE" sz="2400" dirty="0" smtClean="0">
                <a:solidFill>
                  <a:srgbClr val="006AB2"/>
                </a:solidFill>
                <a:latin typeface="Calibri" pitchFamily="34" charset="0"/>
              </a:rPr>
              <a:t> </a:t>
            </a:r>
            <a:r>
              <a:rPr lang="de-DE" sz="2400" dirty="0" err="1">
                <a:solidFill>
                  <a:srgbClr val="006AB2"/>
                </a:solidFill>
                <a:latin typeface="Calibri" pitchFamily="34" charset="0"/>
              </a:rPr>
              <a:t>whom</a:t>
            </a:r>
            <a:r>
              <a:rPr lang="de-DE" sz="2400" dirty="0">
                <a:solidFill>
                  <a:srgbClr val="006AB2"/>
                </a:solidFill>
                <a:latin typeface="Calibri" pitchFamily="34" charset="0"/>
              </a:rPr>
              <a:t>?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de-DE" sz="2400" dirty="0" err="1" smtClean="0">
                <a:solidFill>
                  <a:srgbClr val="006AB2"/>
                </a:solidFill>
                <a:latin typeface="Calibri" pitchFamily="34" charset="0"/>
              </a:rPr>
              <a:t>how</a:t>
            </a:r>
            <a:r>
              <a:rPr lang="de-DE" sz="2400" dirty="0">
                <a:solidFill>
                  <a:srgbClr val="006AB2"/>
                </a:solidFill>
                <a:latin typeface="Calibri" pitchFamily="34" charset="0"/>
              </a:rPr>
              <a:t>?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de-DE" sz="2400" dirty="0" err="1" smtClean="0">
                <a:solidFill>
                  <a:srgbClr val="006AB2"/>
                </a:solidFill>
                <a:latin typeface="Calibri" pitchFamily="34" charset="0"/>
              </a:rPr>
              <a:t>why</a:t>
            </a:r>
            <a:r>
              <a:rPr lang="de-DE" sz="2400" dirty="0">
                <a:solidFill>
                  <a:srgbClr val="006AB2"/>
                </a:solidFill>
                <a:latin typeface="Calibri" pitchFamily="34" charset="0"/>
              </a:rPr>
              <a:t>?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de-DE" sz="2400" dirty="0" err="1" smtClean="0">
                <a:solidFill>
                  <a:srgbClr val="006AB2"/>
                </a:solidFill>
                <a:latin typeface="Calibri" pitchFamily="34" charset="0"/>
              </a:rPr>
              <a:t>by</a:t>
            </a:r>
            <a:r>
              <a:rPr lang="de-DE" sz="2400" dirty="0" smtClean="0">
                <a:solidFill>
                  <a:srgbClr val="006AB2"/>
                </a:solidFill>
                <a:latin typeface="Calibri" pitchFamily="34" charset="0"/>
              </a:rPr>
              <a:t> </a:t>
            </a:r>
            <a:r>
              <a:rPr lang="de-DE" sz="2400" dirty="0" err="1">
                <a:solidFill>
                  <a:srgbClr val="006AB2"/>
                </a:solidFill>
                <a:latin typeface="Calibri" pitchFamily="34" charset="0"/>
              </a:rPr>
              <a:t>whom</a:t>
            </a:r>
            <a:r>
              <a:rPr lang="de-DE" sz="2400" dirty="0">
                <a:solidFill>
                  <a:srgbClr val="006AB2"/>
                </a:solidFill>
                <a:latin typeface="Calibri" pitchFamily="34" charset="0"/>
              </a:rPr>
              <a:t>?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de-DE" sz="2400" dirty="0" err="1" smtClean="0">
                <a:solidFill>
                  <a:srgbClr val="006AB2"/>
                </a:solidFill>
                <a:latin typeface="Calibri" pitchFamily="34" charset="0"/>
              </a:rPr>
              <a:t>when</a:t>
            </a:r>
            <a:r>
              <a:rPr lang="de-DE" sz="2400" dirty="0">
                <a:solidFill>
                  <a:srgbClr val="006AB2"/>
                </a:solidFill>
                <a:latin typeface="Calibri" pitchFamily="34" charset="0"/>
              </a:rPr>
              <a:t>?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de-DE" sz="2400" dirty="0" err="1" smtClean="0">
                <a:solidFill>
                  <a:srgbClr val="006AB2"/>
                </a:solidFill>
                <a:latin typeface="Calibri" pitchFamily="34" charset="0"/>
              </a:rPr>
              <a:t>where</a:t>
            </a:r>
            <a:r>
              <a:rPr lang="de-DE" sz="2400" dirty="0">
                <a:solidFill>
                  <a:srgbClr val="006AB2"/>
                </a:solidFill>
                <a:latin typeface="Calibri" pitchFamily="34" charset="0"/>
              </a:rPr>
              <a:t>?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de-DE" sz="2400" dirty="0" err="1" smtClean="0">
                <a:solidFill>
                  <a:srgbClr val="006AB2"/>
                </a:solidFill>
                <a:latin typeface="Calibri" pitchFamily="34" charset="0"/>
              </a:rPr>
              <a:t>follow-Up</a:t>
            </a:r>
            <a:endParaRPr lang="de-DE" sz="2400" dirty="0">
              <a:solidFill>
                <a:srgbClr val="006AB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965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de-DE" dirty="0" smtClean="0"/>
              <a:t>Implementation – </a:t>
            </a:r>
            <a:r>
              <a:rPr lang="de-DE" dirty="0" err="1"/>
              <a:t>c</a:t>
            </a:r>
            <a:r>
              <a:rPr lang="de-DE" dirty="0" err="1" smtClean="0"/>
              <a:t>omponent</a:t>
            </a:r>
            <a:r>
              <a:rPr lang="de-DE" dirty="0" smtClean="0"/>
              <a:t> 2 – </a:t>
            </a:r>
            <a:r>
              <a:rPr lang="de-DE" dirty="0" err="1" smtClean="0"/>
              <a:t>country</a:t>
            </a:r>
            <a:r>
              <a:rPr lang="de-DE" dirty="0" smtClean="0"/>
              <a:t> </a:t>
            </a:r>
            <a:r>
              <a:rPr lang="de-DE" dirty="0" err="1" smtClean="0"/>
              <a:t>reviews</a:t>
            </a:r>
            <a:endParaRPr lang="de-DE" dirty="0" smtClean="0"/>
          </a:p>
        </p:txBody>
      </p:sp>
      <p:sp>
        <p:nvSpPr>
          <p:cNvPr id="3" name="Rechteck 2"/>
          <p:cNvSpPr/>
          <p:nvPr/>
        </p:nvSpPr>
        <p:spPr>
          <a:xfrm>
            <a:off x="467544" y="983625"/>
            <a:ext cx="85689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smtClean="0">
                <a:latin typeface="Calibri" pitchFamily="34" charset="0"/>
              </a:rPr>
              <a:t>Demarcations </a:t>
            </a:r>
            <a:r>
              <a:rPr lang="en-GB" sz="2800" dirty="0">
                <a:latin typeface="Calibri" pitchFamily="34" charset="0"/>
              </a:rPr>
              <a:t>of administrative and operational responsibilities in an education system (national, regional and institutional, but also sectorial) </a:t>
            </a:r>
            <a:r>
              <a:rPr lang="en-GB" sz="2800" dirty="0" smtClean="0">
                <a:latin typeface="Calibri" pitchFamily="34" charset="0"/>
              </a:rPr>
              <a:t>often result </a:t>
            </a:r>
            <a:r>
              <a:rPr lang="en-GB" sz="2800" dirty="0">
                <a:latin typeface="Calibri" pitchFamily="34" charset="0"/>
              </a:rPr>
              <a:t>in an incoherence of actions. </a:t>
            </a:r>
            <a:endParaRPr lang="en-GB" sz="2800" dirty="0" smtClean="0">
              <a:latin typeface="Calibri" pitchFamily="34" charset="0"/>
            </a:endParaRPr>
          </a:p>
          <a:p>
            <a:endParaRPr lang="en-GB" sz="2800" dirty="0" smtClean="0">
              <a:latin typeface="Calibri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611560" y="3055600"/>
            <a:ext cx="828092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Aft>
                <a:spcPts val="1200"/>
              </a:spcAft>
              <a:buFont typeface="Wingdings" pitchFamily="2" charset="2"/>
              <a:buChar char="ü"/>
            </a:pPr>
            <a:r>
              <a:rPr lang="en-GB" sz="2800" dirty="0">
                <a:solidFill>
                  <a:srgbClr val="006AB2"/>
                </a:solidFill>
                <a:latin typeface="Calibri" pitchFamily="34" charset="0"/>
              </a:rPr>
              <a:t>providing an external and comprehensive reflection and review of initiatives and measures undertaken by a country</a:t>
            </a:r>
          </a:p>
          <a:p>
            <a:pPr marL="457200" lvl="0" indent="-457200">
              <a:spcAft>
                <a:spcPts val="1200"/>
              </a:spcAft>
              <a:buFont typeface="Wingdings" pitchFamily="2" charset="2"/>
              <a:buChar char="ü"/>
            </a:pPr>
            <a:r>
              <a:rPr lang="en-GB" sz="2800" dirty="0">
                <a:solidFill>
                  <a:srgbClr val="006AB2"/>
                </a:solidFill>
                <a:latin typeface="Calibri" pitchFamily="34" charset="0"/>
              </a:rPr>
              <a:t>to assist countries in the development of a coherent, comprehensive and effective national strategy for improving the social dimension of higher education</a:t>
            </a:r>
            <a:endParaRPr lang="de-DE" sz="2800" dirty="0">
              <a:solidFill>
                <a:srgbClr val="006AB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639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de-DE" dirty="0" err="1" smtClean="0"/>
              <a:t>Component</a:t>
            </a:r>
            <a:r>
              <a:rPr lang="de-DE" dirty="0" smtClean="0"/>
              <a:t> 2 – </a:t>
            </a:r>
            <a:r>
              <a:rPr lang="de-DE" dirty="0" err="1" smtClean="0"/>
              <a:t>country</a:t>
            </a:r>
            <a:r>
              <a:rPr lang="de-DE" dirty="0" smtClean="0"/>
              <a:t> </a:t>
            </a:r>
            <a:r>
              <a:rPr lang="de-DE" dirty="0" err="1" smtClean="0"/>
              <a:t>reviews</a:t>
            </a:r>
            <a:r>
              <a:rPr lang="de-DE" dirty="0" smtClean="0"/>
              <a:t> – </a:t>
            </a:r>
            <a:r>
              <a:rPr lang="de-DE" dirty="0" err="1" smtClean="0"/>
              <a:t>schedule</a:t>
            </a:r>
            <a:r>
              <a:rPr lang="de-DE" dirty="0" smtClean="0"/>
              <a:t> </a:t>
            </a:r>
          </a:p>
        </p:txBody>
      </p:sp>
      <p:sp>
        <p:nvSpPr>
          <p:cNvPr id="3" name="Rechteck 2"/>
          <p:cNvSpPr/>
          <p:nvPr/>
        </p:nvSpPr>
        <p:spPr>
          <a:xfrm>
            <a:off x="467544" y="983625"/>
            <a:ext cx="85689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smtClean="0">
                <a:latin typeface="Calibri" pitchFamily="34" charset="0"/>
              </a:rPr>
              <a:t>Coordinated by PL4SD consortium, but involving national and international experts</a:t>
            </a:r>
          </a:p>
          <a:p>
            <a:endParaRPr lang="en-GB" sz="2800" dirty="0" smtClean="0">
              <a:latin typeface="Calibri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67544" y="2204864"/>
            <a:ext cx="828092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Aft>
                <a:spcPts val="1200"/>
              </a:spcAft>
              <a:buFont typeface="Wingdings" pitchFamily="2" charset="2"/>
              <a:buChar char="ü"/>
            </a:pPr>
            <a:r>
              <a:rPr lang="en-GB" sz="2400" dirty="0">
                <a:solidFill>
                  <a:srgbClr val="006AB2"/>
                </a:solidFill>
                <a:latin typeface="Calibri" pitchFamily="34" charset="0"/>
              </a:rPr>
              <a:t>Invitation and recruitment of 3 countries for review (1x2013, 2x2014)</a:t>
            </a:r>
          </a:p>
          <a:p>
            <a:pPr marL="457200" lvl="0" indent="-457200">
              <a:spcAft>
                <a:spcPts val="1200"/>
              </a:spcAft>
              <a:buFont typeface="Wingdings" pitchFamily="2" charset="2"/>
              <a:buChar char="ü"/>
            </a:pPr>
            <a:r>
              <a:rPr lang="en-GB" sz="2400" dirty="0">
                <a:solidFill>
                  <a:srgbClr val="006AB2"/>
                </a:solidFill>
                <a:latin typeface="Calibri" pitchFamily="34" charset="0"/>
              </a:rPr>
              <a:t>Country self-report</a:t>
            </a:r>
          </a:p>
          <a:p>
            <a:pPr marL="457200" lvl="0" indent="-457200">
              <a:spcAft>
                <a:spcPts val="1200"/>
              </a:spcAft>
              <a:buFont typeface="Wingdings" pitchFamily="2" charset="2"/>
              <a:buChar char="ü"/>
            </a:pPr>
            <a:r>
              <a:rPr lang="en-GB" sz="2400" dirty="0">
                <a:solidFill>
                  <a:srgbClr val="006AB2"/>
                </a:solidFill>
                <a:latin typeface="Calibri" pitchFamily="34" charset="0"/>
              </a:rPr>
              <a:t>External reviewers (4 – policy-makers, HEI rep, researcher, student rep.); recruitment agreed with Stakeholders’ Forum</a:t>
            </a:r>
          </a:p>
          <a:p>
            <a:pPr marL="457200" lvl="0" indent="-457200">
              <a:spcAft>
                <a:spcPts val="1200"/>
              </a:spcAft>
              <a:buFont typeface="Wingdings" pitchFamily="2" charset="2"/>
              <a:buChar char="ü"/>
            </a:pPr>
            <a:r>
              <a:rPr lang="en-GB" sz="2400" dirty="0">
                <a:solidFill>
                  <a:srgbClr val="006AB2"/>
                </a:solidFill>
                <a:latin typeface="Calibri" pitchFamily="34" charset="0"/>
              </a:rPr>
              <a:t>Visit over 5 working days with first response on last day</a:t>
            </a:r>
          </a:p>
          <a:p>
            <a:pPr marL="457200" lvl="0" indent="-457200">
              <a:spcAft>
                <a:spcPts val="1200"/>
              </a:spcAft>
              <a:buFont typeface="Wingdings" pitchFamily="2" charset="2"/>
              <a:buChar char="ü"/>
            </a:pPr>
            <a:r>
              <a:rPr lang="en-GB" sz="2400" dirty="0">
                <a:solidFill>
                  <a:srgbClr val="006AB2"/>
                </a:solidFill>
                <a:latin typeface="Calibri" pitchFamily="34" charset="0"/>
              </a:rPr>
              <a:t>Review draft report</a:t>
            </a:r>
          </a:p>
          <a:p>
            <a:pPr marL="457200" lvl="0" indent="-457200">
              <a:spcAft>
                <a:spcPts val="1200"/>
              </a:spcAft>
              <a:buFont typeface="Wingdings" pitchFamily="2" charset="2"/>
              <a:buChar char="ü"/>
            </a:pPr>
            <a:r>
              <a:rPr lang="en-GB" sz="2400" dirty="0">
                <a:solidFill>
                  <a:srgbClr val="006AB2"/>
                </a:solidFill>
                <a:latin typeface="Calibri" pitchFamily="34" charset="0"/>
              </a:rPr>
              <a:t>Report finalised and published</a:t>
            </a:r>
            <a:endParaRPr lang="de-DE" sz="2400" dirty="0">
              <a:solidFill>
                <a:srgbClr val="006AB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394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73F7CF842B0E24AA6C7C4E6F5B069E9" ma:contentTypeVersion="0" ma:contentTypeDescription="Create a new document." ma:contentTypeScope="" ma:versionID="7bae795dcadf6c0c26748871d2c4d08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2D2BC41E-B04C-43F3-9D1D-E101352B7254}"/>
</file>

<file path=customXml/itemProps2.xml><?xml version="1.0" encoding="utf-8"?>
<ds:datastoreItem xmlns:ds="http://schemas.openxmlformats.org/officeDocument/2006/customXml" ds:itemID="{54E871E6-FF3D-4C50-B82C-A4E61CD5BBC4}"/>
</file>

<file path=customXml/itemProps3.xml><?xml version="1.0" encoding="utf-8"?>
<ds:datastoreItem xmlns:ds="http://schemas.openxmlformats.org/officeDocument/2006/customXml" ds:itemID="{ECB3491B-A8E5-4317-A957-4372D627FCE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739</Words>
  <Application>Microsoft Office PowerPoint</Application>
  <PresentationFormat>Bildschirmpräsentation (4:3)</PresentationFormat>
  <Paragraphs>70</Paragraphs>
  <Slides>10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Standarddesign</vt:lpstr>
      <vt:lpstr>PowerPoint-Präsentation</vt:lpstr>
      <vt:lpstr>Contents</vt:lpstr>
      <vt:lpstr>Social dimension in the Bologna Process</vt:lpstr>
      <vt:lpstr>The problem – activities, but data gaps</vt:lpstr>
      <vt:lpstr>Objectives – facilitate peer learning</vt:lpstr>
      <vt:lpstr>Implementation – component 1 – database</vt:lpstr>
      <vt:lpstr>Component 1 – database – “the grid”</vt:lpstr>
      <vt:lpstr>Implementation – component 2 – country reviews</vt:lpstr>
      <vt:lpstr>Component 2 – country reviews – schedule </vt:lpstr>
      <vt:lpstr>Next steps</vt:lpstr>
    </vt:vector>
  </TitlesOfParts>
  <Company>HIS Hochschul-Informations-System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HIS Hochschul-Informations-System GmbH</dc:creator>
  <cp:lastModifiedBy>orr</cp:lastModifiedBy>
  <cp:revision>101</cp:revision>
  <dcterms:created xsi:type="dcterms:W3CDTF">2006-09-26T12:21:56Z</dcterms:created>
  <dcterms:modified xsi:type="dcterms:W3CDTF">2013-03-11T20:23:04Z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0x010100C73F7CF842B0E24AA6C7C4E6F5B069E9</vt:lpwstr>
  </property>
</Properties>
</file>