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wmf" ContentType="image/x-wmf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Default Extension="gif" ContentType="image/gif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8"/>
  </p:notesMasterIdLst>
  <p:sldIdLst>
    <p:sldId id="260" r:id="rId2"/>
    <p:sldId id="296" r:id="rId3"/>
    <p:sldId id="297" r:id="rId4"/>
    <p:sldId id="298" r:id="rId5"/>
    <p:sldId id="314" r:id="rId6"/>
    <p:sldId id="299" r:id="rId7"/>
    <p:sldId id="300" r:id="rId8"/>
    <p:sldId id="302" r:id="rId9"/>
    <p:sldId id="322" r:id="rId10"/>
    <p:sldId id="323" r:id="rId11"/>
    <p:sldId id="324" r:id="rId12"/>
    <p:sldId id="325" r:id="rId13"/>
    <p:sldId id="315" r:id="rId14"/>
    <p:sldId id="305" r:id="rId15"/>
    <p:sldId id="316" r:id="rId16"/>
    <p:sldId id="317" r:id="rId17"/>
    <p:sldId id="307" r:id="rId18"/>
    <p:sldId id="319" r:id="rId19"/>
    <p:sldId id="320" r:id="rId20"/>
    <p:sldId id="321" r:id="rId21"/>
    <p:sldId id="313" r:id="rId22"/>
    <p:sldId id="326" r:id="rId23"/>
    <p:sldId id="327" r:id="rId24"/>
    <p:sldId id="328" r:id="rId25"/>
    <p:sldId id="329" r:id="rId26"/>
    <p:sldId id="306" r:id="rId27"/>
  </p:sldIdLst>
  <p:sldSz cx="9144000" cy="6858000" type="screen4x3"/>
  <p:notesSz cx="6797675" cy="9926638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orsten Fransson" initials="TF" lastIdx="47" clrIdx="0"/>
  <p:cmAuthor id="1" name="Lorenz" initials="L" lastIdx="1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60"/>
  </p:normalViewPr>
  <p:slideViewPr>
    <p:cSldViewPr>
      <p:cViewPr>
        <p:scale>
          <a:sx n="60" d="100"/>
          <a:sy n="60" d="100"/>
        </p:scale>
        <p:origin x="-710" y="1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41" d="100"/>
          <a:sy n="41" d="100"/>
        </p:scale>
        <p:origin x="-1613" y="-7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A9F88-933A-41B1-8B2B-0723A8DDD7CE}" type="datetimeFigureOut">
              <a:rPr lang="es-ES" smtClean="0"/>
              <a:pPr/>
              <a:t>15/03/2013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52DCC6-BB8F-40E4-B574-C5C137D7E0EB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7636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Wingdings" pitchFamily="2" charset="2"/>
              <a:buNone/>
            </a:pPr>
            <a:fld id="{386D087C-208F-4094-8A2F-CFFAAE658F7A}" type="slidenum">
              <a:rPr lang="en-GB" smtClean="0">
                <a:latin typeface="Times New Roman" pitchFamily="18" charset="0"/>
                <a:cs typeface="Lucida Sans Unicode" pitchFamily="34" charset="0"/>
              </a:rPr>
              <a:pPr>
                <a:buFont typeface="Wingdings" pitchFamily="2" charset="2"/>
                <a:buNone/>
              </a:pPr>
              <a:t>2</a:t>
            </a:fld>
            <a:endParaRPr lang="en-GB" smtClean="0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8435" name="Text Box 1"/>
          <p:cNvSpPr txBox="1">
            <a:spLocks noChangeArrowheads="1"/>
          </p:cNvSpPr>
          <p:nvPr/>
        </p:nvSpPr>
        <p:spPr bwMode="auto">
          <a:xfrm>
            <a:off x="3850587" y="9428711"/>
            <a:ext cx="2940737" cy="48994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288" tIns="46950" rIns="90288" bIns="46950" anchor="b"/>
          <a:lstStyle/>
          <a:p>
            <a:pPr algn="r">
              <a:lnSpc>
                <a:spcPct val="95000"/>
              </a:lnSpc>
              <a:tabLst>
                <a:tab pos="0" algn="l"/>
                <a:tab pos="449108" algn="l"/>
                <a:tab pos="899808" algn="l"/>
                <a:tab pos="1350508" algn="l"/>
                <a:tab pos="1801208" algn="l"/>
                <a:tab pos="2251908" algn="l"/>
                <a:tab pos="2702609" algn="l"/>
                <a:tab pos="3153308" algn="l"/>
                <a:tab pos="3604009" algn="l"/>
                <a:tab pos="4054709" algn="l"/>
                <a:tab pos="4505409" algn="l"/>
                <a:tab pos="4956109" algn="l"/>
                <a:tab pos="5406810" algn="l"/>
                <a:tab pos="5857509" algn="l"/>
                <a:tab pos="6308210" algn="l"/>
                <a:tab pos="6758910" algn="l"/>
                <a:tab pos="7209610" algn="l"/>
                <a:tab pos="7660310" algn="l"/>
                <a:tab pos="8111010" algn="l"/>
                <a:tab pos="8561710" algn="l"/>
                <a:tab pos="9012411" algn="l"/>
              </a:tabLst>
            </a:pPr>
            <a:fld id="{7FB287EC-BF32-4E94-98B7-58BDB58340BD}" type="slidenum">
              <a:rPr lang="en-GB" sz="1200">
                <a:solidFill>
                  <a:srgbClr val="000000"/>
                </a:solidFill>
                <a:latin typeface="Times New Roman" pitchFamily="18" charset="0"/>
              </a:rPr>
              <a:pPr algn="r">
                <a:lnSpc>
                  <a:spcPct val="95000"/>
                </a:lnSpc>
                <a:tabLst>
                  <a:tab pos="0" algn="l"/>
                  <a:tab pos="449108" algn="l"/>
                  <a:tab pos="899808" algn="l"/>
                  <a:tab pos="1350508" algn="l"/>
                  <a:tab pos="1801208" algn="l"/>
                  <a:tab pos="2251908" algn="l"/>
                  <a:tab pos="2702609" algn="l"/>
                  <a:tab pos="3153308" algn="l"/>
                  <a:tab pos="3604009" algn="l"/>
                  <a:tab pos="4054709" algn="l"/>
                  <a:tab pos="4505409" algn="l"/>
                  <a:tab pos="4956109" algn="l"/>
                  <a:tab pos="5406810" algn="l"/>
                  <a:tab pos="5857509" algn="l"/>
                  <a:tab pos="6308210" algn="l"/>
                  <a:tab pos="6758910" algn="l"/>
                  <a:tab pos="7209610" algn="l"/>
                  <a:tab pos="7660310" algn="l"/>
                  <a:tab pos="8111010" algn="l"/>
                  <a:tab pos="8561710" algn="l"/>
                  <a:tab pos="9012411" algn="l"/>
                </a:tabLst>
              </a:pPr>
              <a:t>2</a:t>
            </a:fld>
            <a:endParaRPr lang="en-GB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8436" name="Text Box 2"/>
          <p:cNvSpPr txBox="1">
            <a:spLocks noChangeArrowheads="1"/>
          </p:cNvSpPr>
          <p:nvPr/>
        </p:nvSpPr>
        <p:spPr bwMode="auto">
          <a:xfrm>
            <a:off x="932081" y="745296"/>
            <a:ext cx="4935102" cy="3721691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733" tIns="45866" rIns="91733" bIns="45866" anchor="ctr"/>
          <a:lstStyle/>
          <a:p>
            <a:endParaRPr lang="de-DE"/>
          </a:p>
        </p:txBody>
      </p:sp>
      <p:sp>
        <p:nvSpPr>
          <p:cNvPr id="18437" name="Rectangle 3"/>
          <p:cNvSpPr>
            <a:spLocks noGrp="1" noChangeArrowheads="1"/>
          </p:cNvSpPr>
          <p:nvPr>
            <p:ph type="body"/>
          </p:nvPr>
        </p:nvSpPr>
        <p:spPr>
          <a:xfrm>
            <a:off x="679609" y="4715952"/>
            <a:ext cx="5425755" cy="4452624"/>
          </a:xfrm>
          <a:noFill/>
          <a:ln/>
        </p:spPr>
        <p:txBody>
          <a:bodyPr wrap="none" anchor="ctr"/>
          <a:lstStyle/>
          <a:p>
            <a:endParaRPr lang="de-DE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6619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fld id="{49F58FDF-4F4D-439D-ACE8-2208AD17DEED}" type="datetime1">
              <a:rPr lang="sv-SE" sz="1200" smtClean="0"/>
              <a:pPr/>
              <a:t>2013-03-15</a:t>
            </a:fld>
            <a:endParaRPr lang="sv-SE" sz="1200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3C27BDC-74C9-4428-A49E-96C405DD8E26}" type="slidenum">
              <a:rPr lang="en-GB" smtClean="0">
                <a:latin typeface="Times New Roman" charset="0"/>
                <a:cs typeface="Lucida Sans Unicode" charset="0"/>
              </a:rPr>
              <a:pPr/>
              <a:t>3</a:t>
            </a:fld>
            <a:endParaRPr lang="en-GB" smtClean="0">
              <a:latin typeface="Times New Roman" charset="0"/>
              <a:cs typeface="Lucida Sans Unicode" charset="0"/>
            </a:endParaRPr>
          </a:p>
        </p:txBody>
      </p:sp>
      <p:sp>
        <p:nvSpPr>
          <p:cNvPr id="60419" name="Text Box 1"/>
          <p:cNvSpPr txBox="1">
            <a:spLocks noChangeArrowheads="1"/>
          </p:cNvSpPr>
          <p:nvPr/>
        </p:nvSpPr>
        <p:spPr bwMode="auto">
          <a:xfrm>
            <a:off x="3850587" y="9428711"/>
            <a:ext cx="2940737" cy="48994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288" tIns="46950" rIns="90288" bIns="46950" anchor="b"/>
          <a:lstStyle/>
          <a:p>
            <a:pPr algn="r">
              <a:lnSpc>
                <a:spcPct val="95000"/>
              </a:lnSpc>
              <a:tabLst>
                <a:tab pos="0" algn="l"/>
                <a:tab pos="449108" algn="l"/>
                <a:tab pos="899808" algn="l"/>
                <a:tab pos="1350508" algn="l"/>
                <a:tab pos="1801208" algn="l"/>
                <a:tab pos="2251908" algn="l"/>
                <a:tab pos="2702609" algn="l"/>
                <a:tab pos="3153308" algn="l"/>
                <a:tab pos="3604009" algn="l"/>
                <a:tab pos="4054709" algn="l"/>
                <a:tab pos="4505409" algn="l"/>
                <a:tab pos="4956109" algn="l"/>
                <a:tab pos="5406810" algn="l"/>
                <a:tab pos="5857509" algn="l"/>
                <a:tab pos="6308210" algn="l"/>
                <a:tab pos="6758910" algn="l"/>
                <a:tab pos="7209610" algn="l"/>
                <a:tab pos="7660310" algn="l"/>
                <a:tab pos="8111010" algn="l"/>
                <a:tab pos="8561710" algn="l"/>
                <a:tab pos="9012411" algn="l"/>
              </a:tabLst>
            </a:pPr>
            <a:fld id="{DA617DE6-2124-4DA3-BF06-FB8A3DBEEF36}" type="slidenum">
              <a:rPr lang="en-GB" sz="1200">
                <a:solidFill>
                  <a:srgbClr val="000000"/>
                </a:solidFill>
                <a:latin typeface="Times New Roman" charset="0"/>
              </a:rPr>
              <a:pPr algn="r">
                <a:lnSpc>
                  <a:spcPct val="95000"/>
                </a:lnSpc>
                <a:tabLst>
                  <a:tab pos="0" algn="l"/>
                  <a:tab pos="449108" algn="l"/>
                  <a:tab pos="899808" algn="l"/>
                  <a:tab pos="1350508" algn="l"/>
                  <a:tab pos="1801208" algn="l"/>
                  <a:tab pos="2251908" algn="l"/>
                  <a:tab pos="2702609" algn="l"/>
                  <a:tab pos="3153308" algn="l"/>
                  <a:tab pos="3604009" algn="l"/>
                  <a:tab pos="4054709" algn="l"/>
                  <a:tab pos="4505409" algn="l"/>
                  <a:tab pos="4956109" algn="l"/>
                  <a:tab pos="5406810" algn="l"/>
                  <a:tab pos="5857509" algn="l"/>
                  <a:tab pos="6308210" algn="l"/>
                  <a:tab pos="6758910" algn="l"/>
                  <a:tab pos="7209610" algn="l"/>
                  <a:tab pos="7660310" algn="l"/>
                  <a:tab pos="8111010" algn="l"/>
                  <a:tab pos="8561710" algn="l"/>
                  <a:tab pos="9012411" algn="l"/>
                </a:tabLst>
              </a:pPr>
              <a:t>3</a:t>
            </a:fld>
            <a:endParaRPr lang="en-GB" sz="12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60420" name="Text Box 2"/>
          <p:cNvSpPr txBox="1">
            <a:spLocks noChangeArrowheads="1"/>
          </p:cNvSpPr>
          <p:nvPr/>
        </p:nvSpPr>
        <p:spPr bwMode="auto">
          <a:xfrm>
            <a:off x="932081" y="745296"/>
            <a:ext cx="4935102" cy="3721691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733" tIns="45866" rIns="91733" bIns="45866" anchor="ctr"/>
          <a:lstStyle/>
          <a:p>
            <a:endParaRPr lang="de-DE"/>
          </a:p>
        </p:txBody>
      </p:sp>
      <p:sp>
        <p:nvSpPr>
          <p:cNvPr id="60421" name="Rectangle 3"/>
          <p:cNvSpPr>
            <a:spLocks noGrp="1" noChangeArrowheads="1"/>
          </p:cNvSpPr>
          <p:nvPr>
            <p:ph type="body"/>
          </p:nvPr>
        </p:nvSpPr>
        <p:spPr>
          <a:xfrm>
            <a:off x="679609" y="4715952"/>
            <a:ext cx="5425755" cy="4452624"/>
          </a:xfrm>
          <a:noFill/>
          <a:ln/>
        </p:spPr>
        <p:txBody>
          <a:bodyPr wrap="none" anchor="ctr"/>
          <a:lstStyle/>
          <a:p>
            <a:endParaRPr lang="de-DE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2BEB07-8A6E-40AD-8C52-7245CF994BEF}" type="slidenum">
              <a:rPr lang="sv-SE" smtClean="0">
                <a:solidFill>
                  <a:srgbClr val="000000"/>
                </a:solidFill>
                <a:latin typeface="Times" pitchFamily="18" charset="0"/>
                <a:ea typeface="ＭＳ Ｐゴシック" pitchFamily="34" charset="-128"/>
              </a:rPr>
              <a:pPr/>
              <a:t>4</a:t>
            </a:fld>
            <a:endParaRPr lang="sv-SE" smtClean="0">
              <a:solidFill>
                <a:srgbClr val="000000"/>
              </a:solidFill>
              <a:latin typeface="Times" pitchFamily="18" charset="0"/>
              <a:ea typeface="ＭＳ Ｐゴシック" pitchFamily="34" charset="-128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4538"/>
            <a:ext cx="4941888" cy="3706812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5951"/>
            <a:ext cx="5438775" cy="4466987"/>
          </a:xfrm>
          <a:noFill/>
          <a:ln/>
        </p:spPr>
        <p:txBody>
          <a:bodyPr/>
          <a:lstStyle/>
          <a:p>
            <a:pPr eaLnBrk="1" hangingPunct="1"/>
            <a:endParaRPr lang="sv-SE" smtClean="0">
              <a:latin typeface="Times" pitchFamily="18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1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Wingdings" pitchFamily="2" charset="2"/>
              <a:buNone/>
            </a:pPr>
            <a:fld id="{53ABB9E6-C372-4809-9F80-87B364032BF9}" type="slidenum">
              <a:rPr lang="en-GB" smtClean="0">
                <a:latin typeface="Times New Roman" pitchFamily="18" charset="0"/>
                <a:cs typeface="Lucida Sans Unicode" pitchFamily="34" charset="0"/>
              </a:rPr>
              <a:pPr>
                <a:buFont typeface="Wingdings" pitchFamily="2" charset="2"/>
                <a:buNone/>
              </a:pPr>
              <a:t>5</a:t>
            </a:fld>
            <a:endParaRPr lang="en-GB" smtClean="0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97283" name="Text Box 1"/>
          <p:cNvSpPr txBox="1">
            <a:spLocks noChangeArrowheads="1"/>
          </p:cNvSpPr>
          <p:nvPr/>
        </p:nvSpPr>
        <p:spPr bwMode="auto">
          <a:xfrm>
            <a:off x="3850588" y="9428712"/>
            <a:ext cx="2940737" cy="48994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D13F498-70AC-40AD-BFEC-2C2934348F61}" type="slidenum">
              <a:rPr lang="en-GB" sz="1200">
                <a:solidFill>
                  <a:srgbClr val="000000"/>
                </a:solidFill>
                <a:latin typeface="Times New Roman" pitchFamily="18" charset="0"/>
              </a:rPr>
              <a:pPr algn="r">
                <a:lnSpc>
                  <a:spcPct val="95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5</a:t>
            </a:fld>
            <a:endParaRPr lang="en-GB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7284" name="Text Box 2"/>
          <p:cNvSpPr txBox="1">
            <a:spLocks noChangeArrowheads="1"/>
          </p:cNvSpPr>
          <p:nvPr/>
        </p:nvSpPr>
        <p:spPr bwMode="auto">
          <a:xfrm>
            <a:off x="932081" y="745296"/>
            <a:ext cx="4935102" cy="3721691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97285" name="Rectangle 3"/>
          <p:cNvSpPr>
            <a:spLocks noGrp="1" noChangeArrowheads="1"/>
          </p:cNvSpPr>
          <p:nvPr>
            <p:ph type="body"/>
          </p:nvPr>
        </p:nvSpPr>
        <p:spPr>
          <a:xfrm>
            <a:off x="679610" y="4715953"/>
            <a:ext cx="5425755" cy="4452624"/>
          </a:xfrm>
          <a:noFill/>
          <a:ln/>
        </p:spPr>
        <p:txBody>
          <a:bodyPr wrap="none" anchor="ctr"/>
          <a:lstStyle/>
          <a:p>
            <a:endParaRPr lang="de-DE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5603" name="Notizenplatzhalter 2"/>
          <p:cNvSpPr>
            <a:spLocks noGrp="1"/>
          </p:cNvSpPr>
          <p:nvPr>
            <p:ph type="body" idx="1"/>
          </p:nvPr>
        </p:nvSpPr>
        <p:spPr>
          <a:xfrm>
            <a:off x="906463" y="4714357"/>
            <a:ext cx="4978400" cy="4460604"/>
          </a:xfrm>
          <a:noFill/>
          <a:ln>
            <a:solidFill>
              <a:srgbClr val="000000"/>
            </a:solidFill>
          </a:ln>
        </p:spPr>
        <p:txBody>
          <a:bodyPr lIns="86053" tIns="44748" rIns="86053" bIns="44748"/>
          <a:lstStyle/>
          <a:p>
            <a:pPr>
              <a:buFontTx/>
              <a:buChar char="•"/>
            </a:pP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well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distributed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across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Europe</a:t>
            </a:r>
          </a:p>
          <a:p>
            <a:pPr>
              <a:buFontTx/>
              <a:buChar char="-"/>
            </a:pPr>
            <a:r>
              <a:rPr lang="de-DE" dirty="0" smtClean="0">
                <a:ea typeface="ＭＳ Ｐゴシック" pitchFamily="34" charset="-128"/>
                <a:cs typeface="Arial" charset="0"/>
              </a:rPr>
              <a:t> 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critical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mass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-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commitment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of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outstanding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partners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+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key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players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in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energy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(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numbers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how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to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underline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?)</a:t>
            </a:r>
          </a:p>
          <a:p>
            <a:pPr>
              <a:buFontTx/>
              <a:buChar char="-"/>
            </a:pPr>
            <a:r>
              <a:rPr lang="de-DE" dirty="0" smtClean="0">
                <a:ea typeface="ＭＳ Ｐゴシック" pitchFamily="34" charset="-128"/>
                <a:cs typeface="Arial" charset="0"/>
              </a:rPr>
              <a:t>  strong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involvement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in European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networks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(EERA, Cluster, …)</a:t>
            </a:r>
          </a:p>
          <a:p>
            <a:pPr>
              <a:buFontTx/>
              <a:buChar char="-"/>
            </a:pPr>
            <a:r>
              <a:rPr lang="de-DE" dirty="0" smtClean="0">
                <a:ea typeface="ＭＳ Ｐゴシック" pitchFamily="34" charset="-128"/>
                <a:cs typeface="Arial" charset="0"/>
              </a:rPr>
              <a:t> 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policy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-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connected</a:t>
            </a:r>
            <a:endParaRPr lang="de-DE" dirty="0" smtClean="0">
              <a:ea typeface="ＭＳ Ｐゴシック" pitchFamily="34" charset="-128"/>
              <a:cs typeface="Arial" charset="0"/>
            </a:endParaRPr>
          </a:p>
          <a:p>
            <a:r>
              <a:rPr lang="de-DE" dirty="0" smtClean="0">
                <a:ea typeface="ＭＳ Ｐゴシック" pitchFamily="34" charset="-128"/>
                <a:cs typeface="Arial" charset="0"/>
              </a:rPr>
              <a:t>- 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balanced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involvement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of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all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three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sides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of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the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knowledge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triangle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(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altogether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and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in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each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CC)</a:t>
            </a:r>
          </a:p>
          <a:p>
            <a:r>
              <a:rPr lang="de-DE" dirty="0" smtClean="0">
                <a:ea typeface="ＭＳ Ｐゴシック" pitchFamily="34" charset="-128"/>
                <a:cs typeface="Arial" charset="0"/>
              </a:rPr>
              <a:t>- 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Provide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solutions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for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the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way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to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a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sustainable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energy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in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future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;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reducing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climate</a:t>
            </a:r>
            <a:endParaRPr lang="de-DE" dirty="0" smtClean="0">
              <a:ea typeface="ＭＳ Ｐゴシック" pitchFamily="34" charset="-128"/>
              <a:cs typeface="Arial" charset="0"/>
            </a:endParaRPr>
          </a:p>
          <a:p>
            <a:r>
              <a:rPr lang="de-DE" dirty="0" smtClean="0">
                <a:ea typeface="ＭＳ Ｐゴシック" pitchFamily="34" charset="-128"/>
                <a:cs typeface="Arial" charset="0"/>
              </a:rPr>
              <a:t>-  strong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participation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of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industry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(35%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of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partners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)</a:t>
            </a:r>
          </a:p>
          <a:p>
            <a:r>
              <a:rPr lang="de-DE" dirty="0" smtClean="0">
                <a:ea typeface="ＭＳ Ｐゴシック" pitchFamily="34" charset="-128"/>
                <a:cs typeface="Arial" charset="0"/>
              </a:rPr>
              <a:t>- 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ready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to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extend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with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new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CC (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which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are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economically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viable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+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strenghen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the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KIC)</a:t>
            </a:r>
          </a:p>
          <a:p>
            <a:r>
              <a:rPr lang="de-DE" dirty="0" smtClean="0">
                <a:ea typeface="ＭＳ Ｐゴシック" pitchFamily="34" charset="-128"/>
                <a:cs typeface="Arial" charset="0"/>
              </a:rPr>
              <a:t>- 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network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of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venture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capitalists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+ regional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goverments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around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KIC</a:t>
            </a:r>
          </a:p>
          <a:p>
            <a:pPr>
              <a:buFontTx/>
              <a:buChar char="•"/>
            </a:pP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integration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of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:</a:t>
            </a:r>
          </a:p>
          <a:p>
            <a:pPr lvl="1">
              <a:buFontTx/>
              <a:buChar char="•"/>
            </a:pP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triangle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:</a:t>
            </a:r>
          </a:p>
          <a:p>
            <a:pPr lvl="1">
              <a:buFontTx/>
              <a:buChar char="•"/>
            </a:pPr>
            <a:r>
              <a:rPr lang="de-DE" dirty="0" smtClean="0">
                <a:ea typeface="ＭＳ Ｐゴシック" pitchFamily="34" charset="-128"/>
                <a:cs typeface="Arial" charset="0"/>
              </a:rPr>
              <a:t> regional</a:t>
            </a:r>
          </a:p>
          <a:p>
            <a:pPr lvl="1">
              <a:buFontTx/>
              <a:buChar char="•"/>
            </a:pP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Ecosystem</a:t>
            </a:r>
            <a:endParaRPr lang="de-DE" dirty="0" smtClean="0">
              <a:ea typeface="ＭＳ Ｐゴシック" pitchFamily="34" charset="-128"/>
              <a:cs typeface="Arial" charset="0"/>
            </a:endParaRPr>
          </a:p>
          <a:p>
            <a:pPr lvl="1">
              <a:buFontTx/>
              <a:buChar char="•"/>
            </a:pP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cooperation</a:t>
            </a:r>
            <a:endParaRPr lang="de-DE" dirty="0" smtClean="0">
              <a:ea typeface="ＭＳ Ｐゴシック" pitchFamily="34" charset="-128"/>
              <a:cs typeface="Arial" charset="0"/>
            </a:endParaRPr>
          </a:p>
          <a:p>
            <a:pPr lvl="1">
              <a:buFontTx/>
              <a:buChar char="•"/>
            </a:pPr>
            <a:r>
              <a:rPr lang="de-DE" dirty="0" smtClean="0">
                <a:ea typeface="ＭＳ Ｐゴシック" pitchFamily="34" charset="-128"/>
                <a:cs typeface="Arial" charset="0"/>
              </a:rPr>
              <a:t> global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players</a:t>
            </a:r>
            <a:endParaRPr lang="de-DE" dirty="0" smtClean="0">
              <a:ea typeface="ＭＳ Ｐゴシック" pitchFamily="34" charset="-128"/>
              <a:cs typeface="Arial" charset="0"/>
            </a:endParaRPr>
          </a:p>
          <a:p>
            <a:pPr>
              <a:buFontTx/>
              <a:buChar char="•"/>
            </a:pPr>
            <a:r>
              <a:rPr lang="de-DE" dirty="0" smtClean="0">
                <a:ea typeface="ＭＳ Ｐゴシック" pitchFamily="34" charset="-128"/>
                <a:cs typeface="Arial" charset="0"/>
              </a:rPr>
              <a:t>Strong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participation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of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industry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(35%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of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partners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)</a:t>
            </a:r>
          </a:p>
          <a:p>
            <a:pPr>
              <a:buFontTx/>
              <a:buChar char="•"/>
            </a:pPr>
            <a:r>
              <a:rPr lang="de-DE" dirty="0" smtClean="0">
                <a:ea typeface="ＭＳ Ｐゴシック" pitchFamily="34" charset="-128"/>
                <a:cs typeface="Arial" charset="0"/>
              </a:rPr>
              <a:t>Integrated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energy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mix</a:t>
            </a:r>
          </a:p>
          <a:p>
            <a:pPr>
              <a:buFontTx/>
              <a:buChar char="•"/>
            </a:pPr>
            <a:r>
              <a:rPr lang="de-DE" dirty="0" smtClean="0">
                <a:ea typeface="ＭＳ Ｐゴシック" pitchFamily="34" charset="-128"/>
                <a:cs typeface="Arial" charset="0"/>
              </a:rPr>
              <a:t>More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than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50 %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of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the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research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energy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key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player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in Europe</a:t>
            </a:r>
          </a:p>
          <a:p>
            <a:pPr>
              <a:buFontTx/>
              <a:buChar char="•"/>
            </a:pPr>
            <a:r>
              <a:rPr lang="de-DE" dirty="0" smtClean="0">
                <a:ea typeface="ＭＳ Ｐゴシック" pitchFamily="34" charset="-128"/>
                <a:cs typeface="Arial" charset="0"/>
              </a:rPr>
              <a:t>Integration on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the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European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scale</a:t>
            </a:r>
            <a:endParaRPr lang="de-DE" dirty="0" smtClean="0">
              <a:ea typeface="ＭＳ Ｐゴシック" pitchFamily="34" charset="-128"/>
              <a:cs typeface="Arial" charset="0"/>
            </a:endParaRPr>
          </a:p>
          <a:p>
            <a:pPr>
              <a:buFontTx/>
              <a:buChar char="•"/>
            </a:pPr>
            <a:r>
              <a:rPr lang="de-DE" dirty="0" err="1" smtClean="0">
                <a:ea typeface="ＭＳ Ｐゴシック" pitchFamily="34" charset="-128"/>
                <a:cs typeface="Arial" charset="0"/>
              </a:rPr>
              <a:t>Examples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of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track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record</a:t>
            </a:r>
            <a:endParaRPr lang="de-DE" dirty="0" smtClean="0">
              <a:ea typeface="ＭＳ Ｐゴシック" pitchFamily="34" charset="-128"/>
              <a:cs typeface="Arial" charset="0"/>
            </a:endParaRPr>
          </a:p>
          <a:p>
            <a:pPr>
              <a:buFontTx/>
              <a:buChar char="•"/>
            </a:pPr>
            <a:r>
              <a:rPr lang="de-DE" dirty="0" smtClean="0">
                <a:ea typeface="ＭＳ Ｐゴシック" pitchFamily="34" charset="-128"/>
                <a:cs typeface="Arial" charset="0"/>
              </a:rPr>
              <a:t>Banks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and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venture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capitalists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</a:p>
          <a:p>
            <a:pPr>
              <a:buFontTx/>
              <a:buChar char="•"/>
            </a:pPr>
            <a:r>
              <a:rPr lang="de-DE" dirty="0" err="1" smtClean="0">
                <a:ea typeface="ＭＳ Ｐゴシック" pitchFamily="34" charset="-128"/>
                <a:cs typeface="Arial" charset="0"/>
              </a:rPr>
              <a:t>Balanced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involvement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of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all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three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sides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of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the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knowledge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triangle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(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altogether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and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in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each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CC)</a:t>
            </a:r>
          </a:p>
          <a:p>
            <a:pPr>
              <a:buFontTx/>
              <a:buChar char="•"/>
            </a:pPr>
            <a:r>
              <a:rPr lang="de-DE" dirty="0" smtClean="0">
                <a:ea typeface="ＭＳ Ｐゴシック" pitchFamily="34" charset="-128"/>
                <a:cs typeface="Arial" charset="0"/>
              </a:rPr>
              <a:t>Add a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structure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between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universities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of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eccellence</a:t>
            </a:r>
            <a:endParaRPr lang="de-DE" dirty="0" smtClean="0">
              <a:ea typeface="ＭＳ Ｐゴシック" pitchFamily="34" charset="-128"/>
              <a:cs typeface="Arial" charset="0"/>
            </a:endParaRPr>
          </a:p>
          <a:p>
            <a:endParaRPr lang="de-DE" dirty="0" smtClean="0">
              <a:ea typeface="ＭＳ Ｐゴシック" pitchFamily="34" charset="-128"/>
              <a:cs typeface="Arial" charset="0"/>
            </a:endParaRPr>
          </a:p>
        </p:txBody>
      </p:sp>
      <p:sp>
        <p:nvSpPr>
          <p:cNvPr id="25604" name="Foliennummernplatzhalter 3"/>
          <p:cNvSpPr txBox="1">
            <a:spLocks noGrp="1"/>
          </p:cNvSpPr>
          <p:nvPr/>
        </p:nvSpPr>
        <p:spPr bwMode="auto">
          <a:xfrm>
            <a:off x="3851276" y="9428712"/>
            <a:ext cx="2944813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430" tIns="43715" rIns="87430" bIns="43715" anchor="b"/>
          <a:lstStyle/>
          <a:p>
            <a:pPr algn="r" defTabSz="874327" eaLnBrk="0" hangingPunct="0"/>
            <a:fld id="{533BCCA2-B98C-4450-AD18-193F17DC72DB}" type="slidenum">
              <a:rPr lang="de-DE" sz="1100">
                <a:ea typeface="MS Gothic" pitchFamily="49" charset="-128"/>
                <a:cs typeface="Arial" charset="0"/>
              </a:rPr>
              <a:pPr algn="r" defTabSz="874327" eaLnBrk="0" hangingPunct="0"/>
              <a:t>6</a:t>
            </a:fld>
            <a:endParaRPr lang="de-DE" sz="1100">
              <a:ea typeface="MS Gothic" pitchFamily="49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7651" name="Notizenplatzhalter 2"/>
          <p:cNvSpPr>
            <a:spLocks noGrp="1"/>
          </p:cNvSpPr>
          <p:nvPr>
            <p:ph type="body" idx="1"/>
          </p:nvPr>
        </p:nvSpPr>
        <p:spPr>
          <a:xfrm>
            <a:off x="906463" y="4714357"/>
            <a:ext cx="4978400" cy="4460604"/>
          </a:xfrm>
          <a:noFill/>
          <a:ln>
            <a:solidFill>
              <a:srgbClr val="000000"/>
            </a:solidFill>
          </a:ln>
        </p:spPr>
        <p:txBody>
          <a:bodyPr lIns="86053" tIns="44748" rIns="86053" bIns="44748"/>
          <a:lstStyle/>
          <a:p>
            <a:r>
              <a:rPr lang="de-DE" smtClean="0">
                <a:ea typeface="ＭＳ Ｐゴシック" pitchFamily="34" charset="-128"/>
                <a:cs typeface="Arial" charset="0"/>
              </a:rPr>
              <a:t>Change colors for coordinator!</a:t>
            </a:r>
          </a:p>
          <a:p>
            <a:r>
              <a:rPr lang="de-DE" smtClean="0">
                <a:ea typeface="ＭＳ Ｐゴシック" pitchFamily="34" charset="-128"/>
                <a:cs typeface="Arial" charset="0"/>
              </a:rPr>
              <a:t>Explane what will be done at the CCs!</a:t>
            </a:r>
          </a:p>
          <a:p>
            <a:r>
              <a:rPr lang="de-DE" smtClean="0">
                <a:ea typeface="ＭＳ Ｐゴシック" pitchFamily="34" charset="-128"/>
                <a:cs typeface="Arial" charset="0"/>
              </a:rPr>
              <a:t>Add examples for the CCs</a:t>
            </a:r>
          </a:p>
          <a:p>
            <a:pPr>
              <a:buFontTx/>
              <a:buChar char="•"/>
            </a:pPr>
            <a:r>
              <a:rPr lang="de-DE" smtClean="0">
                <a:ea typeface="ＭＳ Ｐゴシック" pitchFamily="34" charset="-128"/>
                <a:cs typeface="Arial" charset="0"/>
              </a:rPr>
              <a:t>Germany: Demonstration unit hybrid powrer plantr based on micro gas turbine</a:t>
            </a:r>
          </a:p>
          <a:p>
            <a:pPr>
              <a:buFontTx/>
              <a:buChar char="•"/>
            </a:pPr>
            <a:r>
              <a:rPr lang="de-DE" smtClean="0">
                <a:ea typeface="ＭＳ Ｐゴシック" pitchFamily="34" charset="-128"/>
                <a:cs typeface="Arial" charset="0"/>
              </a:rPr>
              <a:t>Alps Valleys: Nano-materials for high energy / high power batteries</a:t>
            </a:r>
          </a:p>
          <a:p>
            <a:pPr>
              <a:buFontTx/>
              <a:buChar char="•"/>
            </a:pPr>
            <a:r>
              <a:rPr lang="de-DE" smtClean="0">
                <a:ea typeface="ＭＳ Ｐゴシック" pitchFamily="34" charset="-128"/>
                <a:cs typeface="Arial" charset="0"/>
              </a:rPr>
              <a:t>Benelux: Setting up an intelligent house with minimum energy needs</a:t>
            </a:r>
          </a:p>
          <a:p>
            <a:pPr>
              <a:buFontTx/>
              <a:buChar char="•"/>
            </a:pPr>
            <a:r>
              <a:rPr lang="de-DE" smtClean="0">
                <a:ea typeface="ＭＳ Ｐゴシック" pitchFamily="34" charset="-128"/>
                <a:cs typeface="Arial" charset="0"/>
              </a:rPr>
              <a:t>Iberia: Demonstration project solar CSP</a:t>
            </a:r>
          </a:p>
          <a:p>
            <a:pPr>
              <a:buFontTx/>
              <a:buChar char="•"/>
            </a:pPr>
            <a:r>
              <a:rPr lang="de-DE" smtClean="0">
                <a:ea typeface="ＭＳ Ｐゴシック" pitchFamily="34" charset="-128"/>
                <a:cs typeface="Arial" charset="0"/>
              </a:rPr>
              <a:t>Poland Plus: Gasification of coal with CO2 internal reduction</a:t>
            </a:r>
          </a:p>
          <a:p>
            <a:pPr>
              <a:buFontTx/>
              <a:buChar char="•"/>
            </a:pPr>
            <a:r>
              <a:rPr lang="de-DE" smtClean="0">
                <a:ea typeface="ＭＳ Ｐゴシック" pitchFamily="34" charset="-128"/>
                <a:cs typeface="Arial" charset="0"/>
              </a:rPr>
              <a:t>Sweden: System and markets for the smart super grid of the future</a:t>
            </a:r>
          </a:p>
          <a:p>
            <a:pPr>
              <a:buFontTx/>
              <a:buChar char="•"/>
            </a:pPr>
            <a:endParaRPr lang="de-DE" smtClean="0">
              <a:ea typeface="ＭＳ Ｐゴシック" pitchFamily="34" charset="-128"/>
              <a:cs typeface="Arial" charset="0"/>
            </a:endParaRPr>
          </a:p>
          <a:p>
            <a:r>
              <a:rPr lang="de-DE" smtClean="0">
                <a:ea typeface="ＭＳ Ｐゴシック" pitchFamily="34" charset="-128"/>
                <a:cs typeface="Arial" charset="0"/>
              </a:rPr>
              <a:t>cover the whole technology mix (including nuclear and carbon sequestration) </a:t>
            </a:r>
          </a:p>
          <a:p>
            <a:r>
              <a:rPr lang="de-DE" smtClean="0">
                <a:ea typeface="ＭＳ Ｐゴシック" pitchFamily="34" charset="-128"/>
                <a:cs typeface="Arial" charset="0"/>
              </a:rPr>
              <a:t>integrate complete energy chain (production – distribution/storage – supply)</a:t>
            </a:r>
          </a:p>
          <a:p>
            <a:r>
              <a:rPr lang="de-DE" smtClean="0">
                <a:ea typeface="ＭＳ Ｐゴシック" pitchFamily="34" charset="-128"/>
                <a:cs typeface="Arial" charset="0"/>
              </a:rPr>
              <a:t>provide solutions for the transformation of Europe based on sustainable energy, not only perspectives</a:t>
            </a:r>
          </a:p>
          <a:p>
            <a:r>
              <a:rPr lang="de-DE" smtClean="0">
                <a:ea typeface="ＭＳ Ｐゴシック" pitchFamily="34" charset="-128"/>
                <a:cs typeface="Arial" charset="0"/>
              </a:rPr>
              <a:t>turn-into reality innovation key of the SET-Plan</a:t>
            </a:r>
          </a:p>
          <a:p>
            <a:endParaRPr lang="de-DE" smtClean="0">
              <a:ea typeface="ＭＳ Ｐゴシック" pitchFamily="34" charset="-128"/>
              <a:cs typeface="Arial" charset="0"/>
            </a:endParaRPr>
          </a:p>
          <a:p>
            <a:endParaRPr lang="de-DE" smtClean="0">
              <a:ea typeface="ＭＳ Ｐゴシック" pitchFamily="34" charset="-128"/>
              <a:cs typeface="Arial" charset="0"/>
            </a:endParaRPr>
          </a:p>
          <a:p>
            <a:endParaRPr lang="de-DE" smtClean="0">
              <a:ea typeface="ＭＳ Ｐゴシック" pitchFamily="34" charset="-128"/>
              <a:cs typeface="Arial" charset="0"/>
            </a:endParaRPr>
          </a:p>
          <a:p>
            <a:r>
              <a:rPr lang="de-DE" smtClean="0">
                <a:ea typeface="ＭＳ Ｐゴシック" pitchFamily="34" charset="-128"/>
                <a:cs typeface="Arial" charset="0"/>
              </a:rPr>
              <a:t>Anmerkung intern 1:</a:t>
            </a:r>
          </a:p>
          <a:p>
            <a:r>
              <a:rPr lang="de-DE" smtClean="0">
                <a:ea typeface="ＭＳ Ｐゴシック" pitchFamily="34" charset="-128"/>
                <a:cs typeface="Arial" charset="0"/>
              </a:rPr>
              <a:t>Presentation Schuurmans:</a:t>
            </a:r>
          </a:p>
          <a:p>
            <a:pPr>
              <a:buFont typeface="Wingdings" pitchFamily="2" charset="2"/>
              <a:buChar char="Ø"/>
            </a:pPr>
            <a:r>
              <a:rPr lang="de-DE" smtClean="0">
                <a:ea typeface="ＭＳ Ｐゴシック" pitchFamily="34" charset="-128"/>
                <a:cs typeface="Arial" charset="0"/>
              </a:rPr>
              <a:t>Business</a:t>
            </a:r>
          </a:p>
          <a:p>
            <a:pPr>
              <a:buFont typeface="Wingdings" pitchFamily="2" charset="2"/>
              <a:buChar char="Ø"/>
            </a:pPr>
            <a:r>
              <a:rPr lang="de-DE" smtClean="0">
                <a:ea typeface="ＭＳ Ｐゴシック" pitchFamily="34" charset="-128"/>
                <a:cs typeface="Arial" charset="0"/>
              </a:rPr>
              <a:t>Entrepreneurs, including SMEs</a:t>
            </a:r>
          </a:p>
          <a:p>
            <a:pPr>
              <a:buFont typeface="Wingdings" pitchFamily="2" charset="2"/>
              <a:buChar char="Ø"/>
            </a:pPr>
            <a:r>
              <a:rPr lang="de-DE" smtClean="0">
                <a:ea typeface="ＭＳ Ｐゴシック" pitchFamily="34" charset="-128"/>
                <a:cs typeface="Arial" charset="0"/>
              </a:rPr>
              <a:t>Research and technology organizations</a:t>
            </a:r>
          </a:p>
          <a:p>
            <a:pPr>
              <a:buFont typeface="Wingdings" pitchFamily="2" charset="2"/>
              <a:buChar char="Ø"/>
            </a:pPr>
            <a:r>
              <a:rPr lang="de-DE" smtClean="0">
                <a:ea typeface="ＭＳ Ｐゴシック" pitchFamily="34" charset="-128"/>
                <a:cs typeface="Arial" charset="0"/>
              </a:rPr>
              <a:t>Education</a:t>
            </a:r>
          </a:p>
          <a:p>
            <a:pPr>
              <a:buFont typeface="Wingdings" pitchFamily="2" charset="2"/>
              <a:buChar char="Ø"/>
            </a:pPr>
            <a:r>
              <a:rPr lang="de-DE" smtClean="0">
                <a:ea typeface="ＭＳ Ｐゴシック" pitchFamily="34" charset="-128"/>
                <a:cs typeface="Arial" charset="0"/>
              </a:rPr>
              <a:t>Investment communities (private investors and venture capital)</a:t>
            </a:r>
          </a:p>
          <a:p>
            <a:pPr>
              <a:buFont typeface="Wingdings" pitchFamily="2" charset="2"/>
              <a:buChar char="Ø"/>
            </a:pPr>
            <a:r>
              <a:rPr lang="de-DE" smtClean="0">
                <a:ea typeface="ＭＳ Ｐゴシック" pitchFamily="34" charset="-128"/>
                <a:cs typeface="Arial" charset="0"/>
              </a:rPr>
              <a:t>Research funders, including charities and foundations</a:t>
            </a:r>
          </a:p>
          <a:p>
            <a:pPr>
              <a:buFont typeface="Wingdings" pitchFamily="2" charset="2"/>
              <a:buChar char="Ø"/>
            </a:pPr>
            <a:r>
              <a:rPr lang="de-DE" smtClean="0">
                <a:ea typeface="ＭＳ Ｐゴシック" pitchFamily="34" charset="-128"/>
                <a:cs typeface="Arial" charset="0"/>
              </a:rPr>
              <a:t>Local, regional and national governments</a:t>
            </a:r>
          </a:p>
          <a:p>
            <a:pPr>
              <a:buFont typeface="Wingdings" pitchFamily="2" charset="2"/>
              <a:buChar char="Ø"/>
            </a:pPr>
            <a:endParaRPr lang="de-DE" smtClean="0">
              <a:ea typeface="ＭＳ Ｐゴシック" pitchFamily="34" charset="-128"/>
              <a:cs typeface="Arial" charset="0"/>
            </a:endParaRPr>
          </a:p>
          <a:p>
            <a:pPr>
              <a:buFont typeface="Wingdings" pitchFamily="2" charset="2"/>
              <a:buNone/>
            </a:pPr>
            <a:r>
              <a:rPr lang="de-DE" smtClean="0">
                <a:ea typeface="ＭＳ Ｐゴシック" pitchFamily="34" charset="-128"/>
                <a:cs typeface="Arial" charset="0"/>
              </a:rPr>
              <a:t>Anmerkung intern 2:</a:t>
            </a:r>
          </a:p>
          <a:p>
            <a:pPr>
              <a:buFont typeface="Wingdings" pitchFamily="2" charset="2"/>
              <a:buNone/>
            </a:pPr>
            <a:r>
              <a:rPr lang="de-DE" smtClean="0">
                <a:ea typeface="ＭＳ Ｐゴシック" pitchFamily="34" charset="-128"/>
                <a:cs typeface="Arial" charset="0"/>
              </a:rPr>
              <a:t>SME und research funders sind nicht erwähnt, da ihre Bedeutung nach meiner Einschätzung wesentlich hinter den drei genannten ansteht. In dem Fall ist eine Nachfrage nach SME zu erwarten</a:t>
            </a:r>
          </a:p>
          <a:p>
            <a:pPr>
              <a:buFont typeface="Wingdings" pitchFamily="2" charset="2"/>
              <a:buNone/>
            </a:pPr>
            <a:endParaRPr lang="de-DE" smtClean="0">
              <a:ea typeface="ＭＳ Ｐゴシック" pitchFamily="34" charset="-128"/>
              <a:cs typeface="Arial" charset="0"/>
            </a:endParaRPr>
          </a:p>
        </p:txBody>
      </p:sp>
      <p:sp>
        <p:nvSpPr>
          <p:cNvPr id="27652" name="Foliennummernplatzhalter 3"/>
          <p:cNvSpPr txBox="1">
            <a:spLocks noGrp="1"/>
          </p:cNvSpPr>
          <p:nvPr/>
        </p:nvSpPr>
        <p:spPr bwMode="auto">
          <a:xfrm>
            <a:off x="3851276" y="9428712"/>
            <a:ext cx="2944813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430" tIns="43715" rIns="87430" bIns="43715" anchor="b"/>
          <a:lstStyle/>
          <a:p>
            <a:pPr algn="r" defTabSz="874327" eaLnBrk="0" hangingPunct="0"/>
            <a:fld id="{56444600-A5C3-43F4-976E-9F8C4D0F26C0}" type="slidenum">
              <a:rPr lang="de-DE" sz="1100">
                <a:ea typeface="MS Gothic" pitchFamily="49" charset="-128"/>
                <a:cs typeface="Arial" charset="0"/>
              </a:rPr>
              <a:pPr algn="r" defTabSz="874327" eaLnBrk="0" hangingPunct="0"/>
              <a:t>7</a:t>
            </a:fld>
            <a:endParaRPr lang="de-DE" sz="1100">
              <a:ea typeface="MS Gothic" pitchFamily="49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3C27BDC-74C9-4428-A49E-96C405DD8E26}" type="slidenum">
              <a:rPr lang="en-GB" smtClean="0">
                <a:latin typeface="Times New Roman" charset="0"/>
                <a:cs typeface="Lucida Sans Unicode" charset="0"/>
              </a:rPr>
              <a:pPr/>
              <a:t>8</a:t>
            </a:fld>
            <a:endParaRPr lang="en-GB" smtClean="0">
              <a:latin typeface="Times New Roman" charset="0"/>
              <a:cs typeface="Lucida Sans Unicode" charset="0"/>
            </a:endParaRPr>
          </a:p>
        </p:txBody>
      </p:sp>
      <p:sp>
        <p:nvSpPr>
          <p:cNvPr id="60419" name="Text Box 1"/>
          <p:cNvSpPr txBox="1">
            <a:spLocks noChangeArrowheads="1"/>
          </p:cNvSpPr>
          <p:nvPr/>
        </p:nvSpPr>
        <p:spPr bwMode="auto">
          <a:xfrm>
            <a:off x="3850587" y="9428711"/>
            <a:ext cx="2940737" cy="48994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288" tIns="46950" rIns="90288" bIns="46950" anchor="b"/>
          <a:lstStyle/>
          <a:p>
            <a:pPr algn="r">
              <a:lnSpc>
                <a:spcPct val="95000"/>
              </a:lnSpc>
              <a:tabLst>
                <a:tab pos="0" algn="l"/>
                <a:tab pos="449108" algn="l"/>
                <a:tab pos="899808" algn="l"/>
                <a:tab pos="1350508" algn="l"/>
                <a:tab pos="1801208" algn="l"/>
                <a:tab pos="2251908" algn="l"/>
                <a:tab pos="2702609" algn="l"/>
                <a:tab pos="3153308" algn="l"/>
                <a:tab pos="3604009" algn="l"/>
                <a:tab pos="4054709" algn="l"/>
                <a:tab pos="4505409" algn="l"/>
                <a:tab pos="4956109" algn="l"/>
                <a:tab pos="5406810" algn="l"/>
                <a:tab pos="5857509" algn="l"/>
                <a:tab pos="6308210" algn="l"/>
                <a:tab pos="6758910" algn="l"/>
                <a:tab pos="7209610" algn="l"/>
                <a:tab pos="7660310" algn="l"/>
                <a:tab pos="8111010" algn="l"/>
                <a:tab pos="8561710" algn="l"/>
                <a:tab pos="9012411" algn="l"/>
              </a:tabLst>
            </a:pPr>
            <a:fld id="{DA617DE6-2124-4DA3-BF06-FB8A3DBEEF36}" type="slidenum">
              <a:rPr lang="en-GB" sz="1200">
                <a:solidFill>
                  <a:srgbClr val="000000"/>
                </a:solidFill>
                <a:latin typeface="Times New Roman" charset="0"/>
              </a:rPr>
              <a:pPr algn="r">
                <a:lnSpc>
                  <a:spcPct val="95000"/>
                </a:lnSpc>
                <a:tabLst>
                  <a:tab pos="0" algn="l"/>
                  <a:tab pos="449108" algn="l"/>
                  <a:tab pos="899808" algn="l"/>
                  <a:tab pos="1350508" algn="l"/>
                  <a:tab pos="1801208" algn="l"/>
                  <a:tab pos="2251908" algn="l"/>
                  <a:tab pos="2702609" algn="l"/>
                  <a:tab pos="3153308" algn="l"/>
                  <a:tab pos="3604009" algn="l"/>
                  <a:tab pos="4054709" algn="l"/>
                  <a:tab pos="4505409" algn="l"/>
                  <a:tab pos="4956109" algn="l"/>
                  <a:tab pos="5406810" algn="l"/>
                  <a:tab pos="5857509" algn="l"/>
                  <a:tab pos="6308210" algn="l"/>
                  <a:tab pos="6758910" algn="l"/>
                  <a:tab pos="7209610" algn="l"/>
                  <a:tab pos="7660310" algn="l"/>
                  <a:tab pos="8111010" algn="l"/>
                  <a:tab pos="8561710" algn="l"/>
                  <a:tab pos="9012411" algn="l"/>
                </a:tabLst>
              </a:pPr>
              <a:t>8</a:t>
            </a:fld>
            <a:endParaRPr lang="en-GB" sz="12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60420" name="Text Box 2"/>
          <p:cNvSpPr txBox="1">
            <a:spLocks noChangeArrowheads="1"/>
          </p:cNvSpPr>
          <p:nvPr/>
        </p:nvSpPr>
        <p:spPr bwMode="auto">
          <a:xfrm>
            <a:off x="932081" y="745296"/>
            <a:ext cx="4935102" cy="3721691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733" tIns="45866" rIns="91733" bIns="45866" anchor="ctr"/>
          <a:lstStyle/>
          <a:p>
            <a:endParaRPr lang="de-DE"/>
          </a:p>
        </p:txBody>
      </p:sp>
      <p:sp>
        <p:nvSpPr>
          <p:cNvPr id="60421" name="Rectangle 3"/>
          <p:cNvSpPr>
            <a:spLocks noGrp="1" noChangeArrowheads="1"/>
          </p:cNvSpPr>
          <p:nvPr>
            <p:ph type="body"/>
          </p:nvPr>
        </p:nvSpPr>
        <p:spPr>
          <a:xfrm>
            <a:off x="679609" y="4715952"/>
            <a:ext cx="5425755" cy="4452624"/>
          </a:xfrm>
          <a:noFill/>
          <a:ln/>
        </p:spPr>
        <p:txBody>
          <a:bodyPr wrap="none" anchor="ctr"/>
          <a:lstStyle/>
          <a:p>
            <a:endParaRPr lang="de-DE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2E8B592-E306-4AFB-A924-AE0F006BB392}" type="slidenum">
              <a:rPr lang="en-GB" smtClean="0">
                <a:latin typeface="Times New Roman" charset="0"/>
                <a:cs typeface="Lucida Sans Unicode" charset="0"/>
              </a:rPr>
              <a:pPr/>
              <a:t>14</a:t>
            </a:fld>
            <a:endParaRPr lang="en-GB" smtClean="0">
              <a:latin typeface="Times New Roman" charset="0"/>
              <a:cs typeface="Lucida Sans Unicode" charset="0"/>
            </a:endParaRPr>
          </a:p>
        </p:txBody>
      </p:sp>
      <p:sp>
        <p:nvSpPr>
          <p:cNvPr id="63491" name="Text Box 1"/>
          <p:cNvSpPr txBox="1">
            <a:spLocks noChangeArrowheads="1"/>
          </p:cNvSpPr>
          <p:nvPr/>
        </p:nvSpPr>
        <p:spPr bwMode="auto">
          <a:xfrm>
            <a:off x="3850587" y="9428711"/>
            <a:ext cx="2940737" cy="48994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288" tIns="46950" rIns="90288" bIns="46950" anchor="b"/>
          <a:lstStyle/>
          <a:p>
            <a:pPr algn="r">
              <a:lnSpc>
                <a:spcPct val="95000"/>
              </a:lnSpc>
              <a:tabLst>
                <a:tab pos="0" algn="l"/>
                <a:tab pos="449108" algn="l"/>
                <a:tab pos="899808" algn="l"/>
                <a:tab pos="1350508" algn="l"/>
                <a:tab pos="1801208" algn="l"/>
                <a:tab pos="2251908" algn="l"/>
                <a:tab pos="2702609" algn="l"/>
                <a:tab pos="3153308" algn="l"/>
                <a:tab pos="3604009" algn="l"/>
                <a:tab pos="4054709" algn="l"/>
                <a:tab pos="4505409" algn="l"/>
                <a:tab pos="4956109" algn="l"/>
                <a:tab pos="5406810" algn="l"/>
                <a:tab pos="5857509" algn="l"/>
                <a:tab pos="6308210" algn="l"/>
                <a:tab pos="6758910" algn="l"/>
                <a:tab pos="7209610" algn="l"/>
                <a:tab pos="7660310" algn="l"/>
                <a:tab pos="8111010" algn="l"/>
                <a:tab pos="8561710" algn="l"/>
                <a:tab pos="9012411" algn="l"/>
              </a:tabLst>
            </a:pPr>
            <a:fld id="{E5F13FD2-6A0F-4324-974F-E673D345006D}" type="slidenum">
              <a:rPr lang="en-GB" sz="1200">
                <a:solidFill>
                  <a:srgbClr val="000000"/>
                </a:solidFill>
                <a:latin typeface="Times New Roman" charset="0"/>
              </a:rPr>
              <a:pPr algn="r">
                <a:lnSpc>
                  <a:spcPct val="95000"/>
                </a:lnSpc>
                <a:tabLst>
                  <a:tab pos="0" algn="l"/>
                  <a:tab pos="449108" algn="l"/>
                  <a:tab pos="899808" algn="l"/>
                  <a:tab pos="1350508" algn="l"/>
                  <a:tab pos="1801208" algn="l"/>
                  <a:tab pos="2251908" algn="l"/>
                  <a:tab pos="2702609" algn="l"/>
                  <a:tab pos="3153308" algn="l"/>
                  <a:tab pos="3604009" algn="l"/>
                  <a:tab pos="4054709" algn="l"/>
                  <a:tab pos="4505409" algn="l"/>
                  <a:tab pos="4956109" algn="l"/>
                  <a:tab pos="5406810" algn="l"/>
                  <a:tab pos="5857509" algn="l"/>
                  <a:tab pos="6308210" algn="l"/>
                  <a:tab pos="6758910" algn="l"/>
                  <a:tab pos="7209610" algn="l"/>
                  <a:tab pos="7660310" algn="l"/>
                  <a:tab pos="8111010" algn="l"/>
                  <a:tab pos="8561710" algn="l"/>
                  <a:tab pos="9012411" algn="l"/>
                </a:tabLst>
              </a:pPr>
              <a:t>14</a:t>
            </a:fld>
            <a:endParaRPr lang="en-GB" sz="12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63492" name="Text Box 2"/>
          <p:cNvSpPr txBox="1">
            <a:spLocks noChangeArrowheads="1"/>
          </p:cNvSpPr>
          <p:nvPr/>
        </p:nvSpPr>
        <p:spPr bwMode="auto">
          <a:xfrm>
            <a:off x="932081" y="745296"/>
            <a:ext cx="4935102" cy="3721691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733" tIns="45866" rIns="91733" bIns="45866" anchor="ctr"/>
          <a:lstStyle/>
          <a:p>
            <a:endParaRPr lang="de-DE"/>
          </a:p>
        </p:txBody>
      </p:sp>
      <p:sp>
        <p:nvSpPr>
          <p:cNvPr id="63493" name="Rectangle 3"/>
          <p:cNvSpPr>
            <a:spLocks noGrp="1" noChangeArrowheads="1"/>
          </p:cNvSpPr>
          <p:nvPr>
            <p:ph type="body"/>
          </p:nvPr>
        </p:nvSpPr>
        <p:spPr>
          <a:xfrm>
            <a:off x="679609" y="4715952"/>
            <a:ext cx="5425755" cy="4452624"/>
          </a:xfrm>
          <a:noFill/>
          <a:ln/>
        </p:spPr>
        <p:txBody>
          <a:bodyPr wrap="none" anchor="ctr"/>
          <a:lstStyle/>
          <a:p>
            <a:endParaRPr lang="de-DE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ACD91B5B-CC89-4123-8FC3-6BDE09633322}" type="slidenum">
              <a:rPr lang="en-GB" smtClean="0">
                <a:latin typeface="Times New Roman" charset="0"/>
                <a:cs typeface="Lucida Sans Unicode" charset="0"/>
              </a:rPr>
              <a:pPr/>
              <a:t>17</a:t>
            </a:fld>
            <a:endParaRPr lang="en-GB" smtClean="0">
              <a:latin typeface="Times New Roman" charset="0"/>
              <a:cs typeface="Lucida Sans Unicode" charset="0"/>
            </a:endParaRPr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3850587" y="9428711"/>
            <a:ext cx="2940737" cy="48994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266" tIns="46938" rIns="90266" bIns="46938" anchor="b"/>
          <a:lstStyle/>
          <a:p>
            <a:pPr algn="r">
              <a:lnSpc>
                <a:spcPct val="95000"/>
              </a:lnSpc>
              <a:tabLst>
                <a:tab pos="0" algn="l"/>
                <a:tab pos="445922" algn="l"/>
                <a:tab pos="896623" algn="l"/>
                <a:tab pos="1347323" algn="l"/>
                <a:tab pos="1798023" algn="l"/>
                <a:tab pos="2248723" algn="l"/>
                <a:tab pos="2699424" algn="l"/>
                <a:tab pos="3150123" algn="l"/>
                <a:tab pos="3600824" algn="l"/>
                <a:tab pos="4051524" algn="l"/>
                <a:tab pos="4502224" algn="l"/>
                <a:tab pos="4952924" algn="l"/>
                <a:tab pos="5403624" algn="l"/>
                <a:tab pos="5854324" algn="l"/>
                <a:tab pos="6305025" algn="l"/>
                <a:tab pos="6755724" algn="l"/>
                <a:tab pos="7206425" algn="l"/>
                <a:tab pos="7657125" algn="l"/>
                <a:tab pos="8107825" algn="l"/>
                <a:tab pos="8558525" algn="l"/>
                <a:tab pos="9009226" algn="l"/>
              </a:tabLst>
            </a:pPr>
            <a:fld id="{4A0A4D90-C413-461D-BFD8-A883321D8796}" type="slidenum">
              <a:rPr lang="en-GB" sz="1200">
                <a:solidFill>
                  <a:srgbClr val="000000"/>
                </a:solidFill>
                <a:latin typeface="Times New Roman" charset="0"/>
              </a:rPr>
              <a:pPr algn="r">
                <a:lnSpc>
                  <a:spcPct val="95000"/>
                </a:lnSpc>
                <a:tabLst>
                  <a:tab pos="0" algn="l"/>
                  <a:tab pos="445922" algn="l"/>
                  <a:tab pos="896623" algn="l"/>
                  <a:tab pos="1347323" algn="l"/>
                  <a:tab pos="1798023" algn="l"/>
                  <a:tab pos="2248723" algn="l"/>
                  <a:tab pos="2699424" algn="l"/>
                  <a:tab pos="3150123" algn="l"/>
                  <a:tab pos="3600824" algn="l"/>
                  <a:tab pos="4051524" algn="l"/>
                  <a:tab pos="4502224" algn="l"/>
                  <a:tab pos="4952924" algn="l"/>
                  <a:tab pos="5403624" algn="l"/>
                  <a:tab pos="5854324" algn="l"/>
                  <a:tab pos="6305025" algn="l"/>
                  <a:tab pos="6755724" algn="l"/>
                  <a:tab pos="7206425" algn="l"/>
                  <a:tab pos="7657125" algn="l"/>
                  <a:tab pos="8107825" algn="l"/>
                  <a:tab pos="8558525" algn="l"/>
                  <a:tab pos="9009226" algn="l"/>
                </a:tabLst>
              </a:pPr>
              <a:t>17</a:t>
            </a:fld>
            <a:endParaRPr lang="en-GB" sz="12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65540" name="Text Box 2"/>
          <p:cNvSpPr txBox="1">
            <a:spLocks noChangeArrowheads="1"/>
          </p:cNvSpPr>
          <p:nvPr/>
        </p:nvSpPr>
        <p:spPr bwMode="auto">
          <a:xfrm>
            <a:off x="932081" y="745296"/>
            <a:ext cx="4935102" cy="3721691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711" tIns="45854" rIns="91711" bIns="45854" anchor="ctr"/>
          <a:lstStyle/>
          <a:p>
            <a:endParaRPr lang="de-DE"/>
          </a:p>
        </p:txBody>
      </p:sp>
      <p:sp>
        <p:nvSpPr>
          <p:cNvPr id="65541" name="Rectangle 3"/>
          <p:cNvSpPr>
            <a:spLocks noGrp="1" noChangeArrowheads="1"/>
          </p:cNvSpPr>
          <p:nvPr>
            <p:ph type="body"/>
          </p:nvPr>
        </p:nvSpPr>
        <p:spPr>
          <a:xfrm>
            <a:off x="679609" y="4715952"/>
            <a:ext cx="5425755" cy="4452624"/>
          </a:xfrm>
          <a:noFill/>
          <a:ln/>
        </p:spPr>
        <p:txBody>
          <a:bodyPr wrap="none" anchor="ctr"/>
          <a:lstStyle/>
          <a:p>
            <a:endParaRPr lang="de-DE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_Sh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Beginning_1.jpg"/>
          <p:cNvPicPr>
            <a:picLocks noChangeAspect="1"/>
          </p:cNvPicPr>
          <p:nvPr userDrawn="1"/>
        </p:nvPicPr>
        <p:blipFill>
          <a:blip r:embed="rId2" cstate="print"/>
          <a:srcRect l="6379" t="46737"/>
          <a:stretch>
            <a:fillRect/>
          </a:stretch>
        </p:blipFill>
        <p:spPr>
          <a:xfrm>
            <a:off x="0" y="3192543"/>
            <a:ext cx="9180512" cy="3692841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3792" y="1238895"/>
            <a:ext cx="7558608" cy="14700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11560" y="2780928"/>
            <a:ext cx="7560840" cy="50405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500">
                <a:solidFill>
                  <a:schemeClr val="accent4">
                    <a:lumMod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10" name="Content Placeholder 2"/>
          <p:cNvSpPr>
            <a:spLocks noGrp="1"/>
          </p:cNvSpPr>
          <p:nvPr>
            <p:ph idx="11" hasCustomPrompt="1"/>
          </p:nvPr>
        </p:nvSpPr>
        <p:spPr>
          <a:xfrm>
            <a:off x="4495800" y="304800"/>
            <a:ext cx="3200400" cy="3810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Co-location/Thematic field </a:t>
            </a:r>
            <a:endParaRPr lang="en-US" dirty="0"/>
          </a:p>
        </p:txBody>
      </p:sp>
      <p:pic>
        <p:nvPicPr>
          <p:cNvPr id="11" name="10 Imagen" descr="The_Leading_Engine.jpg"/>
          <p:cNvPicPr>
            <a:picLocks noChangeAspect="1"/>
          </p:cNvPicPr>
          <p:nvPr userDrawn="1"/>
        </p:nvPicPr>
        <p:blipFill>
          <a:blip r:embed="rId3" cstate="print"/>
          <a:srcRect l="219" t="41691"/>
          <a:stretch>
            <a:fillRect/>
          </a:stretch>
        </p:blipFill>
        <p:spPr>
          <a:xfrm>
            <a:off x="0" y="836712"/>
            <a:ext cx="7956376" cy="302136"/>
          </a:xfrm>
          <a:prstGeom prst="rect">
            <a:avLst/>
          </a:prstGeom>
        </p:spPr>
      </p:pic>
      <p:pic>
        <p:nvPicPr>
          <p:cNvPr id="12" name="11 Imagen" descr="Beginning_2.jpg"/>
          <p:cNvPicPr>
            <a:picLocks noChangeAspect="1"/>
          </p:cNvPicPr>
          <p:nvPr userDrawn="1"/>
        </p:nvPicPr>
        <p:blipFill>
          <a:blip r:embed="rId4" cstate="print"/>
          <a:srcRect l="6255" t="1040" r="40804" b="89996"/>
          <a:stretch>
            <a:fillRect/>
          </a:stretch>
        </p:blipFill>
        <p:spPr>
          <a:xfrm>
            <a:off x="0" y="44624"/>
            <a:ext cx="5184576" cy="620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_of_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Closure.jpg"/>
          <p:cNvPicPr>
            <a:picLocks noChangeAspect="1"/>
          </p:cNvPicPr>
          <p:nvPr userDrawn="1"/>
        </p:nvPicPr>
        <p:blipFill>
          <a:blip r:embed="rId2" cstate="print"/>
          <a:srcRect l="5729" t="16335" r="375"/>
          <a:stretch>
            <a:fillRect/>
          </a:stretch>
        </p:blipFill>
        <p:spPr>
          <a:xfrm>
            <a:off x="0" y="1124744"/>
            <a:ext cx="9144000" cy="576064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1" hasCustomPrompt="1"/>
          </p:nvPr>
        </p:nvSpPr>
        <p:spPr>
          <a:xfrm>
            <a:off x="4495800" y="304800"/>
            <a:ext cx="3200400" cy="3810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Co-location/Thematic field 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idx="10"/>
          </p:nvPr>
        </p:nvSpPr>
        <p:spPr>
          <a:xfrm>
            <a:off x="8455025" y="6664325"/>
            <a:ext cx="268288" cy="120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0B400-382E-41A7-BCFE-EFC996C3DF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idx="11"/>
          </p:nvPr>
        </p:nvSpPr>
        <p:spPr>
          <a:xfrm>
            <a:off x="430213" y="6688138"/>
            <a:ext cx="5565775" cy="1539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KIC </a:t>
            </a:r>
            <a:r>
              <a:rPr lang="en-GB" err="1"/>
              <a:t>InnoEnergy</a:t>
            </a:r>
            <a:r>
              <a:rPr lang="en-GB"/>
              <a:t> | Supervisory Board 24Nov2010| Speaker: DP</a:t>
            </a:r>
          </a:p>
        </p:txBody>
      </p:sp>
    </p:spTree>
    <p:extLst>
      <p:ext uri="{BB962C8B-B14F-4D97-AF65-F5344CB8AC3E}">
        <p14:creationId xmlns:p14="http://schemas.microsoft.com/office/powerpoint/2010/main" val="19357581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255588"/>
            <a:ext cx="6800850" cy="78105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0"/>
          </p:nvPr>
        </p:nvSpPr>
        <p:spPr>
          <a:xfrm>
            <a:off x="8455025" y="6664325"/>
            <a:ext cx="268288" cy="120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0CAC9-62CD-4028-B0B9-E6EB958B79C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idx="11"/>
          </p:nvPr>
        </p:nvSpPr>
        <p:spPr>
          <a:xfrm>
            <a:off x="430213" y="6688138"/>
            <a:ext cx="5565775" cy="1539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KIC InnoEnergy | Boosting Innovation for Sustainable Energy | Speaker: Name</a:t>
            </a:r>
          </a:p>
        </p:txBody>
      </p:sp>
    </p:spTree>
    <p:extLst>
      <p:ext uri="{BB962C8B-B14F-4D97-AF65-F5344CB8AC3E}">
        <p14:creationId xmlns:p14="http://schemas.microsoft.com/office/powerpoint/2010/main" val="823490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255588"/>
            <a:ext cx="6800850" cy="78105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0213" y="1341438"/>
            <a:ext cx="8305800" cy="50244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xfrm>
            <a:off x="8455024" y="6525344"/>
            <a:ext cx="581471" cy="2596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DD8FA76-1489-41CE-B1FC-BA1832D913DA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idx="11"/>
          </p:nvPr>
        </p:nvSpPr>
        <p:spPr>
          <a:xfrm>
            <a:off x="430213" y="6688138"/>
            <a:ext cx="5565775" cy="1539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KIC InnoEnergy | Boosting Innovation for Sustainable Energy | Speaker: Name</a:t>
            </a:r>
          </a:p>
        </p:txBody>
      </p:sp>
    </p:spTree>
    <p:extLst>
      <p:ext uri="{BB962C8B-B14F-4D97-AF65-F5344CB8AC3E}">
        <p14:creationId xmlns:p14="http://schemas.microsoft.com/office/powerpoint/2010/main" val="3650923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Lo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Beginning_2.jpg"/>
          <p:cNvPicPr>
            <a:picLocks noChangeAspect="1"/>
          </p:cNvPicPr>
          <p:nvPr userDrawn="1"/>
        </p:nvPicPr>
        <p:blipFill>
          <a:blip r:embed="rId2" cstate="print"/>
          <a:srcRect l="6255" t="55119"/>
          <a:stretch>
            <a:fillRect/>
          </a:stretch>
        </p:blipFill>
        <p:spPr>
          <a:xfrm>
            <a:off x="0" y="3777790"/>
            <a:ext cx="9180512" cy="3107594"/>
          </a:xfrm>
          <a:prstGeom prst="rect">
            <a:avLst/>
          </a:prstGeom>
        </p:spPr>
      </p:pic>
      <p:pic>
        <p:nvPicPr>
          <p:cNvPr id="8" name="7 Imagen" descr="Beginning_2.jpg"/>
          <p:cNvPicPr>
            <a:picLocks noChangeAspect="1"/>
          </p:cNvPicPr>
          <p:nvPr userDrawn="1"/>
        </p:nvPicPr>
        <p:blipFill>
          <a:blip r:embed="rId2" cstate="print"/>
          <a:srcRect l="6255" t="1040" r="40804" b="89996"/>
          <a:stretch>
            <a:fillRect/>
          </a:stretch>
        </p:blipFill>
        <p:spPr>
          <a:xfrm>
            <a:off x="0" y="44624"/>
            <a:ext cx="5184576" cy="620688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1" hasCustomPrompt="1"/>
          </p:nvPr>
        </p:nvSpPr>
        <p:spPr>
          <a:xfrm>
            <a:off x="4495800" y="304800"/>
            <a:ext cx="3200400" cy="3810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Co-location/Thematic field </a:t>
            </a:r>
            <a:endParaRPr lang="en-US" dirty="0"/>
          </a:p>
        </p:txBody>
      </p:sp>
      <p:sp>
        <p:nvSpPr>
          <p:cNvPr id="13" name="1 Título"/>
          <p:cNvSpPr>
            <a:spLocks noGrp="1"/>
          </p:cNvSpPr>
          <p:nvPr>
            <p:ph type="ctrTitle"/>
          </p:nvPr>
        </p:nvSpPr>
        <p:spPr>
          <a:xfrm>
            <a:off x="613792" y="1238895"/>
            <a:ext cx="7558608" cy="14700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14" name="2 Subtítulo"/>
          <p:cNvSpPr>
            <a:spLocks noGrp="1"/>
          </p:cNvSpPr>
          <p:nvPr>
            <p:ph type="subTitle" idx="1"/>
          </p:nvPr>
        </p:nvSpPr>
        <p:spPr>
          <a:xfrm>
            <a:off x="611560" y="2780928"/>
            <a:ext cx="7560840" cy="50405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500">
                <a:solidFill>
                  <a:schemeClr val="accent4">
                    <a:lumMod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pic>
        <p:nvPicPr>
          <p:cNvPr id="15" name="14 Imagen" descr="The_Leading_Engine.jpg"/>
          <p:cNvPicPr>
            <a:picLocks noChangeAspect="1"/>
          </p:cNvPicPr>
          <p:nvPr userDrawn="1"/>
        </p:nvPicPr>
        <p:blipFill>
          <a:blip r:embed="rId3" cstate="print"/>
          <a:srcRect l="219" t="41691"/>
          <a:stretch>
            <a:fillRect/>
          </a:stretch>
        </p:blipFill>
        <p:spPr>
          <a:xfrm>
            <a:off x="0" y="836712"/>
            <a:ext cx="7956376" cy="3021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038600" cy="5001419"/>
          </a:xfrm>
          <a:prstGeom prst="rect">
            <a:avLst/>
          </a:prstGeom>
        </p:spPr>
        <p:txBody>
          <a:bodyPr/>
          <a:lstStyle>
            <a:lvl1pPr>
              <a:buClr>
                <a:schemeClr val="accent2"/>
              </a:buClr>
              <a:buSzPct val="110000"/>
              <a:buFont typeface="Wingdings" pitchFamily="2" charset="2"/>
              <a:buChar char="§"/>
              <a:defRPr sz="2800">
                <a:solidFill>
                  <a:schemeClr val="accent4">
                    <a:lumMod val="10000"/>
                  </a:schemeClr>
                </a:solidFill>
              </a:defRPr>
            </a:lvl1pPr>
            <a:lvl2pPr>
              <a:buSzPct val="100000"/>
              <a:buFont typeface="Wingdings" pitchFamily="2" charset="2"/>
              <a:buChar char="§"/>
              <a:defRPr sz="2400">
                <a:solidFill>
                  <a:schemeClr val="accent4">
                    <a:lumMod val="10000"/>
                  </a:schemeClr>
                </a:solidFill>
              </a:defRPr>
            </a:lvl2pPr>
            <a:lvl3pPr>
              <a:buFont typeface="Arial" pitchFamily="34" charset="0"/>
              <a:buChar char="▫"/>
              <a:defRPr sz="2000">
                <a:solidFill>
                  <a:schemeClr val="accent4">
                    <a:lumMod val="10000"/>
                  </a:schemeClr>
                </a:solidFill>
              </a:defRPr>
            </a:lvl3pPr>
            <a:lvl4pPr>
              <a:buFont typeface="Arial" pitchFamily="34" charset="0"/>
              <a:buChar char="•"/>
              <a:defRPr sz="1800">
                <a:solidFill>
                  <a:schemeClr val="accent4">
                    <a:lumMod val="10000"/>
                  </a:schemeClr>
                </a:solidFill>
              </a:defRPr>
            </a:lvl4pPr>
            <a:lvl5pPr>
              <a:buFont typeface="Arial" pitchFamily="34" charset="0"/>
              <a:buChar char="̵"/>
              <a:defRPr lang="es-ES" sz="1800" kern="1200" dirty="0" smtClean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</a:lstStyle>
          <a:p>
            <a:fld id="{67708E51-2C83-41E1-8356-96EA19241560}" type="datetimeFigureOut">
              <a:rPr lang="es-ES" smtClean="0"/>
              <a:pPr/>
              <a:t>15/03/2013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</a:lstStyle>
          <a:p>
            <a:fld id="{DCEADB31-A276-4AFC-B105-F0209729CFC5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422920"/>
          </a:xfrm>
          <a:prstGeom prst="rect">
            <a:avLst/>
          </a:prstGeom>
        </p:spPr>
        <p:txBody>
          <a:bodyPr/>
          <a:lstStyle>
            <a:lvl1pPr algn="l">
              <a:defRPr sz="1900" b="1">
                <a:solidFill>
                  <a:schemeClr val="accent4">
                    <a:lumMod val="1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9" name="2 Marcador de contenido"/>
          <p:cNvSpPr>
            <a:spLocks noGrp="1"/>
          </p:cNvSpPr>
          <p:nvPr>
            <p:ph sz="half" idx="13"/>
          </p:nvPr>
        </p:nvSpPr>
        <p:spPr>
          <a:xfrm>
            <a:off x="4637856" y="1124744"/>
            <a:ext cx="4038600" cy="5001419"/>
          </a:xfrm>
          <a:prstGeom prst="rect">
            <a:avLst/>
          </a:prstGeom>
        </p:spPr>
        <p:txBody>
          <a:bodyPr/>
          <a:lstStyle>
            <a:lvl1pPr>
              <a:buClr>
                <a:schemeClr val="accent2"/>
              </a:buClr>
              <a:buSzPct val="110000"/>
              <a:buFont typeface="Wingdings" pitchFamily="2" charset="2"/>
              <a:buChar char="§"/>
              <a:defRPr sz="2800">
                <a:solidFill>
                  <a:schemeClr val="accent4">
                    <a:lumMod val="10000"/>
                  </a:schemeClr>
                </a:solidFill>
              </a:defRPr>
            </a:lvl1pPr>
            <a:lvl2pPr>
              <a:buSzPct val="100000"/>
              <a:buFont typeface="Wingdings" pitchFamily="2" charset="2"/>
              <a:buChar char="§"/>
              <a:defRPr sz="2400">
                <a:solidFill>
                  <a:schemeClr val="accent4">
                    <a:lumMod val="10000"/>
                  </a:schemeClr>
                </a:solidFill>
              </a:defRPr>
            </a:lvl2pPr>
            <a:lvl3pPr>
              <a:buFont typeface="Arial" pitchFamily="34" charset="0"/>
              <a:buChar char="▫"/>
              <a:defRPr sz="2000">
                <a:solidFill>
                  <a:schemeClr val="accent4">
                    <a:lumMod val="10000"/>
                  </a:schemeClr>
                </a:solidFill>
              </a:defRPr>
            </a:lvl3pPr>
            <a:lvl4pPr>
              <a:buFont typeface="Arial" pitchFamily="34" charset="0"/>
              <a:buChar char="•"/>
              <a:defRPr sz="1800">
                <a:solidFill>
                  <a:schemeClr val="accent4">
                    <a:lumMod val="10000"/>
                  </a:schemeClr>
                </a:solidFill>
              </a:defRPr>
            </a:lvl4pPr>
            <a:lvl5pPr>
              <a:buFont typeface="Arial" pitchFamily="34" charset="0"/>
              <a:buChar char="̵"/>
              <a:defRPr lang="es-ES" sz="1800" kern="1200" dirty="0" smtClean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660232" y="6376243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</a:lstStyle>
          <a:p>
            <a:fld id="{DCEADB31-A276-4AFC-B105-F0209729CFC5}" type="slidenum">
              <a:rPr lang="es-ES" smtClean="0"/>
              <a:pPr/>
              <a:t>‹#›</a:t>
            </a:fld>
            <a:endParaRPr lang="es-ES" dirty="0"/>
          </a:p>
        </p:txBody>
      </p:sp>
      <p:sp>
        <p:nvSpPr>
          <p:cNvPr id="10" name="1 Título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422920"/>
          </a:xfrm>
          <a:prstGeom prst="rect">
            <a:avLst/>
          </a:prstGeom>
        </p:spPr>
        <p:txBody>
          <a:bodyPr/>
          <a:lstStyle>
            <a:lvl1pPr algn="l">
              <a:defRPr sz="1900" b="1">
                <a:solidFill>
                  <a:schemeClr val="accent4">
                    <a:lumMod val="1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11" name="2 Marcador de contenido"/>
          <p:cNvSpPr>
            <a:spLocks noGrp="1"/>
          </p:cNvSpPr>
          <p:nvPr>
            <p:ph sz="half" idx="1"/>
          </p:nvPr>
        </p:nvSpPr>
        <p:spPr>
          <a:xfrm>
            <a:off x="539552" y="1124744"/>
            <a:ext cx="7776864" cy="5400600"/>
          </a:xfrm>
          <a:prstGeom prst="rect">
            <a:avLst/>
          </a:prstGeom>
        </p:spPr>
        <p:txBody>
          <a:bodyPr/>
          <a:lstStyle>
            <a:lvl1pPr>
              <a:buClr>
                <a:schemeClr val="accent2"/>
              </a:buClr>
              <a:buSzPct val="110000"/>
              <a:buFont typeface="Wingdings" pitchFamily="2" charset="2"/>
              <a:buChar char="§"/>
              <a:defRPr sz="2800">
                <a:solidFill>
                  <a:schemeClr val="accent4">
                    <a:lumMod val="10000"/>
                  </a:schemeClr>
                </a:solidFill>
              </a:defRPr>
            </a:lvl1pPr>
            <a:lvl2pPr>
              <a:buSzPct val="100000"/>
              <a:buFont typeface="Wingdings" pitchFamily="2" charset="2"/>
              <a:buChar char="§"/>
              <a:defRPr sz="2400">
                <a:solidFill>
                  <a:schemeClr val="accent4">
                    <a:lumMod val="10000"/>
                  </a:schemeClr>
                </a:solidFill>
              </a:defRPr>
            </a:lvl2pPr>
            <a:lvl3pPr>
              <a:buFont typeface="Arial" pitchFamily="34" charset="0"/>
              <a:buChar char="▫"/>
              <a:defRPr sz="2000">
                <a:solidFill>
                  <a:schemeClr val="accent4">
                    <a:lumMod val="10000"/>
                  </a:schemeClr>
                </a:solidFill>
              </a:defRPr>
            </a:lvl3pPr>
            <a:lvl4pPr>
              <a:buFont typeface="Arial" pitchFamily="34" charset="0"/>
              <a:buChar char="•"/>
              <a:defRPr sz="1800">
                <a:solidFill>
                  <a:schemeClr val="accent4">
                    <a:lumMod val="10000"/>
                  </a:schemeClr>
                </a:solidFill>
              </a:defRPr>
            </a:lvl4pPr>
            <a:lvl5pPr>
              <a:buFont typeface="Arial" pitchFamily="34" charset="0"/>
              <a:buChar char="̵"/>
              <a:defRPr lang="es-ES" sz="1800" kern="1200" dirty="0" smtClean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</a:lstStyle>
          <a:p>
            <a:fld id="{67708E51-2C83-41E1-8356-96EA19241560}" type="datetimeFigureOut">
              <a:rPr lang="es-ES" smtClean="0"/>
              <a:pPr/>
              <a:t>15/03/2013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</a:lstStyle>
          <a:p>
            <a:fld id="{DCEADB31-A276-4AFC-B105-F0209729CFC5}" type="slidenum">
              <a:rPr lang="es-ES" smtClean="0"/>
              <a:pPr/>
              <a:t>‹#›</a:t>
            </a:fld>
            <a:endParaRPr lang="es-ES" dirty="0"/>
          </a:p>
        </p:txBody>
      </p:sp>
      <p:sp>
        <p:nvSpPr>
          <p:cNvPr id="10" name="1 Título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422920"/>
          </a:xfrm>
          <a:prstGeom prst="rect">
            <a:avLst/>
          </a:prstGeom>
        </p:spPr>
        <p:txBody>
          <a:bodyPr/>
          <a:lstStyle>
            <a:lvl1pPr algn="l">
              <a:defRPr sz="1900" b="1">
                <a:solidFill>
                  <a:schemeClr val="accent4">
                    <a:lumMod val="1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11" name="2 Marcador de contenido"/>
          <p:cNvSpPr>
            <a:spLocks noGrp="1"/>
          </p:cNvSpPr>
          <p:nvPr>
            <p:ph sz="half" idx="1"/>
          </p:nvPr>
        </p:nvSpPr>
        <p:spPr>
          <a:xfrm>
            <a:off x="539552" y="1124744"/>
            <a:ext cx="8136904" cy="5001419"/>
          </a:xfrm>
          <a:prstGeom prst="rect">
            <a:avLst/>
          </a:prstGeom>
        </p:spPr>
        <p:txBody>
          <a:bodyPr/>
          <a:lstStyle>
            <a:lvl1pPr>
              <a:buClr>
                <a:schemeClr val="accent2"/>
              </a:buClr>
              <a:buSzPct val="110000"/>
              <a:buFont typeface="Wingdings" pitchFamily="2" charset="2"/>
              <a:buChar char="§"/>
              <a:defRPr sz="2800">
                <a:solidFill>
                  <a:schemeClr val="accent4">
                    <a:lumMod val="10000"/>
                  </a:schemeClr>
                </a:solidFill>
              </a:defRPr>
            </a:lvl1pPr>
            <a:lvl2pPr>
              <a:buSzPct val="100000"/>
              <a:buFont typeface="Wingdings" pitchFamily="2" charset="2"/>
              <a:buChar char="§"/>
              <a:defRPr sz="2400">
                <a:solidFill>
                  <a:schemeClr val="accent4">
                    <a:lumMod val="10000"/>
                  </a:schemeClr>
                </a:solidFill>
              </a:defRPr>
            </a:lvl2pPr>
            <a:lvl3pPr>
              <a:buFont typeface="Arial" pitchFamily="34" charset="0"/>
              <a:buChar char="▫"/>
              <a:defRPr sz="2000">
                <a:solidFill>
                  <a:schemeClr val="accent4">
                    <a:lumMod val="10000"/>
                  </a:schemeClr>
                </a:solidFill>
              </a:defRPr>
            </a:lvl3pPr>
            <a:lvl4pPr>
              <a:buFont typeface="Arial" pitchFamily="34" charset="0"/>
              <a:buChar char="•"/>
              <a:defRPr sz="1800">
                <a:solidFill>
                  <a:schemeClr val="accent4">
                    <a:lumMod val="10000"/>
                  </a:schemeClr>
                </a:solidFill>
              </a:defRPr>
            </a:lvl4pPr>
            <a:lvl5pPr>
              <a:buFont typeface="Arial" pitchFamily="34" charset="0"/>
              <a:buChar char="̵"/>
              <a:defRPr lang="es-ES" sz="1800" kern="1200" dirty="0" smtClean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1772816"/>
            <a:ext cx="7772400" cy="23042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7" name="1 Título"/>
          <p:cNvSpPr txBox="1">
            <a:spLocks/>
          </p:cNvSpPr>
          <p:nvPr userDrawn="1"/>
        </p:nvSpPr>
        <p:spPr>
          <a:xfrm>
            <a:off x="457200" y="197768"/>
            <a:ext cx="8229600" cy="422920"/>
          </a:xfrm>
          <a:prstGeom prst="rect">
            <a:avLst/>
          </a:prstGeom>
        </p:spPr>
        <p:txBody>
          <a:bodyPr/>
          <a:lstStyle>
            <a:lvl1pPr algn="l">
              <a:defRPr sz="1900" b="1">
                <a:solidFill>
                  <a:schemeClr val="accent4">
                    <a:lumMod val="1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900" b="1" i="0" u="none" strike="noStrike" kern="1200" cap="none" spc="0" normalizeH="0" baseline="0" noProof="0" smtClean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Haga clic para modificar el estilo de título del patrón</a:t>
            </a:r>
            <a:endParaRPr kumimoji="0" lang="es-ES" sz="1900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</a:lstStyle>
          <a:p>
            <a:fld id="{67708E51-2C83-41E1-8356-96EA19241560}" type="datetimeFigureOut">
              <a:rPr lang="es-ES" smtClean="0"/>
              <a:pPr/>
              <a:t>15/03/2013</a:t>
            </a:fld>
            <a:endParaRPr lang="es-ES"/>
          </a:p>
        </p:txBody>
      </p:sp>
      <p:sp>
        <p:nvSpPr>
          <p:cNvPr id="11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12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</a:lstStyle>
          <a:p>
            <a:fld id="{DCEADB31-A276-4AFC-B105-F0209729CFC5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</a:lstStyle>
          <a:p>
            <a:fld id="{67708E51-2C83-41E1-8356-96EA19241560}" type="datetimeFigureOut">
              <a:rPr lang="es-ES" smtClean="0"/>
              <a:pPr/>
              <a:t>15/03/2013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</a:lstStyle>
          <a:p>
            <a:fld id="{DCEADB31-A276-4AFC-B105-F0209729CFC5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422920"/>
          </a:xfrm>
          <a:prstGeom prst="rect">
            <a:avLst/>
          </a:prstGeom>
        </p:spPr>
        <p:txBody>
          <a:bodyPr/>
          <a:lstStyle>
            <a:lvl1pPr algn="l">
              <a:defRPr sz="1900" b="1">
                <a:solidFill>
                  <a:schemeClr val="accent4">
                    <a:lumMod val="1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124744"/>
            <a:ext cx="3008313" cy="50014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</a:lstStyle>
          <a:p>
            <a:fld id="{67708E51-2C83-41E1-8356-96EA19241560}" type="datetimeFigureOut">
              <a:rPr lang="es-ES" smtClean="0"/>
              <a:pPr/>
              <a:t>15/03/2013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</a:lstStyle>
          <a:p>
            <a:fld id="{DCEADB31-A276-4AFC-B105-F0209729CFC5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422920"/>
          </a:xfrm>
          <a:prstGeom prst="rect">
            <a:avLst/>
          </a:prstGeom>
        </p:spPr>
        <p:txBody>
          <a:bodyPr/>
          <a:lstStyle>
            <a:lvl1pPr algn="l">
              <a:defRPr sz="1900" b="1">
                <a:solidFill>
                  <a:schemeClr val="accent4">
                    <a:lumMod val="1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9" name="2 Marcador de contenido"/>
          <p:cNvSpPr>
            <a:spLocks noGrp="1"/>
          </p:cNvSpPr>
          <p:nvPr>
            <p:ph sz="half" idx="13"/>
          </p:nvPr>
        </p:nvSpPr>
        <p:spPr>
          <a:xfrm>
            <a:off x="3635896" y="1124744"/>
            <a:ext cx="5040560" cy="5001419"/>
          </a:xfrm>
          <a:prstGeom prst="rect">
            <a:avLst/>
          </a:prstGeom>
        </p:spPr>
        <p:txBody>
          <a:bodyPr/>
          <a:lstStyle>
            <a:lvl1pPr>
              <a:buClr>
                <a:schemeClr val="accent2"/>
              </a:buClr>
              <a:buSzPct val="110000"/>
              <a:buFont typeface="Wingdings" pitchFamily="2" charset="2"/>
              <a:buChar char="§"/>
              <a:defRPr sz="2800">
                <a:solidFill>
                  <a:schemeClr val="accent4">
                    <a:lumMod val="10000"/>
                  </a:schemeClr>
                </a:solidFill>
              </a:defRPr>
            </a:lvl1pPr>
            <a:lvl2pPr>
              <a:buSzPct val="100000"/>
              <a:buFont typeface="Wingdings" pitchFamily="2" charset="2"/>
              <a:buChar char="§"/>
              <a:defRPr sz="2400">
                <a:solidFill>
                  <a:schemeClr val="accent4">
                    <a:lumMod val="10000"/>
                  </a:schemeClr>
                </a:solidFill>
              </a:defRPr>
            </a:lvl2pPr>
            <a:lvl3pPr>
              <a:buFont typeface="Arial" pitchFamily="34" charset="0"/>
              <a:buChar char="▫"/>
              <a:defRPr sz="2000">
                <a:solidFill>
                  <a:schemeClr val="accent4">
                    <a:lumMod val="10000"/>
                  </a:schemeClr>
                </a:solidFill>
              </a:defRPr>
            </a:lvl3pPr>
            <a:lvl4pPr>
              <a:buFont typeface="Arial" pitchFamily="34" charset="0"/>
              <a:buChar char="•"/>
              <a:defRPr sz="1800">
                <a:solidFill>
                  <a:schemeClr val="accent4">
                    <a:lumMod val="10000"/>
                  </a:schemeClr>
                </a:solidFill>
              </a:defRPr>
            </a:lvl4pPr>
            <a:lvl5pPr>
              <a:buFont typeface="Arial" pitchFamily="34" charset="0"/>
              <a:buChar char="̵"/>
              <a:defRPr lang="es-ES" sz="1800" kern="1200" dirty="0" smtClean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970384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accent4">
                    <a:lumMod val="1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</a:lstStyle>
          <a:p>
            <a:fld id="{67708E51-2C83-41E1-8356-96EA19241560}" type="datetimeFigureOut">
              <a:rPr lang="es-ES" smtClean="0"/>
              <a:pPr/>
              <a:t>15/03/2013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accent4">
                    <a:lumMod val="10000"/>
                  </a:schemeClr>
                </a:solidFill>
              </a:defRPr>
            </a:lvl1pPr>
          </a:lstStyle>
          <a:p>
            <a:fld id="{DCEADB31-A276-4AFC-B105-F0209729CFC5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9" name="1 Título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422920"/>
          </a:xfrm>
          <a:prstGeom prst="rect">
            <a:avLst/>
          </a:prstGeom>
        </p:spPr>
        <p:txBody>
          <a:bodyPr/>
          <a:lstStyle>
            <a:lvl1pPr algn="l">
              <a:defRPr sz="1900" b="1">
                <a:solidFill>
                  <a:schemeClr val="accent4">
                    <a:lumMod val="1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Green_band_2.jp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0" y="-24819"/>
            <a:ext cx="9144000" cy="10775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0" r:id="rId2"/>
    <p:sldLayoutId id="2147483652" r:id="rId3"/>
    <p:sldLayoutId id="2147483653" r:id="rId4"/>
    <p:sldLayoutId id="2147483674" r:id="rId5"/>
    <p:sldLayoutId id="2147483675" r:id="rId6"/>
    <p:sldLayoutId id="2147483654" r:id="rId7"/>
    <p:sldLayoutId id="2147483656" r:id="rId8"/>
    <p:sldLayoutId id="2147483657" r:id="rId9"/>
    <p:sldLayoutId id="2147483658" r:id="rId10"/>
    <p:sldLayoutId id="2147483677" r:id="rId11"/>
    <p:sldLayoutId id="2147483678" r:id="rId12"/>
    <p:sldLayoutId id="2147483679" r:id="rId13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hyperlink" Target="http://www.youtube.com/user/KTH3D?feature=mhee" TargetMode="External"/><Relationship Id="rId18" Type="http://schemas.openxmlformats.org/officeDocument/2006/relationships/hyperlink" Target="Virtual_study_visit.avi" TargetMode="External"/><Relationship Id="rId3" Type="http://schemas.openxmlformats.org/officeDocument/2006/relationships/image" Target="../media/image16.png"/><Relationship Id="rId21" Type="http://schemas.openxmlformats.org/officeDocument/2006/relationships/image" Target="../media/image25.png"/><Relationship Id="rId7" Type="http://schemas.openxmlformats.org/officeDocument/2006/relationships/hyperlink" Target="Unit%202%20-%20Analysis%20of%20Pumping%20System/Unit%202%20-%20Analysis%20of%20Pumping%20System/Unit%202%20-%20Analysis%20of%20Pumping%20System.html" TargetMode="External"/><Relationship Id="rId12" Type="http://schemas.openxmlformats.org/officeDocument/2006/relationships/image" Target="../media/image20.jpeg"/><Relationship Id="rId17" Type="http://schemas.openxmlformats.org/officeDocument/2006/relationships/image" Target="../media/image23.jpeg"/><Relationship Id="rId2" Type="http://schemas.openxmlformats.org/officeDocument/2006/relationships/image" Target="../media/image15.png"/><Relationship Id="rId16" Type="http://schemas.openxmlformats.org/officeDocument/2006/relationships/image" Target="../media/image22.jpeg"/><Relationship Id="rId20" Type="http://schemas.openxmlformats.org/officeDocument/2006/relationships/hyperlink" Target="Renewable-Energy-Technology-II---Lecture-4(a)-(RKL553443)_en_US_07-01-30_15.03.exe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SolarTower%20podcast/Solar%20Tower%20Plants_11_05_2012.html" TargetMode="External"/><Relationship Id="rId11" Type="http://schemas.openxmlformats.org/officeDocument/2006/relationships/hyperlink" Target="FluidizedBedLab.wmv" TargetMode="External"/><Relationship Id="rId5" Type="http://schemas.openxmlformats.org/officeDocument/2006/relationships/image" Target="../media/image17.png"/><Relationship Id="rId15" Type="http://schemas.openxmlformats.org/officeDocument/2006/relationships/hyperlink" Target="Lecture%20Damian%2030s.wmv" TargetMode="External"/><Relationship Id="rId10" Type="http://schemas.openxmlformats.org/officeDocument/2006/relationships/image" Target="../media/image19.png"/><Relationship Id="rId19" Type="http://schemas.openxmlformats.org/officeDocument/2006/relationships/image" Target="../media/image24.png"/><Relationship Id="rId4" Type="http://schemas.openxmlformats.org/officeDocument/2006/relationships/hyperlink" Target="http://130.237.58.71/view/index.shtml" TargetMode="External"/><Relationship Id="rId9" Type="http://schemas.openxmlformats.org/officeDocument/2006/relationships/hyperlink" Target="http://www.energy.kth.se/compedu/webcompedu/WebHelp/media/Calculation_exercise/Steam_Cycle/TUTORIAL2.WMV" TargetMode="External"/><Relationship Id="rId14" Type="http://schemas.openxmlformats.org/officeDocument/2006/relationships/image" Target="../media/image21.png"/><Relationship Id="rId22" Type="http://schemas.openxmlformats.org/officeDocument/2006/relationships/hyperlink" Target="Boiler%20Efficiency%20(Indirect%20Method).xlsm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hyperlink" Target="Film%202_2.mp4" TargetMode="External"/><Relationship Id="rId3" Type="http://schemas.openxmlformats.org/officeDocument/2006/relationships/image" Target="../media/image26.jpeg"/><Relationship Id="rId7" Type="http://schemas.openxmlformats.org/officeDocument/2006/relationships/hyperlink" Target="http://130.237.58.68/view/viewer_index.shtml?id=2800" TargetMode="External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130.237.58.70/view/viewer_index.shtml?id=1172" TargetMode="External"/><Relationship Id="rId11" Type="http://schemas.openxmlformats.org/officeDocument/2006/relationships/hyperlink" Target="Film%201_2.mp4" TargetMode="External"/><Relationship Id="rId5" Type="http://schemas.openxmlformats.org/officeDocument/2006/relationships/image" Target="../media/image27.jpeg"/><Relationship Id="rId10" Type="http://schemas.openxmlformats.org/officeDocument/2006/relationships/image" Target="../media/image29.png"/><Relationship Id="rId4" Type="http://schemas.openxmlformats.org/officeDocument/2006/relationships/hyperlink" Target="Master_Programs.mp4" TargetMode="External"/><Relationship Id="rId9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5" Type="http://schemas.openxmlformats.org/officeDocument/2006/relationships/slide" Target="slide25.xml"/><Relationship Id="rId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4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slide" Target="slide22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slide" Target="slide22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gif"/><Relationship Id="rId3" Type="http://schemas.openxmlformats.org/officeDocument/2006/relationships/image" Target="../media/image44.jpeg"/><Relationship Id="rId7" Type="http://schemas.openxmlformats.org/officeDocument/2006/relationships/image" Target="../media/image48.gi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conferenceguideuk.com/images/EuropeFlag.jpg&amp;imgrefurl=http://www.conferenceguideuk.com/map_europe_location_search.htm&amp;h=185&amp;w=278&amp;sz=11&amp;tbnid=yAYCyZZEkgnNgM:&amp;tbnh=72&amp;tbnw=109&amp;hl=en&amp;start=51&amp;prev=/images?q=+european+flag&amp;start=40&amp;svnum=10&amp;hl=en&amp;lr=lang_en&amp;sa=N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.wmf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23528" y="1238895"/>
            <a:ext cx="8712968" cy="1470025"/>
          </a:xfrm>
        </p:spPr>
        <p:txBody>
          <a:bodyPr/>
          <a:lstStyle/>
          <a:p>
            <a:r>
              <a:rPr lang="es-ES" sz="3200" b="1" dirty="0" smtClean="0"/>
              <a:t>InnoEnergy </a:t>
            </a:r>
            <a:r>
              <a:rPr lang="es-ES" sz="3200" b="1" dirty="0" err="1" smtClean="0"/>
              <a:t>Model</a:t>
            </a:r>
            <a:r>
              <a:rPr lang="es-ES" sz="3200" b="1" dirty="0" smtClean="0"/>
              <a:t> of </a:t>
            </a:r>
            <a:r>
              <a:rPr lang="es-ES" sz="3200" b="1" dirty="0" err="1" smtClean="0"/>
              <a:t>Education</a:t>
            </a:r>
            <a:r>
              <a:rPr lang="es-ES" sz="3200" b="1" dirty="0" smtClean="0"/>
              <a:t> and </a:t>
            </a:r>
            <a:r>
              <a:rPr lang="es-ES" sz="3200" b="1" dirty="0" err="1" smtClean="0"/>
              <a:t>Approach</a:t>
            </a:r>
            <a:r>
              <a:rPr lang="es-ES" sz="3200" b="1" dirty="0" smtClean="0"/>
              <a:t> </a:t>
            </a:r>
            <a:r>
              <a:rPr lang="es-ES" sz="3200" b="1" dirty="0" err="1" smtClean="0"/>
              <a:t>to</a:t>
            </a:r>
            <a:r>
              <a:rPr lang="es-ES" sz="3200" b="1" dirty="0" smtClean="0"/>
              <a:t> </a:t>
            </a:r>
            <a:r>
              <a:rPr lang="es-ES" sz="3200" b="1" dirty="0" err="1" smtClean="0"/>
              <a:t>Modernize</a:t>
            </a:r>
            <a:r>
              <a:rPr lang="es-ES" sz="3200" b="1" dirty="0" smtClean="0"/>
              <a:t> </a:t>
            </a:r>
            <a:r>
              <a:rPr lang="es-ES" sz="3200" b="1" dirty="0" err="1" smtClean="0"/>
              <a:t>Higher</a:t>
            </a:r>
            <a:r>
              <a:rPr lang="es-ES" sz="3200" b="1" dirty="0" smtClean="0"/>
              <a:t> </a:t>
            </a:r>
            <a:r>
              <a:rPr lang="es-ES" sz="3200" b="1" dirty="0" err="1" smtClean="0"/>
              <a:t>Education</a:t>
            </a:r>
            <a:r>
              <a:rPr lang="es-ES" sz="3200" b="1" dirty="0" smtClean="0"/>
              <a:t/>
            </a:r>
            <a:br>
              <a:rPr lang="es-ES" sz="3200" b="1" dirty="0" smtClean="0"/>
            </a:br>
            <a:r>
              <a:rPr lang="es-ES" sz="2400" b="1" dirty="0" smtClean="0"/>
              <a:t>15.03.2013, </a:t>
            </a:r>
            <a:r>
              <a:rPr lang="es-ES" sz="2400" b="1" dirty="0" err="1" smtClean="0"/>
              <a:t>Dublin</a:t>
            </a:r>
            <a:endParaRPr lang="es-ES" sz="2400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sz="1600" b="1" dirty="0" smtClean="0"/>
              <a:t>Torsten Fransson</a:t>
            </a:r>
          </a:p>
          <a:p>
            <a:r>
              <a:rPr lang="es-ES" sz="1600" b="1" dirty="0" err="1" smtClean="0"/>
              <a:t>Educational</a:t>
            </a:r>
            <a:r>
              <a:rPr lang="es-ES" sz="1600" b="1" dirty="0" smtClean="0"/>
              <a:t> Director </a:t>
            </a:r>
          </a:p>
          <a:p>
            <a:r>
              <a:rPr lang="es-ES" sz="1600" b="1" dirty="0" smtClean="0"/>
              <a:t>KIC-InnoEnergy</a:t>
            </a:r>
          </a:p>
          <a:p>
            <a:r>
              <a:rPr lang="es-ES" sz="1600" b="1" dirty="0" smtClean="0"/>
              <a:t>EIT</a:t>
            </a:r>
            <a:endParaRPr lang="es-ES" sz="1600" b="1" dirty="0"/>
          </a:p>
        </p:txBody>
      </p:sp>
      <p:sp>
        <p:nvSpPr>
          <p:cNvPr id="4" name="3 Marcador de contenido"/>
          <p:cNvSpPr>
            <a:spLocks noGrp="1"/>
          </p:cNvSpPr>
          <p:nvPr>
            <p:ph idx="11"/>
          </p:nvPr>
        </p:nvSpPr>
        <p:spPr>
          <a:xfrm>
            <a:off x="4067944" y="0"/>
            <a:ext cx="4104456" cy="381000"/>
          </a:xfrm>
        </p:spPr>
        <p:txBody>
          <a:bodyPr/>
          <a:lstStyle/>
          <a:p>
            <a:r>
              <a:rPr lang="es-ES" dirty="0" err="1" smtClean="0"/>
              <a:t>Bologna</a:t>
            </a:r>
            <a:r>
              <a:rPr lang="es-ES" dirty="0" smtClean="0"/>
              <a:t> </a:t>
            </a:r>
            <a:r>
              <a:rPr lang="es-ES" dirty="0" err="1" smtClean="0"/>
              <a:t>Follow</a:t>
            </a:r>
            <a:r>
              <a:rPr lang="es-ES" dirty="0" smtClean="0"/>
              <a:t>-Up </a:t>
            </a:r>
            <a:r>
              <a:rPr lang="es-ES" dirty="0" err="1" smtClean="0"/>
              <a:t>Group</a:t>
            </a:r>
            <a:r>
              <a:rPr lang="es-ES" dirty="0" smtClean="0"/>
              <a:t>. EIT/KIC </a:t>
            </a:r>
            <a:r>
              <a:rPr lang="es-ES" dirty="0" err="1" smtClean="0"/>
              <a:t>Higher</a:t>
            </a:r>
            <a:r>
              <a:rPr lang="es-ES" dirty="0" smtClean="0"/>
              <a:t> </a:t>
            </a:r>
            <a:r>
              <a:rPr lang="es-ES" dirty="0" err="1" smtClean="0"/>
              <a:t>Education</a:t>
            </a:r>
            <a:r>
              <a:rPr lang="es-ES" dirty="0" smtClean="0"/>
              <a:t>, </a:t>
            </a:r>
            <a:r>
              <a:rPr lang="es-ES" dirty="0" err="1" smtClean="0"/>
              <a:t>Research</a:t>
            </a:r>
            <a:r>
              <a:rPr lang="es-ES" dirty="0" smtClean="0"/>
              <a:t>, </a:t>
            </a:r>
            <a:r>
              <a:rPr lang="es-ES" dirty="0" err="1" smtClean="0"/>
              <a:t>Innovation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9348"/>
            <a:ext cx="6800850" cy="781050"/>
          </a:xfrm>
        </p:spPr>
        <p:txBody>
          <a:bodyPr/>
          <a:lstStyle/>
          <a:p>
            <a:r>
              <a:rPr lang="sv-SE" sz="3200" dirty="0" smtClean="0">
                <a:solidFill>
                  <a:srgbClr val="000000"/>
                </a:solidFill>
              </a:rPr>
              <a:t>EIT </a:t>
            </a:r>
            <a:r>
              <a:rPr lang="sv-SE" sz="3200" dirty="0" err="1" smtClean="0">
                <a:solidFill>
                  <a:srgbClr val="000000"/>
                </a:solidFill>
              </a:rPr>
              <a:t>Label</a:t>
            </a: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836712"/>
            <a:ext cx="8928992" cy="5024437"/>
          </a:xfrm>
        </p:spPr>
        <p:txBody>
          <a:bodyPr/>
          <a:lstStyle/>
          <a:p>
            <a:r>
              <a:rPr lang="en-US" sz="2000" dirty="0">
                <a:solidFill>
                  <a:srgbClr val="000000"/>
                </a:solidFill>
              </a:rPr>
              <a:t>EIT </a:t>
            </a:r>
            <a:r>
              <a:rPr lang="en-US" sz="2000" dirty="0" err="1">
                <a:solidFill>
                  <a:srgbClr val="000000"/>
                </a:solidFill>
              </a:rPr>
              <a:t>labelled</a:t>
            </a:r>
            <a:r>
              <a:rPr lang="en-US" sz="2000" dirty="0">
                <a:solidFill>
                  <a:srgbClr val="000000"/>
                </a:solidFill>
              </a:rPr>
              <a:t> degrees and diplomas are based on the Knowledge triangle meaning </a:t>
            </a:r>
            <a:r>
              <a:rPr lang="en-US" sz="2000" i="1" dirty="0">
                <a:solidFill>
                  <a:srgbClr val="000000"/>
                </a:solidFill>
              </a:rPr>
              <a:t>a true integrating of education, research and business/innovation</a:t>
            </a:r>
            <a:r>
              <a:rPr lang="en-US" sz="2000" dirty="0">
                <a:solidFill>
                  <a:srgbClr val="000000"/>
                </a:solidFill>
              </a:rPr>
              <a:t>. </a:t>
            </a:r>
            <a:endParaRPr lang="en-US" sz="2000" dirty="0" smtClean="0">
              <a:solidFill>
                <a:srgbClr val="000000"/>
              </a:solidFill>
            </a:endParaRPr>
          </a:p>
          <a:p>
            <a:r>
              <a:rPr lang="en-US" sz="2000" dirty="0" smtClean="0">
                <a:solidFill>
                  <a:srgbClr val="000000"/>
                </a:solidFill>
              </a:rPr>
              <a:t>Accordingly </a:t>
            </a:r>
            <a:r>
              <a:rPr lang="en-US" sz="2000" dirty="0">
                <a:solidFill>
                  <a:srgbClr val="000000"/>
                </a:solidFill>
              </a:rPr>
              <a:t>they have a strong focus on creativity, innovation, and entrepreneurship and build on a set of specific quality criteria and overarching learning outcomes. </a:t>
            </a:r>
            <a:endParaRPr lang="en-US" sz="2000" dirty="0" smtClean="0">
              <a:solidFill>
                <a:srgbClr val="000000"/>
              </a:solidFill>
            </a:endParaRPr>
          </a:p>
          <a:p>
            <a:r>
              <a:rPr lang="en-US" sz="2000" dirty="0" smtClean="0">
                <a:solidFill>
                  <a:srgbClr val="000000"/>
                </a:solidFill>
              </a:rPr>
              <a:t>In </a:t>
            </a:r>
            <a:r>
              <a:rPr lang="en-US" sz="2000" dirty="0">
                <a:solidFill>
                  <a:srgbClr val="000000"/>
                </a:solidFill>
              </a:rPr>
              <a:t>order to implement these criteria and learning outcomes coherently across the KICs, and taught at a large number of different European universities, an internal Quality Assurance and Learning Enhancement Model (EIT QALE) has been developed. </a:t>
            </a:r>
            <a:endParaRPr lang="en-US" sz="2000" dirty="0" smtClean="0">
              <a:solidFill>
                <a:srgbClr val="000000"/>
              </a:solidFill>
            </a:endParaRPr>
          </a:p>
          <a:p>
            <a:r>
              <a:rPr lang="en-US" sz="2000" dirty="0" smtClean="0">
                <a:solidFill>
                  <a:srgbClr val="000000"/>
                </a:solidFill>
              </a:rPr>
              <a:t>This </a:t>
            </a:r>
            <a:r>
              <a:rPr lang="en-US" sz="2000" dirty="0">
                <a:solidFill>
                  <a:srgbClr val="000000"/>
                </a:solidFill>
              </a:rPr>
              <a:t>model consists of a set of quality indicators divided into individual assessment fields.</a:t>
            </a:r>
          </a:p>
        </p:txBody>
      </p:sp>
    </p:spTree>
    <p:extLst>
      <p:ext uri="{BB962C8B-B14F-4D97-AF65-F5344CB8AC3E}">
        <p14:creationId xmlns:p14="http://schemas.microsoft.com/office/powerpoint/2010/main" val="193219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648"/>
            <a:ext cx="9144000" cy="781050"/>
          </a:xfrm>
        </p:spPr>
        <p:txBody>
          <a:bodyPr/>
          <a:lstStyle/>
          <a:p>
            <a:r>
              <a:rPr lang="sv-SE" sz="3200" dirty="0" smtClean="0">
                <a:solidFill>
                  <a:srgbClr val="000000"/>
                </a:solidFill>
              </a:rPr>
              <a:t>EIT </a:t>
            </a:r>
            <a:r>
              <a:rPr lang="sv-SE" sz="3200" dirty="0" err="1" smtClean="0">
                <a:solidFill>
                  <a:srgbClr val="000000"/>
                </a:solidFill>
              </a:rPr>
              <a:t>Label</a:t>
            </a:r>
            <a:r>
              <a:rPr lang="sv-SE" sz="3200" dirty="0" smtClean="0">
                <a:solidFill>
                  <a:srgbClr val="000000"/>
                </a:solidFill>
              </a:rPr>
              <a:t> </a:t>
            </a:r>
            <a:r>
              <a:rPr lang="sv-SE" sz="3200" dirty="0" err="1" smtClean="0">
                <a:solidFill>
                  <a:srgbClr val="000000"/>
                </a:solidFill>
              </a:rPr>
              <a:t>Criteria</a:t>
            </a:r>
            <a:r>
              <a:rPr lang="sv-SE" sz="3200" dirty="0" smtClean="0">
                <a:solidFill>
                  <a:srgbClr val="000000"/>
                </a:solidFill>
              </a:rPr>
              <a:t>: Student-centered </a:t>
            </a:r>
            <a:r>
              <a:rPr lang="sv-SE" sz="3200" dirty="0" err="1" smtClean="0">
                <a:solidFill>
                  <a:srgbClr val="000000"/>
                </a:solidFill>
              </a:rPr>
              <a:t>education</a:t>
            </a:r>
            <a:endParaRPr lang="en-US" sz="3200" dirty="0">
              <a:solidFill>
                <a:srgbClr val="000000"/>
              </a:solidFill>
            </a:endParaRPr>
          </a:p>
        </p:txBody>
      </p:sp>
      <p:pic>
        <p:nvPicPr>
          <p:cNvPr id="4" name="Bild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8424936" cy="6192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649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6800850" cy="781050"/>
          </a:xfrm>
        </p:spPr>
        <p:txBody>
          <a:bodyPr/>
          <a:lstStyle/>
          <a:p>
            <a:r>
              <a:rPr lang="sv-SE" sz="3200" dirty="0" err="1" smtClean="0">
                <a:solidFill>
                  <a:srgbClr val="000000"/>
                </a:solidFill>
              </a:rPr>
              <a:t>Assessment</a:t>
            </a:r>
            <a:r>
              <a:rPr lang="sv-SE" sz="3200" dirty="0" smtClean="0">
                <a:solidFill>
                  <a:srgbClr val="000000"/>
                </a:solidFill>
              </a:rPr>
              <a:t> process</a:t>
            </a: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16" y="836712"/>
            <a:ext cx="8931572" cy="5024437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>
                <a:solidFill>
                  <a:srgbClr val="FFC000"/>
                </a:solidFill>
              </a:rPr>
              <a:t>A</a:t>
            </a:r>
            <a:r>
              <a:rPr lang="en-GB" sz="2000" dirty="0" smtClean="0">
                <a:solidFill>
                  <a:srgbClr val="FFC000"/>
                </a:solidFill>
              </a:rPr>
              <a:t>ssess </a:t>
            </a:r>
            <a:r>
              <a:rPr lang="en-GB" sz="2000" dirty="0">
                <a:solidFill>
                  <a:srgbClr val="FFC000"/>
                </a:solidFill>
              </a:rPr>
              <a:t>if the programmes fosters a true integration of the knowledge triangle  dimensions; research, education and innovation/business. </a:t>
            </a:r>
            <a:r>
              <a:rPr lang="en-GB" sz="2000" dirty="0" smtClean="0">
                <a:solidFill>
                  <a:srgbClr val="FFC000"/>
                </a:solidFill>
              </a:rPr>
              <a:t>Other </a:t>
            </a:r>
            <a:r>
              <a:rPr lang="en-GB" sz="2000" dirty="0">
                <a:solidFill>
                  <a:srgbClr val="FFC000"/>
                </a:solidFill>
              </a:rPr>
              <a:t>aspects are left to local or national QA systems</a:t>
            </a:r>
            <a:r>
              <a:rPr lang="en-GB" sz="2000" dirty="0" smtClean="0">
                <a:solidFill>
                  <a:srgbClr val="FFC000"/>
                </a:solidFill>
              </a:rPr>
              <a:t>.</a:t>
            </a:r>
          </a:p>
          <a:p>
            <a:pPr marL="0" indent="0">
              <a:buNone/>
            </a:pPr>
            <a:endParaRPr lang="en-US" sz="800" dirty="0">
              <a:solidFill>
                <a:srgbClr val="FFC000"/>
              </a:solidFill>
            </a:endParaRPr>
          </a:p>
          <a:p>
            <a:r>
              <a:rPr lang="en-GB" sz="2000" dirty="0">
                <a:solidFill>
                  <a:srgbClr val="000000"/>
                </a:solidFill>
              </a:rPr>
              <a:t>Template 0 – For Initial Checking of </a:t>
            </a:r>
            <a:r>
              <a:rPr lang="en-GB" sz="2000" b="1" dirty="0">
                <a:solidFill>
                  <a:srgbClr val="000000"/>
                </a:solidFill>
              </a:rPr>
              <a:t>Compulsory Requirements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endParaRPr lang="en-GB" sz="2000" dirty="0" smtClean="0">
              <a:solidFill>
                <a:srgbClr val="000000"/>
              </a:solidFill>
            </a:endParaRPr>
          </a:p>
          <a:p>
            <a:endParaRPr lang="en-GB" sz="800" dirty="0" smtClean="0">
              <a:solidFill>
                <a:srgbClr val="000000"/>
              </a:solidFill>
            </a:endParaRPr>
          </a:p>
          <a:p>
            <a:r>
              <a:rPr lang="en-GB" sz="2000" dirty="0" smtClean="0">
                <a:solidFill>
                  <a:srgbClr val="000000"/>
                </a:solidFill>
              </a:rPr>
              <a:t>Template </a:t>
            </a:r>
            <a:r>
              <a:rPr lang="en-GB" sz="2000" dirty="0">
                <a:solidFill>
                  <a:srgbClr val="000000"/>
                </a:solidFill>
              </a:rPr>
              <a:t>1 – For Labelling </a:t>
            </a:r>
            <a:r>
              <a:rPr lang="en-GB" sz="2000" i="1" dirty="0">
                <a:solidFill>
                  <a:srgbClr val="000000"/>
                </a:solidFill>
              </a:rPr>
              <a:t>and</a:t>
            </a:r>
            <a:r>
              <a:rPr lang="en-GB" sz="2000" dirty="0">
                <a:solidFill>
                  <a:srgbClr val="000000"/>
                </a:solidFill>
              </a:rPr>
              <a:t> for Follow Up Reviewing of </a:t>
            </a:r>
            <a:r>
              <a:rPr lang="en-GB" sz="2000" b="1" dirty="0">
                <a:solidFill>
                  <a:srgbClr val="000000"/>
                </a:solidFill>
              </a:rPr>
              <a:t>Aligned Teaching and Content </a:t>
            </a:r>
            <a:r>
              <a:rPr lang="en-GB" sz="2000" b="1" dirty="0" smtClean="0">
                <a:solidFill>
                  <a:srgbClr val="000000"/>
                </a:solidFill>
              </a:rPr>
              <a:t>Coverage</a:t>
            </a:r>
            <a:r>
              <a:rPr lang="en-GB" sz="2000" dirty="0" smtClean="0">
                <a:solidFill>
                  <a:srgbClr val="000000"/>
                </a:solidFill>
              </a:rPr>
              <a:t> </a:t>
            </a:r>
          </a:p>
          <a:p>
            <a:endParaRPr lang="sv-SE" sz="800" dirty="0" smtClean="0">
              <a:solidFill>
                <a:srgbClr val="000000"/>
              </a:solidFill>
            </a:endParaRPr>
          </a:p>
          <a:p>
            <a:r>
              <a:rPr lang="en-GB" sz="2000" dirty="0" smtClean="0">
                <a:solidFill>
                  <a:srgbClr val="000000"/>
                </a:solidFill>
              </a:rPr>
              <a:t>Template </a:t>
            </a:r>
            <a:r>
              <a:rPr lang="en-GB" sz="2000" dirty="0">
                <a:solidFill>
                  <a:srgbClr val="000000"/>
                </a:solidFill>
              </a:rPr>
              <a:t>2 – For Labelling </a:t>
            </a:r>
            <a:r>
              <a:rPr lang="en-GB" sz="2000" i="1" dirty="0">
                <a:solidFill>
                  <a:srgbClr val="000000"/>
                </a:solidFill>
              </a:rPr>
              <a:t>and</a:t>
            </a:r>
            <a:r>
              <a:rPr lang="en-GB" sz="2000" dirty="0">
                <a:solidFill>
                  <a:srgbClr val="000000"/>
                </a:solidFill>
              </a:rPr>
              <a:t> for Follow Up Reviewing of </a:t>
            </a:r>
            <a:r>
              <a:rPr lang="en-GB" sz="2000" b="1" dirty="0">
                <a:solidFill>
                  <a:srgbClr val="000000"/>
                </a:solidFill>
              </a:rPr>
              <a:t>Learning Environment and Facilities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endParaRPr lang="en-GB" sz="2000" dirty="0" smtClean="0">
              <a:solidFill>
                <a:srgbClr val="000000"/>
              </a:solidFill>
            </a:endParaRPr>
          </a:p>
          <a:p>
            <a:endParaRPr lang="sv-SE" sz="800" dirty="0" smtClean="0">
              <a:solidFill>
                <a:srgbClr val="000000"/>
              </a:solidFill>
            </a:endParaRPr>
          </a:p>
          <a:p>
            <a:r>
              <a:rPr lang="en-GB" sz="2000" dirty="0" smtClean="0">
                <a:solidFill>
                  <a:srgbClr val="000000"/>
                </a:solidFill>
              </a:rPr>
              <a:t>Template </a:t>
            </a:r>
            <a:r>
              <a:rPr lang="en-GB" sz="2000" dirty="0">
                <a:solidFill>
                  <a:srgbClr val="000000"/>
                </a:solidFill>
              </a:rPr>
              <a:t>3 – For Follow Up Reviewing of </a:t>
            </a:r>
            <a:r>
              <a:rPr lang="en-GB" sz="2000" b="1" dirty="0">
                <a:solidFill>
                  <a:srgbClr val="000000"/>
                </a:solidFill>
              </a:rPr>
              <a:t>Results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endParaRPr lang="en-GB" sz="2000" dirty="0" smtClean="0">
              <a:solidFill>
                <a:srgbClr val="000000"/>
              </a:solidFill>
            </a:endParaRPr>
          </a:p>
          <a:p>
            <a:endParaRPr lang="sv-SE" sz="800" dirty="0" smtClean="0">
              <a:solidFill>
                <a:srgbClr val="000000"/>
              </a:solidFill>
            </a:endParaRPr>
          </a:p>
          <a:p>
            <a:r>
              <a:rPr lang="en-GB" sz="2000" dirty="0" smtClean="0">
                <a:solidFill>
                  <a:srgbClr val="000000"/>
                </a:solidFill>
              </a:rPr>
              <a:t>Template </a:t>
            </a:r>
            <a:r>
              <a:rPr lang="en-GB" sz="2000" dirty="0">
                <a:solidFill>
                  <a:srgbClr val="000000"/>
                </a:solidFill>
              </a:rPr>
              <a:t>4 – For Follow Up Reviewing of </a:t>
            </a:r>
            <a:r>
              <a:rPr lang="en-GB" sz="2000" b="1" dirty="0">
                <a:solidFill>
                  <a:srgbClr val="000000"/>
                </a:solidFill>
              </a:rPr>
              <a:t>Stakeholder Experiences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endParaRPr lang="en-GB" sz="2000" dirty="0" smtClean="0">
              <a:solidFill>
                <a:srgbClr val="000000"/>
              </a:solidFill>
            </a:endParaRPr>
          </a:p>
          <a:p>
            <a:endParaRPr lang="sv-SE" sz="800" dirty="0" smtClean="0">
              <a:solidFill>
                <a:srgbClr val="000000"/>
              </a:solidFill>
            </a:endParaRPr>
          </a:p>
          <a:p>
            <a:r>
              <a:rPr lang="en-GB" sz="2000" dirty="0" smtClean="0">
                <a:solidFill>
                  <a:srgbClr val="000000"/>
                </a:solidFill>
              </a:rPr>
              <a:t>Template </a:t>
            </a:r>
            <a:r>
              <a:rPr lang="en-GB" sz="2000" dirty="0">
                <a:solidFill>
                  <a:srgbClr val="000000"/>
                </a:solidFill>
              </a:rPr>
              <a:t>5 – For Reviewers’ Recommendations for Awarding </a:t>
            </a:r>
            <a:r>
              <a:rPr lang="en-GB" sz="2000" i="1" dirty="0">
                <a:solidFill>
                  <a:srgbClr val="000000"/>
                </a:solidFill>
              </a:rPr>
              <a:t>or</a:t>
            </a:r>
            <a:r>
              <a:rPr lang="en-GB" sz="2000" dirty="0">
                <a:solidFill>
                  <a:srgbClr val="000000"/>
                </a:solidFill>
              </a:rPr>
              <a:t> Maintaining the EIT label</a:t>
            </a:r>
            <a:endParaRPr lang="en-US" sz="2000" dirty="0">
              <a:solidFill>
                <a:srgbClr val="000000"/>
              </a:solidFill>
            </a:endParaRPr>
          </a:p>
          <a:p>
            <a:endParaRPr lang="sv-SE" sz="2000" dirty="0" smtClean="0">
              <a:solidFill>
                <a:srgbClr val="00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01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47650" y="44624"/>
            <a:ext cx="8212782" cy="781050"/>
          </a:xfrm>
        </p:spPr>
        <p:txBody>
          <a:bodyPr/>
          <a:lstStyle/>
          <a:p>
            <a:r>
              <a:rPr lang="en-GB" sz="3200" dirty="0" smtClean="0">
                <a:solidFill>
                  <a:srgbClr val="000000"/>
                </a:solidFill>
              </a:rPr>
              <a:t>InnoEnergy Education “To Be”: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A paradigm shift</a:t>
            </a:r>
            <a:endParaRPr lang="en-GB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130B400-382E-41A7-BCFE-EFC996C3DFF2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Arial" charset="0"/>
              <a:buNone/>
              <a:defRPr/>
            </a:pPr>
            <a:r>
              <a:rPr lang="it-IT" smtClean="0">
                <a:latin typeface="Arial" charset="0"/>
              </a:rPr>
              <a:t>Event, DD.MM.2012</a:t>
            </a:r>
            <a:endParaRPr lang="en-GB" dirty="0">
              <a:latin typeface="Arial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72380" y="1412776"/>
            <a:ext cx="8713787" cy="462862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marL="342900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u="sng" dirty="0" smtClean="0">
                <a:solidFill>
                  <a:srgbClr val="F07010"/>
                </a:solidFill>
              </a:rPr>
              <a:t>EIT/KIC-InnoEnergy </a:t>
            </a:r>
            <a:r>
              <a:rPr lang="en-GB" sz="2400" b="1" u="sng" dirty="0">
                <a:solidFill>
                  <a:srgbClr val="F07010"/>
                </a:solidFill>
              </a:rPr>
              <a:t>label programs attributes</a:t>
            </a:r>
            <a:endParaRPr lang="en-US" sz="2400" b="1" u="sng" dirty="0">
              <a:solidFill>
                <a:srgbClr val="FF0000"/>
              </a:solidFill>
            </a:endParaRPr>
          </a:p>
          <a:p>
            <a:pPr marL="800100" lvl="1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900" b="1" dirty="0">
              <a:solidFill>
                <a:srgbClr val="FFC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b="1" dirty="0">
                <a:solidFill>
                  <a:schemeClr val="accent6"/>
                </a:solidFill>
              </a:rPr>
              <a:t>Set a new standard by </a:t>
            </a:r>
            <a:r>
              <a:rPr lang="en-US" b="1" i="1" dirty="0">
                <a:solidFill>
                  <a:srgbClr val="FF0000"/>
                </a:solidFill>
              </a:rPr>
              <a:t>full integration </a:t>
            </a:r>
            <a:r>
              <a:rPr lang="en-US" b="1" dirty="0">
                <a:solidFill>
                  <a:schemeClr val="accent6"/>
                </a:solidFill>
              </a:rPr>
              <a:t>of entrepreneurship, innovation, management, business models into the energy engineering </a:t>
            </a:r>
            <a:r>
              <a:rPr lang="en-US" b="1" dirty="0" smtClean="0">
                <a:solidFill>
                  <a:schemeClr val="accent6"/>
                </a:solidFill>
              </a:rPr>
              <a:t>curricula</a:t>
            </a: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sv-SE" sz="100" b="1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sv-SE" sz="800" b="1" dirty="0" smtClean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smtClean="0">
                <a:solidFill>
                  <a:schemeClr val="accent6"/>
                </a:solidFill>
              </a:rPr>
              <a:t>And </a:t>
            </a:r>
            <a:r>
              <a:rPr lang="sv-SE" b="1" dirty="0" err="1" smtClean="0">
                <a:solidFill>
                  <a:schemeClr val="accent6"/>
                </a:solidFill>
              </a:rPr>
              <a:t>also</a:t>
            </a:r>
            <a:r>
              <a:rPr lang="sv-SE" b="1" dirty="0" smtClean="0">
                <a:solidFill>
                  <a:schemeClr val="accent6"/>
                </a:solidFill>
              </a:rPr>
              <a:t> social/</a:t>
            </a:r>
            <a:r>
              <a:rPr lang="sv-SE" b="1" dirty="0" err="1" smtClean="0">
                <a:solidFill>
                  <a:schemeClr val="accent6"/>
                </a:solidFill>
              </a:rPr>
              <a:t>psychological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>
                <a:solidFill>
                  <a:schemeClr val="accent6"/>
                </a:solidFill>
              </a:rPr>
              <a:t>issues</a:t>
            </a:r>
            <a:r>
              <a:rPr lang="sv-SE" b="1" dirty="0">
                <a:solidFill>
                  <a:schemeClr val="accent6"/>
                </a:solidFill>
              </a:rPr>
              <a:t> in </a:t>
            </a:r>
            <a:r>
              <a:rPr lang="sv-SE" b="1" dirty="0" err="1">
                <a:solidFill>
                  <a:schemeClr val="accent6"/>
                </a:solidFill>
              </a:rPr>
              <a:t>education</a:t>
            </a:r>
            <a:endParaRPr lang="en-US" b="1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800" b="1" dirty="0" smtClean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err="1" smtClean="0">
                <a:solidFill>
                  <a:schemeClr val="accent6"/>
                </a:solidFill>
              </a:rPr>
              <a:t>Establish</a:t>
            </a:r>
            <a:r>
              <a:rPr lang="sv-SE" b="1" dirty="0" smtClean="0">
                <a:solidFill>
                  <a:schemeClr val="accent6"/>
                </a:solidFill>
              </a:rPr>
              <a:t> ”</a:t>
            </a:r>
            <a:r>
              <a:rPr lang="sv-SE" b="1" i="1" dirty="0" smtClean="0">
                <a:solidFill>
                  <a:srgbClr val="FF0000"/>
                </a:solidFill>
              </a:rPr>
              <a:t>student-centered</a:t>
            </a:r>
            <a:r>
              <a:rPr lang="sv-SE" b="1" dirty="0" smtClean="0">
                <a:solidFill>
                  <a:schemeClr val="accent6"/>
                </a:solidFill>
              </a:rPr>
              <a:t>” and ”</a:t>
            </a:r>
            <a:r>
              <a:rPr lang="sv-SE" b="1" i="1" dirty="0" err="1" smtClean="0">
                <a:solidFill>
                  <a:srgbClr val="FF0000"/>
                </a:solidFill>
              </a:rPr>
              <a:t>aligned</a:t>
            </a:r>
            <a:r>
              <a:rPr lang="sv-SE" b="1" dirty="0" smtClean="0">
                <a:solidFill>
                  <a:schemeClr val="accent6"/>
                </a:solidFill>
              </a:rPr>
              <a:t>” </a:t>
            </a:r>
            <a:r>
              <a:rPr lang="sv-SE" b="1" dirty="0" err="1" smtClean="0">
                <a:solidFill>
                  <a:schemeClr val="accent6"/>
                </a:solidFill>
              </a:rPr>
              <a:t>education</a:t>
            </a:r>
            <a:endParaRPr lang="en-US" b="1" dirty="0">
              <a:solidFill>
                <a:schemeClr val="accent6"/>
              </a:solidFill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sv-SE" sz="100" b="1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sv-SE" sz="800" b="1" dirty="0" smtClean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err="1" smtClean="0">
                <a:solidFill>
                  <a:schemeClr val="accent6"/>
                </a:solidFill>
              </a:rPr>
              <a:t>Include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i="1" dirty="0" smtClean="0">
                <a:solidFill>
                  <a:srgbClr val="FF0000"/>
                </a:solidFill>
              </a:rPr>
              <a:t>innovation </a:t>
            </a:r>
            <a:r>
              <a:rPr lang="sv-SE" b="1" i="1" dirty="0" err="1" smtClean="0">
                <a:solidFill>
                  <a:srgbClr val="FF0000"/>
                </a:solidFill>
              </a:rPr>
              <a:t>projects</a:t>
            </a:r>
            <a:r>
              <a:rPr lang="sv-SE" b="1" i="1" dirty="0" smtClean="0">
                <a:solidFill>
                  <a:srgbClr val="FF0000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into</a:t>
            </a:r>
            <a:r>
              <a:rPr lang="sv-SE" b="1" dirty="0" smtClean="0">
                <a:solidFill>
                  <a:schemeClr val="accent6"/>
                </a:solidFill>
              </a:rPr>
              <a:t> the MSc and </a:t>
            </a:r>
            <a:r>
              <a:rPr lang="sv-SE" b="1" dirty="0" err="1" smtClean="0">
                <a:solidFill>
                  <a:schemeClr val="accent6"/>
                </a:solidFill>
              </a:rPr>
              <a:t>Ph</a:t>
            </a:r>
            <a:r>
              <a:rPr lang="sv-SE" b="1" dirty="0" smtClean="0">
                <a:solidFill>
                  <a:schemeClr val="accent6"/>
                </a:solidFill>
              </a:rPr>
              <a:t> D </a:t>
            </a:r>
            <a:r>
              <a:rPr lang="sv-SE" b="1" dirty="0" err="1" smtClean="0">
                <a:solidFill>
                  <a:schemeClr val="accent6"/>
                </a:solidFill>
              </a:rPr>
              <a:t>courses</a:t>
            </a:r>
            <a:endParaRPr lang="sv-SE" b="1" dirty="0">
              <a:solidFill>
                <a:schemeClr val="accent6"/>
              </a:solidFill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100" b="1" dirty="0">
              <a:solidFill>
                <a:schemeClr val="accent6"/>
              </a:solidFill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sv-SE" sz="800" b="1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>
                <a:solidFill>
                  <a:schemeClr val="accent6"/>
                </a:solidFill>
              </a:rPr>
              <a:t>Drive students to create energy businesses, fail and re-start</a:t>
            </a: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100" b="1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800" b="1" dirty="0" smtClean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b="1" dirty="0" smtClean="0">
                <a:solidFill>
                  <a:schemeClr val="accent6"/>
                </a:solidFill>
              </a:rPr>
              <a:t>Address </a:t>
            </a:r>
            <a:r>
              <a:rPr lang="en-US" b="1" dirty="0">
                <a:solidFill>
                  <a:schemeClr val="accent6"/>
                </a:solidFill>
              </a:rPr>
              <a:t>both students and mid career </a:t>
            </a:r>
            <a:r>
              <a:rPr lang="en-US" b="1" dirty="0" smtClean="0">
                <a:solidFill>
                  <a:schemeClr val="accent6"/>
                </a:solidFill>
              </a:rPr>
              <a:t>professionals</a:t>
            </a: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800" b="1" dirty="0" smtClean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b="1" dirty="0">
                <a:solidFill>
                  <a:schemeClr val="accent6"/>
                </a:solidFill>
              </a:rPr>
              <a:t>Use modern pedagogical tools for ”</a:t>
            </a:r>
            <a:r>
              <a:rPr lang="en-US" b="1" i="1" dirty="0">
                <a:solidFill>
                  <a:srgbClr val="FF0000"/>
                </a:solidFill>
              </a:rPr>
              <a:t>students without borders</a:t>
            </a:r>
            <a:r>
              <a:rPr lang="en-US" b="1" dirty="0">
                <a:solidFill>
                  <a:schemeClr val="accent6"/>
                </a:solidFill>
              </a:rPr>
              <a:t>”, on-campus &amp; LLL, including “borderless” </a:t>
            </a:r>
            <a:r>
              <a:rPr lang="en-US" b="1" dirty="0" smtClean="0">
                <a:solidFill>
                  <a:schemeClr val="accent6"/>
                </a:solidFill>
              </a:rPr>
              <a:t>incubators (game-line environments?) </a:t>
            </a:r>
            <a:endParaRPr lang="en-US" b="1" dirty="0">
              <a:solidFill>
                <a:schemeClr val="accent6"/>
              </a:solidFill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sv-SE" sz="800" b="1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i="1" dirty="0" err="1">
                <a:solidFill>
                  <a:srgbClr val="FF0000"/>
                </a:solidFill>
              </a:rPr>
              <a:t>Integrate</a:t>
            </a:r>
            <a:r>
              <a:rPr lang="sv-SE" b="1" i="1" dirty="0">
                <a:solidFill>
                  <a:srgbClr val="FF0000"/>
                </a:solidFill>
              </a:rPr>
              <a:t> </a:t>
            </a:r>
            <a:r>
              <a:rPr lang="sv-SE" b="1" i="1" dirty="0" err="1">
                <a:solidFill>
                  <a:srgbClr val="FF0000"/>
                </a:solidFill>
              </a:rPr>
              <a:t>industrial</a:t>
            </a:r>
            <a:r>
              <a:rPr lang="sv-SE" b="1" i="1" dirty="0">
                <a:solidFill>
                  <a:srgbClr val="FF0000"/>
                </a:solidFill>
              </a:rPr>
              <a:t> </a:t>
            </a:r>
            <a:r>
              <a:rPr lang="sv-SE" b="1" i="1" dirty="0" err="1">
                <a:solidFill>
                  <a:srgbClr val="FF0000"/>
                </a:solidFill>
              </a:rPr>
              <a:t>companies</a:t>
            </a:r>
            <a:r>
              <a:rPr lang="sv-SE" b="1" i="1" dirty="0">
                <a:solidFill>
                  <a:srgbClr val="FF0000"/>
                </a:solidFill>
              </a:rPr>
              <a:t> </a:t>
            </a:r>
            <a:r>
              <a:rPr lang="sv-SE" b="1" i="1" dirty="0" err="1">
                <a:solidFill>
                  <a:srgbClr val="FF0000"/>
                </a:solidFill>
              </a:rPr>
              <a:t>into</a:t>
            </a:r>
            <a:r>
              <a:rPr lang="sv-SE" b="1" i="1" dirty="0">
                <a:solidFill>
                  <a:srgbClr val="FF0000"/>
                </a:solidFill>
              </a:rPr>
              <a:t> the </a:t>
            </a:r>
            <a:r>
              <a:rPr lang="sv-SE" b="1" i="1" dirty="0" err="1">
                <a:solidFill>
                  <a:srgbClr val="FF0000"/>
                </a:solidFill>
              </a:rPr>
              <a:t>education</a:t>
            </a:r>
            <a:r>
              <a:rPr lang="sv-SE" b="1" dirty="0">
                <a:solidFill>
                  <a:schemeClr val="accent6"/>
                </a:solidFill>
              </a:rPr>
              <a:t> by internships, hands-on </a:t>
            </a:r>
            <a:r>
              <a:rPr lang="sv-SE" b="1" dirty="0" err="1">
                <a:solidFill>
                  <a:schemeClr val="accent6"/>
                </a:solidFill>
              </a:rPr>
              <a:t>experiences</a:t>
            </a:r>
            <a:r>
              <a:rPr lang="sv-SE" b="1" dirty="0">
                <a:solidFill>
                  <a:schemeClr val="accent6"/>
                </a:solidFill>
              </a:rPr>
              <a:t>, combination MSc/PhD </a:t>
            </a:r>
            <a:r>
              <a:rPr lang="sv-SE" b="1" dirty="0" err="1">
                <a:solidFill>
                  <a:schemeClr val="accent6"/>
                </a:solidFill>
              </a:rPr>
              <a:t>level</a:t>
            </a:r>
            <a:r>
              <a:rPr lang="sv-SE" b="1" dirty="0">
                <a:solidFill>
                  <a:schemeClr val="accent6"/>
                </a:solidFill>
              </a:rPr>
              <a:t> research (</a:t>
            </a:r>
            <a:r>
              <a:rPr lang="sv-SE" b="1" dirty="0" err="1">
                <a:solidFill>
                  <a:schemeClr val="accent6"/>
                </a:solidFill>
              </a:rPr>
              <a:t>SME’s</a:t>
            </a:r>
            <a:r>
              <a:rPr lang="sv-SE" b="1" dirty="0">
                <a:solidFill>
                  <a:schemeClr val="accent6"/>
                </a:solidFill>
              </a:rPr>
              <a:t> &amp; </a:t>
            </a:r>
            <a:r>
              <a:rPr lang="sv-SE" b="1" dirty="0" err="1">
                <a:solidFill>
                  <a:schemeClr val="accent6"/>
                </a:solidFill>
              </a:rPr>
              <a:t>large</a:t>
            </a:r>
            <a:r>
              <a:rPr lang="sv-SE" b="1" dirty="0">
                <a:solidFill>
                  <a:schemeClr val="accent6"/>
                </a:solidFill>
              </a:rPr>
              <a:t> </a:t>
            </a:r>
            <a:r>
              <a:rPr lang="sv-SE" b="1" dirty="0" err="1">
                <a:solidFill>
                  <a:schemeClr val="accent6"/>
                </a:solidFill>
              </a:rPr>
              <a:t>industry</a:t>
            </a:r>
            <a:r>
              <a:rPr lang="sv-SE" b="1" dirty="0" smtClean="0">
                <a:solidFill>
                  <a:schemeClr val="accent6"/>
                </a:solidFill>
              </a:rPr>
              <a:t>)</a:t>
            </a: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800" b="1" i="1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i="1" u="sng" dirty="0" smtClean="0">
                <a:solidFill>
                  <a:schemeClr val="accent6"/>
                </a:solidFill>
              </a:rPr>
              <a:t>IE objective to become </a:t>
            </a:r>
            <a:r>
              <a:rPr lang="en-US" sz="2400" b="1" i="1" u="sng" dirty="0">
                <a:solidFill>
                  <a:schemeClr val="accent6"/>
                </a:solidFill>
              </a:rPr>
              <a:t>the </a:t>
            </a:r>
            <a:r>
              <a:rPr lang="en-US" sz="2400" b="1" i="1" u="sng" dirty="0">
                <a:solidFill>
                  <a:srgbClr val="FF0000"/>
                </a:solidFill>
              </a:rPr>
              <a:t>main sustainable energy educational </a:t>
            </a:r>
            <a:r>
              <a:rPr lang="en-US" sz="2400" b="1" i="1" u="sng" dirty="0" smtClean="0">
                <a:solidFill>
                  <a:srgbClr val="FF0000"/>
                </a:solidFill>
              </a:rPr>
              <a:t>“engine” </a:t>
            </a:r>
            <a:r>
              <a:rPr lang="en-US" sz="2400" b="1" i="1" u="sng" dirty="0" smtClean="0">
                <a:solidFill>
                  <a:schemeClr val="accent6"/>
                </a:solidFill>
              </a:rPr>
              <a:t>in </a:t>
            </a:r>
            <a:r>
              <a:rPr lang="en-US" sz="2400" b="1" i="1" u="sng" dirty="0">
                <a:solidFill>
                  <a:schemeClr val="accent6"/>
                </a:solidFill>
              </a:rPr>
              <a:t>the world</a:t>
            </a: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800" b="1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sv-SE" sz="1600" b="1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1600" b="1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1600" dirty="0">
              <a:solidFill>
                <a:srgbClr val="2222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39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8261350" y="6664325"/>
            <a:ext cx="671513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7EA4E583-1C9D-421A-B357-96A8F26395A6}" type="slidenum">
              <a:rPr lang="en-GB" sz="800" b="1">
                <a:solidFill>
                  <a:srgbClr val="FFFFFF"/>
                </a:solidFill>
                <a:latin typeface="Verdana" charset="0"/>
              </a:rPr>
              <a:pPr algn="r">
                <a:lnSpc>
                  <a:spcPct val="101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14</a:t>
            </a:fld>
            <a:endParaRPr lang="en-GB" sz="800" b="1">
              <a:solidFill>
                <a:srgbClr val="FFFFFF"/>
              </a:solidFill>
              <a:latin typeface="Verdana" charset="0"/>
            </a:endParaRPr>
          </a:p>
        </p:txBody>
      </p:sp>
      <p:pic>
        <p:nvPicPr>
          <p:cNvPr id="1843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106488"/>
            <a:ext cx="7777162" cy="469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3"/>
          <p:cNvSpPr txBox="1">
            <a:spLocks noChangeArrowheads="1"/>
          </p:cNvSpPr>
          <p:nvPr/>
        </p:nvSpPr>
        <p:spPr bwMode="auto">
          <a:xfrm>
            <a:off x="215900" y="138028"/>
            <a:ext cx="7596188" cy="626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3200" b="1" dirty="0" smtClean="0">
                <a:solidFill>
                  <a:srgbClr val="000000"/>
                </a:solidFill>
              </a:rPr>
              <a:t>InnoEnergy Education View MSc</a:t>
            </a:r>
          </a:p>
        </p:txBody>
      </p:sp>
    </p:spTree>
    <p:extLst>
      <p:ext uri="{BB962C8B-B14F-4D97-AF65-F5344CB8AC3E}">
        <p14:creationId xmlns:p14="http://schemas.microsoft.com/office/powerpoint/2010/main" val="11556458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47650" y="44624"/>
            <a:ext cx="8212782" cy="781050"/>
          </a:xfrm>
        </p:spPr>
        <p:txBody>
          <a:bodyPr/>
          <a:lstStyle/>
          <a:p>
            <a:r>
              <a:rPr lang="en-GB" dirty="0" smtClean="0"/>
              <a:t>InnoEnergy Education:</a:t>
            </a:r>
            <a:br>
              <a:rPr lang="en-GB" dirty="0" smtClean="0"/>
            </a:br>
            <a:r>
              <a:rPr lang="en-GB" dirty="0" smtClean="0"/>
              <a:t>Achievements 2012</a:t>
            </a:r>
            <a:endParaRPr lang="en-GB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130B400-382E-41A7-BCFE-EFC996C3DFF2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Arial" charset="0"/>
              <a:buNone/>
              <a:defRPr/>
            </a:pPr>
            <a:r>
              <a:rPr lang="it-IT" smtClean="0">
                <a:latin typeface="Arial" charset="0"/>
              </a:rPr>
              <a:t>Event, DD.MM.2012</a:t>
            </a:r>
            <a:endParaRPr lang="en-GB" dirty="0">
              <a:latin typeface="Arial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72380" y="1412776"/>
            <a:ext cx="8971620" cy="462862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marL="342900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sz="2000" b="1" dirty="0" smtClean="0">
                <a:solidFill>
                  <a:srgbClr val="F07010"/>
                </a:solidFill>
              </a:rPr>
              <a:t>7 Master programs </a:t>
            </a:r>
            <a:r>
              <a:rPr lang="sv-SE" sz="2000" b="1" dirty="0" err="1" smtClean="0">
                <a:solidFill>
                  <a:srgbClr val="F07010"/>
                </a:solidFill>
              </a:rPr>
              <a:t>up</a:t>
            </a:r>
            <a:r>
              <a:rPr lang="sv-SE" sz="2000" b="1" dirty="0" smtClean="0">
                <a:solidFill>
                  <a:srgbClr val="F07010"/>
                </a:solidFill>
              </a:rPr>
              <a:t> </a:t>
            </a:r>
            <a:r>
              <a:rPr lang="sv-SE" sz="2000" b="1" dirty="0" err="1" smtClean="0">
                <a:solidFill>
                  <a:srgbClr val="F07010"/>
                </a:solidFill>
              </a:rPr>
              <a:t>running</a:t>
            </a:r>
            <a:endParaRPr lang="en-US" sz="2000" b="1" dirty="0">
              <a:solidFill>
                <a:srgbClr val="FF0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err="1" smtClean="0">
                <a:solidFill>
                  <a:schemeClr val="accent6"/>
                </a:solidFill>
              </a:rPr>
              <a:t>Intakes</a:t>
            </a:r>
            <a:r>
              <a:rPr lang="sv-SE" b="1" dirty="0" smtClean="0">
                <a:solidFill>
                  <a:schemeClr val="accent6"/>
                </a:solidFill>
              </a:rPr>
              <a:t>: 32 (2010); 108 (2011); 166 (2012) </a:t>
            </a: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err="1" smtClean="0">
                <a:solidFill>
                  <a:schemeClr val="accent6"/>
                </a:solidFill>
              </a:rPr>
              <a:t>Significant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number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of</a:t>
            </a:r>
            <a:r>
              <a:rPr lang="sv-SE" b="1" dirty="0" smtClean="0">
                <a:solidFill>
                  <a:schemeClr val="accent6"/>
                </a:solidFill>
              </a:rPr>
              <a:t> students in </a:t>
            </a:r>
            <a:r>
              <a:rPr lang="sv-SE" b="1" dirty="0" err="1" smtClean="0">
                <a:solidFill>
                  <a:schemeClr val="accent6"/>
                </a:solidFill>
              </a:rPr>
              <a:t>industry</a:t>
            </a:r>
            <a:r>
              <a:rPr lang="sv-SE" b="1" dirty="0" smtClean="0">
                <a:solidFill>
                  <a:schemeClr val="accent6"/>
                </a:solidFill>
              </a:rPr>
              <a:t> internships (not </a:t>
            </a:r>
            <a:r>
              <a:rPr lang="sv-SE" b="1" dirty="0" err="1" smtClean="0">
                <a:solidFill>
                  <a:schemeClr val="accent6"/>
                </a:solidFill>
              </a:rPr>
              <a:t>yet</a:t>
            </a:r>
            <a:r>
              <a:rPr lang="sv-SE" b="1" dirty="0" smtClean="0">
                <a:solidFill>
                  <a:schemeClr val="accent6"/>
                </a:solidFill>
              </a:rPr>
              <a:t> all</a:t>
            </a:r>
            <a:r>
              <a:rPr lang="sv-SE" b="1" dirty="0" smtClean="0">
                <a:solidFill>
                  <a:schemeClr val="accent6"/>
                </a:solidFill>
              </a:rPr>
              <a:t>)</a:t>
            </a:r>
          </a:p>
          <a:p>
            <a:pPr marL="800100" lvl="1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smtClean="0">
                <a:solidFill>
                  <a:schemeClr val="accent6"/>
                </a:solidFill>
              </a:rPr>
              <a:t>In process: </a:t>
            </a:r>
            <a:r>
              <a:rPr lang="sv-SE" b="1" dirty="0" err="1" smtClean="0">
                <a:solidFill>
                  <a:schemeClr val="accent6"/>
                </a:solidFill>
              </a:rPr>
              <a:t>Each</a:t>
            </a:r>
            <a:r>
              <a:rPr lang="sv-SE" b="1" dirty="0" smtClean="0">
                <a:solidFill>
                  <a:schemeClr val="accent6"/>
                </a:solidFill>
              </a:rPr>
              <a:t> MSc program has at </a:t>
            </a:r>
            <a:r>
              <a:rPr lang="sv-SE" b="1" dirty="0" err="1" smtClean="0">
                <a:solidFill>
                  <a:schemeClr val="accent6"/>
                </a:solidFill>
              </a:rPr>
              <a:t>least</a:t>
            </a:r>
            <a:r>
              <a:rPr lang="sv-SE" b="1" dirty="0" smtClean="0">
                <a:solidFill>
                  <a:schemeClr val="accent6"/>
                </a:solidFill>
              </a:rPr>
              <a:t> an ”Industrial mentor”</a:t>
            </a:r>
            <a:endParaRPr lang="en-US" b="1" dirty="0" smtClean="0">
              <a:solidFill>
                <a:schemeClr val="accent6"/>
              </a:solidFill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sv-SE" sz="800" b="1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sz="2000" b="1" dirty="0" smtClean="0">
                <a:solidFill>
                  <a:srgbClr val="F07010"/>
                </a:solidFill>
              </a:rPr>
              <a:t>6 PhD </a:t>
            </a:r>
            <a:r>
              <a:rPr lang="sv-SE" sz="2000" b="1" dirty="0">
                <a:solidFill>
                  <a:srgbClr val="F07010"/>
                </a:solidFill>
              </a:rPr>
              <a:t>programs </a:t>
            </a:r>
            <a:r>
              <a:rPr lang="sv-SE" sz="2000" b="1" dirty="0" err="1">
                <a:solidFill>
                  <a:srgbClr val="F07010"/>
                </a:solidFill>
              </a:rPr>
              <a:t>up</a:t>
            </a:r>
            <a:r>
              <a:rPr lang="sv-SE" sz="2000" b="1" dirty="0">
                <a:solidFill>
                  <a:srgbClr val="F07010"/>
                </a:solidFill>
              </a:rPr>
              <a:t> </a:t>
            </a:r>
            <a:r>
              <a:rPr lang="sv-SE" sz="2000" b="1" dirty="0" err="1">
                <a:solidFill>
                  <a:srgbClr val="F07010"/>
                </a:solidFill>
              </a:rPr>
              <a:t>running</a:t>
            </a:r>
            <a:endParaRPr lang="en-US" sz="2000" b="1" dirty="0">
              <a:solidFill>
                <a:srgbClr val="FF0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smtClean="0">
                <a:solidFill>
                  <a:schemeClr val="accent6"/>
                </a:solidFill>
              </a:rPr>
              <a:t>Total 63 PhD </a:t>
            </a:r>
            <a:r>
              <a:rPr lang="sv-SE" b="1" dirty="0" err="1" smtClean="0">
                <a:solidFill>
                  <a:schemeClr val="accent6"/>
                </a:solidFill>
              </a:rPr>
              <a:t>candidates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presently</a:t>
            </a:r>
            <a:endParaRPr lang="sv-SE" b="1" dirty="0" smtClean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err="1" smtClean="0">
                <a:solidFill>
                  <a:schemeClr val="accent6"/>
                </a:solidFill>
              </a:rPr>
              <a:t>Almost</a:t>
            </a:r>
            <a:r>
              <a:rPr lang="sv-SE" b="1" dirty="0" smtClean="0">
                <a:solidFill>
                  <a:schemeClr val="accent6"/>
                </a:solidFill>
              </a:rPr>
              <a:t> all in innovation </a:t>
            </a:r>
            <a:r>
              <a:rPr lang="sv-SE" b="1" dirty="0" err="1" smtClean="0">
                <a:solidFill>
                  <a:schemeClr val="accent6"/>
                </a:solidFill>
              </a:rPr>
              <a:t>projects</a:t>
            </a:r>
            <a:endParaRPr lang="en-US" b="1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sv-SE" sz="800" dirty="0" smtClean="0">
              <a:solidFill>
                <a:srgbClr val="22228B"/>
              </a:solidFill>
            </a:endParaRPr>
          </a:p>
          <a:p>
            <a:pPr marL="342900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sz="2000" b="1" dirty="0" smtClean="0">
                <a:solidFill>
                  <a:srgbClr val="F07010"/>
                </a:solidFill>
              </a:rPr>
              <a:t>3 ”</a:t>
            </a:r>
            <a:r>
              <a:rPr lang="sv-SE" sz="2000" b="1" dirty="0" err="1" smtClean="0">
                <a:solidFill>
                  <a:srgbClr val="F07010"/>
                </a:solidFill>
              </a:rPr>
              <a:t>Executive</a:t>
            </a:r>
            <a:r>
              <a:rPr lang="sv-SE" sz="2000" b="1" dirty="0" smtClean="0">
                <a:solidFill>
                  <a:srgbClr val="F07010"/>
                </a:solidFill>
              </a:rPr>
              <a:t>” </a:t>
            </a:r>
            <a:r>
              <a:rPr lang="sv-SE" sz="2000" b="1" dirty="0">
                <a:solidFill>
                  <a:srgbClr val="F07010"/>
                </a:solidFill>
              </a:rPr>
              <a:t>programs </a:t>
            </a:r>
            <a:r>
              <a:rPr lang="sv-SE" sz="2000" b="1" dirty="0" err="1">
                <a:solidFill>
                  <a:srgbClr val="F07010"/>
                </a:solidFill>
              </a:rPr>
              <a:t>up</a:t>
            </a:r>
            <a:r>
              <a:rPr lang="sv-SE" sz="2000" b="1" dirty="0">
                <a:solidFill>
                  <a:srgbClr val="F07010"/>
                </a:solidFill>
              </a:rPr>
              <a:t> </a:t>
            </a:r>
            <a:r>
              <a:rPr lang="sv-SE" sz="2000" b="1" dirty="0" err="1">
                <a:solidFill>
                  <a:srgbClr val="F07010"/>
                </a:solidFill>
              </a:rPr>
              <a:t>running</a:t>
            </a:r>
            <a:endParaRPr lang="en-US" sz="2000" b="1" dirty="0">
              <a:solidFill>
                <a:srgbClr val="FF0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err="1" smtClean="0">
                <a:solidFill>
                  <a:schemeClr val="accent6"/>
                </a:solidFill>
              </a:rPr>
              <a:t>Accumulated</a:t>
            </a:r>
            <a:r>
              <a:rPr lang="sv-SE" b="1" dirty="0" smtClean="0">
                <a:solidFill>
                  <a:schemeClr val="accent6"/>
                </a:solidFill>
              </a:rPr>
              <a:t> 35 students till date</a:t>
            </a: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sv-SE" sz="800" b="1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sz="2000" b="1" dirty="0" err="1" smtClean="0">
                <a:solidFill>
                  <a:srgbClr val="F07010"/>
                </a:solidFill>
              </a:rPr>
              <a:t>Buttom</a:t>
            </a:r>
            <a:r>
              <a:rPr lang="sv-SE" sz="2000" b="1" dirty="0" smtClean="0">
                <a:solidFill>
                  <a:srgbClr val="F07010"/>
                </a:solidFill>
              </a:rPr>
              <a:t> </a:t>
            </a:r>
            <a:r>
              <a:rPr lang="sv-SE" sz="2000" b="1" dirty="0" err="1" smtClean="0">
                <a:solidFill>
                  <a:srgbClr val="F07010"/>
                </a:solidFill>
              </a:rPr>
              <a:t>up</a:t>
            </a:r>
            <a:r>
              <a:rPr lang="sv-SE" sz="2000" b="1" dirty="0" smtClean="0">
                <a:solidFill>
                  <a:srgbClr val="F07010"/>
                </a:solidFill>
              </a:rPr>
              <a:t> approach partner </a:t>
            </a:r>
            <a:r>
              <a:rPr lang="sv-SE" sz="2000" b="1" dirty="0" err="1" smtClean="0">
                <a:solidFill>
                  <a:srgbClr val="F07010"/>
                </a:solidFill>
              </a:rPr>
              <a:t>learning</a:t>
            </a:r>
            <a:r>
              <a:rPr lang="sv-SE" sz="2000" b="1" dirty="0" smtClean="0">
                <a:solidFill>
                  <a:srgbClr val="F07010"/>
                </a:solidFill>
              </a:rPr>
              <a:t> material for common promotion</a:t>
            </a:r>
            <a:endParaRPr lang="en-US" sz="2000" b="1" dirty="0">
              <a:solidFill>
                <a:srgbClr val="FF0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err="1" smtClean="0">
                <a:solidFill>
                  <a:schemeClr val="accent6"/>
                </a:solidFill>
              </a:rPr>
              <a:t>Ingredient</a:t>
            </a:r>
            <a:r>
              <a:rPr lang="sv-SE" b="1" dirty="0" smtClean="0">
                <a:solidFill>
                  <a:schemeClr val="accent6"/>
                </a:solidFill>
              </a:rPr>
              <a:t> for later </a:t>
            </a:r>
            <a:r>
              <a:rPr lang="sv-SE" b="1" dirty="0" err="1" smtClean="0">
                <a:solidFill>
                  <a:schemeClr val="accent6"/>
                </a:solidFill>
              </a:rPr>
              <a:t>sharing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learning</a:t>
            </a:r>
            <a:r>
              <a:rPr lang="sv-SE" b="1" dirty="0" smtClean="0">
                <a:solidFill>
                  <a:schemeClr val="accent6"/>
                </a:solidFill>
              </a:rPr>
              <a:t> material </a:t>
            </a:r>
            <a:r>
              <a:rPr lang="sv-SE" b="1" dirty="0" err="1" smtClean="0">
                <a:solidFill>
                  <a:schemeClr val="accent6"/>
                </a:solidFill>
              </a:rPr>
              <a:t>between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teachers</a:t>
            </a:r>
            <a:endParaRPr lang="sv-SE" b="1" dirty="0" smtClean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err="1" smtClean="0">
                <a:solidFill>
                  <a:schemeClr val="accent6"/>
                </a:solidFill>
              </a:rPr>
              <a:t>First</a:t>
            </a:r>
            <a:r>
              <a:rPr lang="sv-SE" b="1" dirty="0" smtClean="0">
                <a:solidFill>
                  <a:schemeClr val="accent6"/>
                </a:solidFill>
              </a:rPr>
              <a:t> steps for the ”EXPLORE House” </a:t>
            </a:r>
            <a:r>
              <a:rPr lang="sv-SE" b="1" dirty="0" err="1" smtClean="0">
                <a:solidFill>
                  <a:schemeClr val="accent6"/>
                </a:solidFill>
              </a:rPr>
              <a:t>with</a:t>
            </a:r>
            <a:r>
              <a:rPr lang="sv-SE" b="1" dirty="0" smtClean="0">
                <a:solidFill>
                  <a:schemeClr val="accent6"/>
                </a:solidFill>
              </a:rPr>
              <a:t> KIC-</a:t>
            </a:r>
            <a:r>
              <a:rPr lang="sv-SE" b="1" dirty="0" err="1" smtClean="0">
                <a:solidFill>
                  <a:schemeClr val="accent6"/>
                </a:solidFill>
              </a:rPr>
              <a:t>wide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knowledge</a:t>
            </a:r>
            <a:endParaRPr lang="en-US" b="1" dirty="0">
              <a:solidFill>
                <a:schemeClr val="accent6"/>
              </a:solidFill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800" b="1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sz="2000" b="1" dirty="0" smtClean="0">
                <a:solidFill>
                  <a:srgbClr val="F07010"/>
                </a:solidFill>
              </a:rPr>
              <a:t>Industry-</a:t>
            </a:r>
            <a:r>
              <a:rPr lang="sv-SE" sz="2000" b="1" dirty="0" err="1" smtClean="0">
                <a:solidFill>
                  <a:srgbClr val="F07010"/>
                </a:solidFill>
              </a:rPr>
              <a:t>Education</a:t>
            </a:r>
            <a:r>
              <a:rPr lang="sv-SE" sz="2000" b="1" dirty="0" smtClean="0">
                <a:solidFill>
                  <a:srgbClr val="F07010"/>
                </a:solidFill>
              </a:rPr>
              <a:t> </a:t>
            </a:r>
            <a:r>
              <a:rPr lang="sv-SE" sz="2000" b="1" dirty="0" err="1" smtClean="0">
                <a:solidFill>
                  <a:srgbClr val="F07010"/>
                </a:solidFill>
              </a:rPr>
              <a:t>working</a:t>
            </a:r>
            <a:r>
              <a:rPr lang="sv-SE" sz="2000" b="1" dirty="0" smtClean="0">
                <a:solidFill>
                  <a:srgbClr val="F07010"/>
                </a:solidFill>
              </a:rPr>
              <a:t> </a:t>
            </a:r>
            <a:r>
              <a:rPr lang="sv-SE" sz="2000" b="1" dirty="0" err="1" smtClean="0">
                <a:solidFill>
                  <a:srgbClr val="F07010"/>
                </a:solidFill>
              </a:rPr>
              <a:t>group</a:t>
            </a:r>
            <a:r>
              <a:rPr lang="sv-SE" sz="2000" b="1" dirty="0" smtClean="0">
                <a:solidFill>
                  <a:srgbClr val="F07010"/>
                </a:solidFill>
              </a:rPr>
              <a:t> </a:t>
            </a:r>
            <a:r>
              <a:rPr lang="sv-SE" sz="2000" b="1" dirty="0" err="1" smtClean="0">
                <a:solidFill>
                  <a:srgbClr val="F07010"/>
                </a:solidFill>
              </a:rPr>
              <a:t>established</a:t>
            </a:r>
            <a:endParaRPr lang="en-US" sz="2000" b="1" dirty="0">
              <a:solidFill>
                <a:srgbClr val="FF0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smtClean="0">
                <a:solidFill>
                  <a:schemeClr val="accent6"/>
                </a:solidFill>
              </a:rPr>
              <a:t>On-going </a:t>
            </a:r>
            <a:r>
              <a:rPr lang="sv-SE" b="1" dirty="0" err="1" smtClean="0">
                <a:solidFill>
                  <a:schemeClr val="accent6"/>
                </a:solidFill>
              </a:rPr>
              <a:t>discussions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about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what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education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industry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need</a:t>
            </a:r>
            <a:endParaRPr lang="sv-SE" b="1" dirty="0" smtClean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b="1" dirty="0">
              <a:solidFill>
                <a:schemeClr val="accent6"/>
              </a:solidFill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1600" dirty="0">
              <a:solidFill>
                <a:srgbClr val="2222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94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47650" y="44624"/>
            <a:ext cx="8212782" cy="781050"/>
          </a:xfrm>
        </p:spPr>
        <p:txBody>
          <a:bodyPr/>
          <a:lstStyle/>
          <a:p>
            <a:r>
              <a:rPr lang="en-GB" dirty="0" smtClean="0"/>
              <a:t>InnoEnergy Education: </a:t>
            </a:r>
            <a:br>
              <a:rPr lang="en-GB" dirty="0" smtClean="0"/>
            </a:br>
            <a:r>
              <a:rPr lang="en-GB" dirty="0" smtClean="0"/>
              <a:t>A Few Short-Term Challenges</a:t>
            </a:r>
            <a:endParaRPr lang="en-GB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130B400-382E-41A7-BCFE-EFC996C3DFF2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Arial" charset="0"/>
              <a:buNone/>
              <a:defRPr/>
            </a:pPr>
            <a:r>
              <a:rPr lang="it-IT" smtClean="0">
                <a:latin typeface="Arial" charset="0"/>
              </a:rPr>
              <a:t>Event, DD.MM.2012</a:t>
            </a:r>
            <a:endParaRPr lang="en-GB" dirty="0">
              <a:latin typeface="Arial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72380" y="1412776"/>
            <a:ext cx="8713787" cy="462862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marL="342900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sz="2000" b="1" dirty="0" err="1">
                <a:solidFill>
                  <a:srgbClr val="F07010"/>
                </a:solidFill>
              </a:rPr>
              <a:t>C</a:t>
            </a:r>
            <a:r>
              <a:rPr lang="sv-SE" sz="2000" b="1" dirty="0" err="1" smtClean="0">
                <a:solidFill>
                  <a:srgbClr val="F07010"/>
                </a:solidFill>
              </a:rPr>
              <a:t>reate</a:t>
            </a:r>
            <a:r>
              <a:rPr lang="sv-SE" sz="2000" b="1" dirty="0" smtClean="0">
                <a:solidFill>
                  <a:srgbClr val="F07010"/>
                </a:solidFill>
              </a:rPr>
              <a:t> common IE </a:t>
            </a:r>
            <a:r>
              <a:rPr lang="sv-SE" sz="2000" b="1" dirty="0" err="1" smtClean="0">
                <a:solidFill>
                  <a:srgbClr val="F07010"/>
                </a:solidFill>
              </a:rPr>
              <a:t>brandname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smtClean="0">
                <a:solidFill>
                  <a:schemeClr val="accent6"/>
                </a:solidFill>
              </a:rPr>
              <a:t>Common marketing &amp; </a:t>
            </a:r>
            <a:r>
              <a:rPr lang="sv-SE" b="1" dirty="0" err="1" smtClean="0">
                <a:solidFill>
                  <a:schemeClr val="accent6"/>
                </a:solidFill>
              </a:rPr>
              <a:t>admission</a:t>
            </a:r>
            <a:r>
              <a:rPr lang="sv-SE" b="1" dirty="0" smtClean="0">
                <a:solidFill>
                  <a:schemeClr val="accent6"/>
                </a:solidFill>
              </a:rPr>
              <a:t>, </a:t>
            </a:r>
            <a:r>
              <a:rPr lang="sv-SE" b="1" dirty="0" err="1" smtClean="0">
                <a:solidFill>
                  <a:schemeClr val="accent6"/>
                </a:solidFill>
              </a:rPr>
              <a:t>similar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criteria</a:t>
            </a:r>
            <a:endParaRPr lang="en-US" b="1" dirty="0" smtClean="0">
              <a:solidFill>
                <a:schemeClr val="accent6"/>
              </a:solidFill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sv-SE" sz="1600" b="1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sz="2000" b="1" dirty="0" err="1" smtClean="0">
                <a:solidFill>
                  <a:srgbClr val="F07010"/>
                </a:solidFill>
              </a:rPr>
              <a:t>Create</a:t>
            </a:r>
            <a:r>
              <a:rPr lang="sv-SE" sz="2000" b="1" dirty="0" smtClean="0">
                <a:solidFill>
                  <a:srgbClr val="F07010"/>
                </a:solidFill>
              </a:rPr>
              <a:t> common </a:t>
            </a:r>
            <a:r>
              <a:rPr lang="sv-SE" sz="2000" b="1" dirty="0" err="1" smtClean="0">
                <a:solidFill>
                  <a:srgbClr val="F07010"/>
                </a:solidFill>
              </a:rPr>
              <a:t>identity</a:t>
            </a:r>
            <a:endParaRPr lang="en-US" sz="2000" b="1" dirty="0">
              <a:solidFill>
                <a:srgbClr val="FF0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smtClean="0">
                <a:solidFill>
                  <a:schemeClr val="accent6"/>
                </a:solidFill>
              </a:rPr>
              <a:t>Different </a:t>
            </a:r>
            <a:r>
              <a:rPr lang="sv-SE" b="1" dirty="0" err="1" smtClean="0">
                <a:solidFill>
                  <a:schemeClr val="accent6"/>
                </a:solidFill>
              </a:rPr>
              <a:t>cultures</a:t>
            </a:r>
            <a:r>
              <a:rPr lang="sv-SE" b="1" dirty="0">
                <a:solidFill>
                  <a:schemeClr val="accent6"/>
                </a:solidFill>
              </a:rPr>
              <a:t> </a:t>
            </a:r>
            <a:r>
              <a:rPr lang="sv-SE" b="1" dirty="0" smtClean="0">
                <a:solidFill>
                  <a:schemeClr val="accent6"/>
                </a:solidFill>
              </a:rPr>
              <a:t>&amp; </a:t>
            </a:r>
            <a:r>
              <a:rPr lang="sv-SE" b="1" dirty="0" err="1" smtClean="0">
                <a:solidFill>
                  <a:schemeClr val="accent6"/>
                </a:solidFill>
              </a:rPr>
              <a:t>legislations</a:t>
            </a:r>
            <a:endParaRPr lang="sv-SE" b="1" dirty="0" smtClean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err="1" smtClean="0">
                <a:solidFill>
                  <a:schemeClr val="accent6"/>
                </a:solidFill>
              </a:rPr>
              <a:t>Harmonize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educational</a:t>
            </a:r>
            <a:r>
              <a:rPr lang="sv-SE" b="1" dirty="0" smtClean="0">
                <a:solidFill>
                  <a:schemeClr val="accent6"/>
                </a:solidFill>
              </a:rPr>
              <a:t> offers, </a:t>
            </a:r>
            <a:r>
              <a:rPr lang="sv-SE" b="1" dirty="0" err="1" smtClean="0">
                <a:solidFill>
                  <a:schemeClr val="accent6"/>
                </a:solidFill>
              </a:rPr>
              <a:t>with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distinct</a:t>
            </a:r>
            <a:r>
              <a:rPr lang="sv-SE" b="1" dirty="0" smtClean="0">
                <a:solidFill>
                  <a:schemeClr val="accent6"/>
                </a:solidFill>
              </a:rPr>
              <a:t> USP</a:t>
            </a:r>
            <a:endParaRPr lang="en-US" b="1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sv-SE" sz="1600" dirty="0" smtClean="0">
              <a:solidFill>
                <a:srgbClr val="22228B"/>
              </a:solidFill>
            </a:endParaRPr>
          </a:p>
          <a:p>
            <a:pPr marL="342900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sz="2000" b="1" dirty="0" err="1" smtClean="0">
                <a:solidFill>
                  <a:srgbClr val="F07010"/>
                </a:solidFill>
              </a:rPr>
              <a:t>Universities</a:t>
            </a:r>
            <a:r>
              <a:rPr lang="sv-SE" sz="2000" b="1" dirty="0" smtClean="0">
                <a:solidFill>
                  <a:srgbClr val="F07010"/>
                </a:solidFill>
              </a:rPr>
              <a:t> </a:t>
            </a:r>
            <a:r>
              <a:rPr lang="sv-SE" sz="2000" b="1" dirty="0" err="1" smtClean="0">
                <a:solidFill>
                  <a:srgbClr val="F07010"/>
                </a:solidFill>
              </a:rPr>
              <a:t>work</a:t>
            </a:r>
            <a:r>
              <a:rPr lang="sv-SE" sz="2000" b="1" dirty="0" smtClean="0">
                <a:solidFill>
                  <a:srgbClr val="F07010"/>
                </a:solidFill>
              </a:rPr>
              <a:t> on 2++ </a:t>
            </a:r>
            <a:r>
              <a:rPr lang="sv-SE" sz="2000" b="1" dirty="0" err="1" smtClean="0">
                <a:solidFill>
                  <a:srgbClr val="F07010"/>
                </a:solidFill>
              </a:rPr>
              <a:t>year</a:t>
            </a:r>
            <a:r>
              <a:rPr lang="sv-SE" sz="2000" b="1" dirty="0" smtClean="0">
                <a:solidFill>
                  <a:srgbClr val="F07010"/>
                </a:solidFill>
              </a:rPr>
              <a:t> </a:t>
            </a:r>
            <a:r>
              <a:rPr lang="sv-SE" sz="2000" b="1" dirty="0" err="1" smtClean="0">
                <a:solidFill>
                  <a:srgbClr val="F07010"/>
                </a:solidFill>
              </a:rPr>
              <a:t>cycles</a:t>
            </a:r>
            <a:endParaRPr lang="en-US" sz="2000" b="1" dirty="0">
              <a:solidFill>
                <a:srgbClr val="FF0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smtClean="0">
                <a:solidFill>
                  <a:schemeClr val="accent6"/>
                </a:solidFill>
              </a:rPr>
              <a:t>EIT-</a:t>
            </a:r>
            <a:r>
              <a:rPr lang="sv-SE" b="1" dirty="0" err="1" smtClean="0">
                <a:solidFill>
                  <a:schemeClr val="accent6"/>
                </a:solidFill>
              </a:rPr>
              <a:t>funding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presently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shorter</a:t>
            </a:r>
            <a:r>
              <a:rPr lang="sv-SE" b="1" dirty="0" smtClean="0">
                <a:solidFill>
                  <a:schemeClr val="accent6"/>
                </a:solidFill>
              </a:rPr>
              <a:t>-term</a:t>
            </a: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sv-SE" b="1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sz="2000" b="1" dirty="0" smtClean="0">
                <a:solidFill>
                  <a:srgbClr val="F07010"/>
                </a:solidFill>
              </a:rPr>
              <a:t>Full </a:t>
            </a:r>
            <a:r>
              <a:rPr lang="sv-SE" sz="2000" b="1" dirty="0" err="1">
                <a:solidFill>
                  <a:srgbClr val="F07010"/>
                </a:solidFill>
              </a:rPr>
              <a:t>k</a:t>
            </a:r>
            <a:r>
              <a:rPr lang="sv-SE" sz="2000" b="1" dirty="0" err="1" smtClean="0">
                <a:solidFill>
                  <a:srgbClr val="F07010"/>
                </a:solidFill>
              </a:rPr>
              <a:t>nowledge</a:t>
            </a:r>
            <a:r>
              <a:rPr lang="sv-SE" sz="2000" b="1" dirty="0" smtClean="0">
                <a:solidFill>
                  <a:srgbClr val="F07010"/>
                </a:solidFill>
              </a:rPr>
              <a:t> </a:t>
            </a:r>
            <a:r>
              <a:rPr lang="sv-SE" sz="2000" b="1" dirty="0" err="1" smtClean="0">
                <a:solidFill>
                  <a:srgbClr val="F07010"/>
                </a:solidFill>
              </a:rPr>
              <a:t>triangle</a:t>
            </a:r>
            <a:r>
              <a:rPr lang="sv-SE" sz="2000" b="1" dirty="0" smtClean="0">
                <a:solidFill>
                  <a:srgbClr val="F07010"/>
                </a:solidFill>
              </a:rPr>
              <a:t> integration</a:t>
            </a:r>
            <a:endParaRPr lang="en-US" sz="2000" b="1" dirty="0">
              <a:solidFill>
                <a:srgbClr val="FF0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err="1" smtClean="0">
                <a:solidFill>
                  <a:schemeClr val="accent6"/>
                </a:solidFill>
              </a:rPr>
              <a:t>Takes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time</a:t>
            </a:r>
            <a:r>
              <a:rPr lang="sv-SE" b="1" dirty="0" smtClean="0">
                <a:solidFill>
                  <a:schemeClr val="accent6"/>
                </a:solidFill>
              </a:rPr>
              <a:t> for </a:t>
            </a:r>
            <a:r>
              <a:rPr lang="sv-SE" b="1" dirty="0" err="1" smtClean="0">
                <a:solidFill>
                  <a:schemeClr val="accent6"/>
                </a:solidFill>
              </a:rPr>
              <a:t>industry</a:t>
            </a:r>
            <a:r>
              <a:rPr lang="sv-SE" b="1" dirty="0" smtClean="0">
                <a:solidFill>
                  <a:schemeClr val="accent6"/>
                </a:solidFill>
              </a:rPr>
              <a:t>/</a:t>
            </a:r>
            <a:r>
              <a:rPr lang="sv-SE" b="1" dirty="0" err="1" smtClean="0">
                <a:solidFill>
                  <a:schemeClr val="accent6"/>
                </a:solidFill>
              </a:rPr>
              <a:t>academia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to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truly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integrate</a:t>
            </a:r>
            <a:endParaRPr lang="sv-SE" b="1" dirty="0" smtClean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err="1" smtClean="0">
                <a:solidFill>
                  <a:schemeClr val="accent6"/>
                </a:solidFill>
              </a:rPr>
              <a:t>How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to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evaluate</a:t>
            </a:r>
            <a:r>
              <a:rPr lang="sv-SE" b="1" dirty="0" smtClean="0">
                <a:solidFill>
                  <a:schemeClr val="accent6"/>
                </a:solidFill>
              </a:rPr>
              <a:t> the </a:t>
            </a:r>
            <a:r>
              <a:rPr lang="sv-SE" b="1" dirty="0" err="1" smtClean="0">
                <a:solidFill>
                  <a:schemeClr val="accent6"/>
                </a:solidFill>
              </a:rPr>
              <a:t>entrepreneurial</a:t>
            </a:r>
            <a:r>
              <a:rPr lang="sv-SE" b="1" dirty="0" smtClean="0">
                <a:solidFill>
                  <a:schemeClr val="accent6"/>
                </a:solidFill>
              </a:rPr>
              <a:t> potential </a:t>
            </a:r>
            <a:r>
              <a:rPr lang="sv-SE" b="1" dirty="0" err="1" smtClean="0">
                <a:solidFill>
                  <a:schemeClr val="accent6"/>
                </a:solidFill>
              </a:rPr>
              <a:t>of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applicants</a:t>
            </a:r>
            <a:r>
              <a:rPr lang="sv-SE" b="1" smtClean="0">
                <a:solidFill>
                  <a:schemeClr val="accent6"/>
                </a:solidFill>
              </a:rPr>
              <a:t>?</a:t>
            </a:r>
            <a:endParaRPr lang="en-US" b="1" dirty="0">
              <a:solidFill>
                <a:schemeClr val="accent6"/>
              </a:solidFill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b="1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sz="2000" b="1" dirty="0" err="1" smtClean="0">
                <a:solidFill>
                  <a:srgbClr val="F07010"/>
                </a:solidFill>
              </a:rPr>
              <a:t>Internal</a:t>
            </a:r>
            <a:r>
              <a:rPr lang="sv-SE" sz="2000" b="1" dirty="0" smtClean="0">
                <a:solidFill>
                  <a:srgbClr val="F07010"/>
                </a:solidFill>
              </a:rPr>
              <a:t> </a:t>
            </a:r>
            <a:r>
              <a:rPr lang="sv-SE" sz="2000" b="1" dirty="0" err="1" smtClean="0">
                <a:solidFill>
                  <a:srgbClr val="F07010"/>
                </a:solidFill>
              </a:rPr>
              <a:t>communication</a:t>
            </a:r>
            <a:r>
              <a:rPr lang="sv-SE" sz="2000" b="1" dirty="0" smtClean="0">
                <a:solidFill>
                  <a:srgbClr val="F07010"/>
                </a:solidFill>
              </a:rPr>
              <a:t> </a:t>
            </a:r>
            <a:endParaRPr lang="en-US" sz="2000" b="1" dirty="0">
              <a:solidFill>
                <a:srgbClr val="FF0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smtClean="0">
                <a:solidFill>
                  <a:schemeClr val="accent6"/>
                </a:solidFill>
              </a:rPr>
              <a:t>Set </a:t>
            </a:r>
            <a:r>
              <a:rPr lang="sv-SE" b="1" dirty="0" err="1" smtClean="0">
                <a:solidFill>
                  <a:schemeClr val="accent6"/>
                </a:solidFill>
              </a:rPr>
              <a:t>up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efficient</a:t>
            </a:r>
            <a:r>
              <a:rPr lang="sv-SE" b="1" dirty="0" smtClean="0">
                <a:solidFill>
                  <a:schemeClr val="accent6"/>
                </a:solidFill>
              </a:rPr>
              <a:t> processes</a:t>
            </a: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err="1" smtClean="0">
                <a:solidFill>
                  <a:schemeClr val="accent6"/>
                </a:solidFill>
              </a:rPr>
              <a:t>Identify</a:t>
            </a:r>
            <a:r>
              <a:rPr lang="sv-SE" b="1" dirty="0" smtClean="0">
                <a:solidFill>
                  <a:schemeClr val="accent6"/>
                </a:solidFill>
              </a:rPr>
              <a:t> information </a:t>
            </a:r>
            <a:r>
              <a:rPr lang="sv-SE" b="1" dirty="0" err="1" smtClean="0">
                <a:solidFill>
                  <a:schemeClr val="accent6"/>
                </a:solidFill>
              </a:rPr>
              <a:t>flows</a:t>
            </a:r>
            <a:endParaRPr lang="en-US" b="1" dirty="0">
              <a:solidFill>
                <a:schemeClr val="accent6"/>
              </a:solidFill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1600" dirty="0">
              <a:solidFill>
                <a:srgbClr val="2222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93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8261350" y="6664325"/>
            <a:ext cx="671513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BEE948C1-5DAE-4E9D-A680-3DCC6225D456}" type="slidenum">
              <a:rPr lang="en-GB" sz="800" b="1">
                <a:solidFill>
                  <a:srgbClr val="FFFFFF"/>
                </a:solidFill>
                <a:latin typeface="Verdana" charset="0"/>
              </a:rPr>
              <a:pPr algn="r">
                <a:lnSpc>
                  <a:spcPct val="101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17</a:t>
            </a:fld>
            <a:endParaRPr lang="en-GB" sz="800" b="1">
              <a:solidFill>
                <a:srgbClr val="FFFFFF"/>
              </a:solidFill>
              <a:latin typeface="Verdana" charset="0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23528" y="-99392"/>
            <a:ext cx="7560840" cy="796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 dirty="0" smtClean="0">
                <a:solidFill>
                  <a:srgbClr val="F07010"/>
                </a:solidFill>
              </a:rPr>
              <a:t>Integration Education/Innovation:</a:t>
            </a:r>
          </a:p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400" b="1" dirty="0" smtClean="0">
                <a:solidFill>
                  <a:srgbClr val="F07010"/>
                </a:solidFill>
              </a:rPr>
              <a:t>The KIC </a:t>
            </a:r>
            <a:r>
              <a:rPr lang="en-GB" sz="2400" b="1" dirty="0" err="1">
                <a:solidFill>
                  <a:srgbClr val="F07010"/>
                </a:solidFill>
              </a:rPr>
              <a:t>InnoEnergy</a:t>
            </a:r>
            <a:r>
              <a:rPr lang="en-GB" sz="2400" b="1" dirty="0">
                <a:solidFill>
                  <a:srgbClr val="F07010"/>
                </a:solidFill>
              </a:rPr>
              <a:t> Highway™ </a:t>
            </a:r>
          </a:p>
        </p:txBody>
      </p:sp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81075"/>
            <a:ext cx="8274248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Oval 7"/>
          <p:cNvSpPr>
            <a:spLocks noChangeArrowheads="1"/>
          </p:cNvSpPr>
          <p:nvPr/>
        </p:nvSpPr>
        <p:spPr bwMode="auto">
          <a:xfrm>
            <a:off x="4211638" y="1773238"/>
            <a:ext cx="288925" cy="287337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486" name="Oval 8"/>
          <p:cNvSpPr>
            <a:spLocks noChangeArrowheads="1"/>
          </p:cNvSpPr>
          <p:nvPr/>
        </p:nvSpPr>
        <p:spPr bwMode="auto">
          <a:xfrm>
            <a:off x="5795963" y="1773238"/>
            <a:ext cx="288925" cy="287337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487" name="Oval 9"/>
          <p:cNvSpPr>
            <a:spLocks noChangeArrowheads="1"/>
          </p:cNvSpPr>
          <p:nvPr/>
        </p:nvSpPr>
        <p:spPr bwMode="auto">
          <a:xfrm>
            <a:off x="2700338" y="1628775"/>
            <a:ext cx="287337" cy="287338"/>
          </a:xfrm>
          <a:prstGeom prst="ellipse">
            <a:avLst/>
          </a:prstGeom>
          <a:solidFill>
            <a:srgbClr val="FF0000"/>
          </a:solidFill>
          <a:ln w="38100" algn="ctr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243437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0" y="0"/>
            <a:ext cx="9040045" cy="504056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b="1" dirty="0" smtClean="0">
                <a:solidFill>
                  <a:srgbClr val="000000"/>
                </a:solidFill>
                <a:latin typeface="+mn-lt"/>
              </a:rPr>
              <a:t>Interactive </a:t>
            </a:r>
            <a:r>
              <a:rPr lang="en-US" sz="2400" b="1" dirty="0">
                <a:solidFill>
                  <a:srgbClr val="000000"/>
                </a:solidFill>
                <a:latin typeface="+mn-lt"/>
              </a:rPr>
              <a:t>learning in </a:t>
            </a:r>
            <a:r>
              <a:rPr lang="en-US" sz="2400" b="1" dirty="0" smtClean="0">
                <a:solidFill>
                  <a:srgbClr val="000000"/>
                </a:solidFill>
                <a:latin typeface="+mn-lt"/>
              </a:rPr>
              <a:t>international environment:</a:t>
            </a:r>
            <a:r>
              <a:rPr lang="en-US" sz="24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+mn-lt"/>
              </a:rPr>
              <a:t/>
            </a:r>
            <a:br>
              <a:rPr lang="en-US" sz="2400" b="1" dirty="0" smtClean="0">
                <a:solidFill>
                  <a:srgbClr val="000000"/>
                </a:solidFill>
                <a:latin typeface="+mn-lt"/>
              </a:rPr>
            </a:br>
            <a:r>
              <a:rPr lang="en-US" sz="2400" b="1" dirty="0" smtClean="0">
                <a:solidFill>
                  <a:srgbClr val="000000"/>
                </a:solidFill>
                <a:latin typeface="+mn-lt"/>
              </a:rPr>
              <a:t>A few examples into the future</a:t>
            </a:r>
            <a:endParaRPr lang="en-US" b="1" dirty="0">
              <a:solidFill>
                <a:srgbClr val="000000"/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5193928" y="3924295"/>
            <a:ext cx="3960440" cy="2880320"/>
            <a:chOff x="1835696" y="3212976"/>
            <a:chExt cx="3960440" cy="2880320"/>
          </a:xfrm>
        </p:grpSpPr>
        <p:sp>
          <p:nvSpPr>
            <p:cNvPr id="24" name="Rounded Rectangle 23"/>
            <p:cNvSpPr/>
            <p:nvPr/>
          </p:nvSpPr>
          <p:spPr bwMode="auto">
            <a:xfrm>
              <a:off x="1835696" y="3212976"/>
              <a:ext cx="3960440" cy="288032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Lucida Sans Unicode" pitchFamily="32" charset="0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2045484" y="3717722"/>
              <a:ext cx="1772816" cy="974552"/>
              <a:chOff x="9518" y="611188"/>
              <a:chExt cx="6941898" cy="4162455"/>
            </a:xfrm>
          </p:grpSpPr>
          <p:pic>
            <p:nvPicPr>
              <p:cNvPr id="12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526" y="611188"/>
                <a:ext cx="6659925" cy="4162455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3" name="TextBox 12"/>
              <p:cNvSpPr txBox="1"/>
              <p:nvPr/>
            </p:nvSpPr>
            <p:spPr>
              <a:xfrm>
                <a:off x="9518" y="709608"/>
                <a:ext cx="6941898" cy="1446014"/>
              </a:xfrm>
              <a:prstGeom prst="rect">
                <a:avLst/>
              </a:prstGeom>
              <a:solidFill>
                <a:srgbClr val="FFE9A3"/>
              </a:solidFill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sv-SE" sz="1600" b="1" dirty="0">
                    <a:solidFill>
                      <a:srgbClr val="FF0000"/>
                    </a:solidFill>
                    <a:latin typeface="+mj-lt"/>
                  </a:rPr>
                  <a:t>Control panel</a:t>
                </a:r>
                <a:endParaRPr lang="en-GB" sz="1600" b="1" dirty="0">
                  <a:solidFill>
                    <a:srgbClr val="FF0000"/>
                  </a:solidFill>
                  <a:latin typeface="+mj-lt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2411760" y="3340027"/>
              <a:ext cx="30243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/>
              <a:r>
                <a:rPr lang="en-US" b="1" dirty="0"/>
                <a:t>Remote lab </a:t>
              </a:r>
              <a:r>
                <a:rPr lang="en-US" b="1" dirty="0" smtClean="0"/>
                <a:t>exercises</a:t>
              </a:r>
              <a:endParaRPr lang="en-US" b="1" dirty="0"/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3746292" y="3709359"/>
              <a:ext cx="1950904" cy="1043882"/>
              <a:chOff x="4855827" y="755650"/>
              <a:chExt cx="6920248" cy="4214813"/>
            </a:xfrm>
          </p:grpSpPr>
          <p:pic>
            <p:nvPicPr>
              <p:cNvPr id="17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32375" y="755650"/>
                <a:ext cx="6743700" cy="4214813"/>
              </a:xfrm>
              <a:prstGeom prst="rect">
                <a:avLst/>
              </a:prstGeom>
              <a:noFill/>
              <a:ln w="38100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8" name="TextBox 17"/>
              <p:cNvSpPr txBox="1"/>
              <p:nvPr/>
            </p:nvSpPr>
            <p:spPr>
              <a:xfrm>
                <a:off x="4855827" y="879335"/>
                <a:ext cx="6779296" cy="1366957"/>
              </a:xfrm>
              <a:prstGeom prst="rect">
                <a:avLst/>
              </a:prstGeom>
              <a:solidFill>
                <a:srgbClr val="FFE9A3"/>
              </a:solidFill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sz="1600" b="1" dirty="0" smtClean="0">
                    <a:solidFill>
                      <a:srgbClr val="FF0000"/>
                    </a:solidFill>
                    <a:latin typeface="+mj-lt"/>
                  </a:rPr>
                  <a:t>Web </a:t>
                </a:r>
                <a:r>
                  <a:rPr lang="en-US" sz="1600" b="1" dirty="0" smtClean="0">
                    <a:solidFill>
                      <a:srgbClr val="FF0000"/>
                    </a:solidFill>
                    <a:latin typeface="+mj-lt"/>
                    <a:hlinkClick r:id="rId4"/>
                  </a:rPr>
                  <a:t>camera</a:t>
                </a:r>
                <a:endParaRPr lang="en-US" sz="1600" b="1" dirty="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19" name="Oval 5"/>
              <p:cNvSpPr>
                <a:spLocks noChangeArrowheads="1"/>
              </p:cNvSpPr>
              <p:nvPr/>
            </p:nvSpPr>
            <p:spPr bwMode="auto">
              <a:xfrm>
                <a:off x="7866063" y="3132138"/>
                <a:ext cx="379412" cy="360362"/>
              </a:xfrm>
              <a:prstGeom prst="ellipse">
                <a:avLst/>
              </a:prstGeom>
              <a:noFill/>
              <a:ln w="38100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hangingPunct="0"/>
                <a:endParaRPr lang="en-GB"/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2045486" y="4753241"/>
              <a:ext cx="1750577" cy="1218062"/>
              <a:chOff x="-33340" y="4205290"/>
              <a:chExt cx="3909146" cy="2436125"/>
            </a:xfrm>
          </p:grpSpPr>
          <p:pic>
            <p:nvPicPr>
              <p:cNvPr id="22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2225" y="4205290"/>
                <a:ext cx="3898031" cy="2436125"/>
              </a:xfrm>
              <a:prstGeom prst="rect">
                <a:avLst/>
              </a:prstGeom>
              <a:noFill/>
              <a:ln w="38100">
                <a:solidFill>
                  <a:srgbClr val="FFC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3" name="TextBox 22"/>
              <p:cNvSpPr txBox="1"/>
              <p:nvPr/>
            </p:nvSpPr>
            <p:spPr>
              <a:xfrm>
                <a:off x="-33340" y="4333874"/>
                <a:ext cx="3909146" cy="677108"/>
              </a:xfrm>
              <a:prstGeom prst="rect">
                <a:avLst/>
              </a:prstGeom>
              <a:solidFill>
                <a:srgbClr val="FFE9A3"/>
              </a:solidFill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sv-SE" sz="1600" b="1" dirty="0">
                    <a:solidFill>
                      <a:srgbClr val="FF0000"/>
                    </a:solidFill>
                    <a:latin typeface="+mj-lt"/>
                  </a:rPr>
                  <a:t>Zoom by </a:t>
                </a:r>
                <a:r>
                  <a:rPr lang="sv-SE" sz="1600" b="1" dirty="0" err="1">
                    <a:solidFill>
                      <a:srgbClr val="FF0000"/>
                    </a:solidFill>
                    <a:latin typeface="+mj-lt"/>
                  </a:rPr>
                  <a:t>user</a:t>
                </a:r>
                <a:endParaRPr lang="en-GB" sz="1600" b="1" dirty="0">
                  <a:solidFill>
                    <a:srgbClr val="FF0000"/>
                  </a:solidFill>
                  <a:latin typeface="+mj-lt"/>
                </a:endParaRPr>
              </a:p>
            </p:txBody>
          </p:sp>
        </p:grpSp>
      </p:grpSp>
      <p:grpSp>
        <p:nvGrpSpPr>
          <p:cNvPr id="1029" name="Group 1028"/>
          <p:cNvGrpSpPr/>
          <p:nvPr/>
        </p:nvGrpSpPr>
        <p:grpSpPr>
          <a:xfrm>
            <a:off x="40143" y="2223620"/>
            <a:ext cx="3100763" cy="1043165"/>
            <a:chOff x="54433" y="3796467"/>
            <a:chExt cx="3373344" cy="1402735"/>
          </a:xfrm>
        </p:grpSpPr>
        <p:grpSp>
          <p:nvGrpSpPr>
            <p:cNvPr id="1028" name="Group 1027"/>
            <p:cNvGrpSpPr/>
            <p:nvPr/>
          </p:nvGrpSpPr>
          <p:grpSpPr>
            <a:xfrm>
              <a:off x="54433" y="3796467"/>
              <a:ext cx="3279139" cy="1402735"/>
              <a:chOff x="262168" y="3779413"/>
              <a:chExt cx="3165282" cy="1402735"/>
            </a:xfrm>
          </p:grpSpPr>
          <p:sp>
            <p:nvSpPr>
              <p:cNvPr id="28" name="Rounded Rectangle 27"/>
              <p:cNvSpPr/>
              <p:nvPr/>
            </p:nvSpPr>
            <p:spPr bwMode="auto">
              <a:xfrm>
                <a:off x="262168" y="3779413"/>
                <a:ext cx="3165282" cy="1402735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49263" rtl="0" eaLnBrk="1" fontAlgn="base" latinLnBrk="0" hangingPunct="1">
                  <a:lnSpc>
                    <a:spcPct val="5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Lucida Sans Unicode" pitchFamily="32" charset="0"/>
                </a:endParaRPr>
              </a:p>
            </p:txBody>
          </p:sp>
          <p:sp>
            <p:nvSpPr>
              <p:cNvPr id="10" name="TextBox 9">
                <a:hlinkClick r:id="rId6" action="ppaction://hlinkfile"/>
              </p:cNvPr>
              <p:cNvSpPr txBox="1"/>
              <p:nvPr/>
            </p:nvSpPr>
            <p:spPr>
              <a:xfrm>
                <a:off x="541388" y="4640730"/>
                <a:ext cx="2852171" cy="455251"/>
              </a:xfrm>
              <a:prstGeom prst="rect">
                <a:avLst/>
              </a:prstGeom>
              <a:solidFill>
                <a:srgbClr val="FFE9A3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sv-SE" sz="1600" b="1" dirty="0" err="1" smtClean="0">
                    <a:solidFill>
                      <a:srgbClr val="FF0000"/>
                    </a:solidFill>
                  </a:rPr>
                  <a:t>Podcast</a:t>
                </a:r>
                <a:r>
                  <a:rPr lang="sv-SE" sz="1600" b="1" dirty="0" smtClean="0">
                    <a:solidFill>
                      <a:srgbClr val="FF0000"/>
                    </a:solidFill>
                  </a:rPr>
                  <a:t>: </a:t>
                </a:r>
                <a:r>
                  <a:rPr lang="en-US" sz="1600" b="1" dirty="0" smtClean="0">
                    <a:solidFill>
                      <a:srgbClr val="FF0000"/>
                    </a:solidFill>
                    <a:hlinkClick r:id="rId6" action="ppaction://hlinkfile"/>
                  </a:rPr>
                  <a:t>CSP</a:t>
                </a:r>
                <a:r>
                  <a:rPr lang="sv-SE" sz="1600" b="1" dirty="0" smtClean="0">
                    <a:solidFill>
                      <a:srgbClr val="FF0000"/>
                    </a:solidFill>
                  </a:rPr>
                  <a:t> / </a:t>
                </a:r>
                <a:r>
                  <a:rPr lang="sv-SE" sz="1600" b="1" dirty="0" smtClean="0">
                    <a:solidFill>
                      <a:srgbClr val="FF0000"/>
                    </a:solidFill>
                    <a:hlinkClick r:id="rId7" action="ppaction://hlinkfile"/>
                  </a:rPr>
                  <a:t>Turbo</a:t>
                </a:r>
                <a:endParaRPr lang="en-US" sz="16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149391" y="3819429"/>
              <a:ext cx="3278386" cy="869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err="1" smtClean="0">
                  <a:solidFill>
                    <a:srgbClr val="000000"/>
                  </a:solidFill>
                </a:rPr>
                <a:t>Interactive</a:t>
              </a:r>
              <a:r>
                <a:rPr lang="sv-SE" dirty="0" smtClean="0">
                  <a:solidFill>
                    <a:srgbClr val="000000"/>
                  </a:solidFill>
                </a:rPr>
                <a:t> </a:t>
              </a:r>
              <a:r>
                <a:rPr lang="sv-SE" dirty="0" err="1" smtClean="0">
                  <a:solidFill>
                    <a:srgbClr val="000000"/>
                  </a:solidFill>
                </a:rPr>
                <a:t>education</a:t>
              </a:r>
              <a:r>
                <a:rPr lang="sv-SE" dirty="0" smtClean="0">
                  <a:solidFill>
                    <a:srgbClr val="000000"/>
                  </a:solidFill>
                </a:rPr>
                <a:t> </a:t>
              </a:r>
              <a:r>
                <a:rPr lang="sv-SE" dirty="0" err="1" smtClean="0">
                  <a:solidFill>
                    <a:srgbClr val="000000"/>
                  </a:solidFill>
                </a:rPr>
                <a:t>with</a:t>
              </a:r>
              <a:r>
                <a:rPr lang="sv-SE" dirty="0" smtClean="0">
                  <a:solidFill>
                    <a:srgbClr val="000000"/>
                  </a:solidFill>
                </a:rPr>
                <a:t> MCQ and </a:t>
              </a:r>
              <a:r>
                <a:rPr lang="sv-SE" dirty="0" err="1" smtClean="0">
                  <a:solidFill>
                    <a:srgbClr val="000000"/>
                  </a:solidFill>
                </a:rPr>
                <a:t>exercises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034" name="Group 1033"/>
          <p:cNvGrpSpPr/>
          <p:nvPr/>
        </p:nvGrpSpPr>
        <p:grpSpPr>
          <a:xfrm>
            <a:off x="32655" y="3273828"/>
            <a:ext cx="1948682" cy="1294799"/>
            <a:chOff x="4712228" y="2061821"/>
            <a:chExt cx="1948682" cy="129479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2228" y="2199367"/>
              <a:ext cx="1851605" cy="11572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4780267" y="2061821"/>
              <a:ext cx="1880643" cy="338554"/>
            </a:xfrm>
            <a:prstGeom prst="rect">
              <a:avLst/>
            </a:prstGeom>
            <a:solidFill>
              <a:srgbClr val="FFE9A3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FF0000"/>
                  </a:solidFill>
                </a:rPr>
                <a:t>Filmed </a:t>
              </a:r>
              <a:r>
                <a:rPr lang="en-US" sz="1600" b="1" dirty="0" smtClean="0">
                  <a:solidFill>
                    <a:srgbClr val="FF0000"/>
                  </a:solidFill>
                  <a:hlinkClick r:id="rId9"/>
                </a:rPr>
                <a:t>tutorial</a:t>
              </a:r>
              <a:endParaRPr lang="en-US" sz="1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024" name="Group 1023"/>
          <p:cNvGrpSpPr/>
          <p:nvPr/>
        </p:nvGrpSpPr>
        <p:grpSpPr>
          <a:xfrm>
            <a:off x="2120138" y="3709980"/>
            <a:ext cx="1977431" cy="1157253"/>
            <a:chOff x="2627785" y="2574196"/>
            <a:chExt cx="2088232" cy="1305145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5" y="2574196"/>
              <a:ext cx="2088232" cy="130514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TextBox 30"/>
            <p:cNvSpPr txBox="1"/>
            <p:nvPr/>
          </p:nvSpPr>
          <p:spPr>
            <a:xfrm>
              <a:off x="2815482" y="3470574"/>
              <a:ext cx="1826466" cy="391514"/>
            </a:xfrm>
            <a:prstGeom prst="rect">
              <a:avLst/>
            </a:prstGeom>
            <a:solidFill>
              <a:srgbClr val="FFE9A3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FF0000"/>
                  </a:solidFill>
                </a:rPr>
                <a:t>Filmed </a:t>
              </a:r>
              <a:r>
                <a:rPr lang="en-US" sz="1600" b="1" dirty="0" smtClean="0">
                  <a:solidFill>
                    <a:srgbClr val="FF0000"/>
                  </a:solidFill>
                  <a:hlinkClick r:id="rId11" action="ppaction://hlinkfile"/>
                </a:rPr>
                <a:t>lab</a:t>
              </a:r>
              <a:endParaRPr lang="en-US" sz="1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067987" y="2497860"/>
            <a:ext cx="1782637" cy="1114522"/>
            <a:chOff x="179512" y="3429000"/>
            <a:chExt cx="1782637" cy="1114522"/>
          </a:xfrm>
          <a:solidFill>
            <a:srgbClr val="FFE9A3"/>
          </a:solidFill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3429000"/>
              <a:ext cx="1782637" cy="111452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Rectangle 7"/>
            <p:cNvSpPr txBox="1">
              <a:spLocks noChangeArrowheads="1"/>
            </p:cNvSpPr>
            <p:nvPr/>
          </p:nvSpPr>
          <p:spPr bwMode="auto">
            <a:xfrm>
              <a:off x="220379" y="3477880"/>
              <a:ext cx="1417607" cy="325390"/>
            </a:xfrm>
            <a:prstGeom prst="rect">
              <a:avLst/>
            </a:prstGeom>
            <a:solidFill>
              <a:srgbClr val="FFE9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lvl1pPr marL="165100" indent="-165100" algn="l" defTabSz="449263" rtl="0" eaLnBrk="0" fontAlgn="base" hangingPunct="0">
                <a:lnSpc>
                  <a:spcPct val="11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162983"/>
                </a:buClr>
                <a:buSzPct val="100000"/>
                <a:buFont typeface="Verdana" charset="0"/>
                <a:buChar char="•"/>
                <a:defRPr sz="20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525463" indent="-165100" algn="l" defTabSz="449263" rtl="0" eaLnBrk="0" fontAlgn="base" hangingPunct="0">
                <a:lnSpc>
                  <a:spcPct val="110000"/>
                </a:lnSpc>
                <a:spcBef>
                  <a:spcPts val="450"/>
                </a:spcBef>
                <a:spcAft>
                  <a:spcPct val="0"/>
                </a:spcAft>
                <a:buClr>
                  <a:srgbClr val="162983"/>
                </a:buClr>
                <a:buSzPct val="100000"/>
                <a:buFont typeface="Verdana" charset="0"/>
                <a:buChar char="•"/>
                <a:defRPr>
                  <a:solidFill>
                    <a:srgbClr val="000000"/>
                  </a:solidFill>
                  <a:latin typeface="+mn-lt"/>
                  <a:cs typeface="+mn-cs"/>
                </a:defRPr>
              </a:lvl2pPr>
              <a:lvl3pPr marL="879475" indent="-158750" algn="l" defTabSz="449263" rtl="0" eaLnBrk="0" fontAlgn="base" hangingPunct="0">
                <a:lnSpc>
                  <a:spcPct val="110000"/>
                </a:lnSpc>
                <a:spcBef>
                  <a:spcPts val="450"/>
                </a:spcBef>
                <a:spcAft>
                  <a:spcPct val="0"/>
                </a:spcAft>
                <a:buClr>
                  <a:srgbClr val="162983"/>
                </a:buClr>
                <a:buSzPct val="100000"/>
                <a:buFont typeface="Verdana" charset="0"/>
                <a:buChar char="•"/>
                <a:defRPr>
                  <a:solidFill>
                    <a:srgbClr val="000000"/>
                  </a:solidFill>
                  <a:latin typeface="+mn-lt"/>
                  <a:cs typeface="+mn-cs"/>
                </a:defRPr>
              </a:lvl3pPr>
              <a:lvl4pPr marL="1241425" indent="-177800" algn="l" defTabSz="449263" rtl="0" eaLnBrk="0" fontAlgn="base" hangingPunct="0">
                <a:lnSpc>
                  <a:spcPct val="110000"/>
                </a:lnSpc>
                <a:spcBef>
                  <a:spcPts val="450"/>
                </a:spcBef>
                <a:spcAft>
                  <a:spcPct val="0"/>
                </a:spcAft>
                <a:buClr>
                  <a:srgbClr val="162983"/>
                </a:buClr>
                <a:buSzPct val="100000"/>
                <a:buFont typeface="Verdana" charset="0"/>
                <a:buChar char="•"/>
                <a:defRPr>
                  <a:solidFill>
                    <a:srgbClr val="000000"/>
                  </a:solidFill>
                  <a:latin typeface="+mn-lt"/>
                  <a:cs typeface="+mn-cs"/>
                </a:defRPr>
              </a:lvl4pPr>
              <a:lvl5pPr marL="1603375" indent="-177800" algn="l" defTabSz="449263" rtl="0" eaLnBrk="0" fontAlgn="base" hangingPunct="0">
                <a:lnSpc>
                  <a:spcPct val="110000"/>
                </a:lnSpc>
                <a:spcBef>
                  <a:spcPts val="450"/>
                </a:spcBef>
                <a:spcAft>
                  <a:spcPct val="0"/>
                </a:spcAft>
                <a:buClr>
                  <a:srgbClr val="162983"/>
                </a:buClr>
                <a:buSzPct val="100000"/>
                <a:buFont typeface="Verdana" charset="0"/>
                <a:buChar char="•"/>
                <a:defRPr>
                  <a:solidFill>
                    <a:srgbClr val="000000"/>
                  </a:solidFill>
                  <a:latin typeface="+mn-lt"/>
                  <a:cs typeface="+mn-cs"/>
                </a:defRPr>
              </a:lvl5pPr>
              <a:lvl6pPr marL="2060575" indent="-177800" algn="l" defTabSz="449263" rtl="0" eaLnBrk="0" fontAlgn="base" hangingPunct="0">
                <a:lnSpc>
                  <a:spcPct val="110000"/>
                </a:lnSpc>
                <a:spcBef>
                  <a:spcPts val="450"/>
                </a:spcBef>
                <a:spcAft>
                  <a:spcPct val="0"/>
                </a:spcAft>
                <a:buClr>
                  <a:srgbClr val="162983"/>
                </a:buClr>
                <a:buSzPct val="100000"/>
                <a:buFont typeface="Verdana" pitchFamily="32" charset="0"/>
                <a:buChar char="•"/>
                <a:defRPr>
                  <a:solidFill>
                    <a:srgbClr val="000000"/>
                  </a:solidFill>
                  <a:latin typeface="+mn-lt"/>
                  <a:cs typeface="+mn-cs"/>
                </a:defRPr>
              </a:lvl6pPr>
              <a:lvl7pPr marL="2517775" indent="-177800" algn="l" defTabSz="449263" rtl="0" eaLnBrk="0" fontAlgn="base" hangingPunct="0">
                <a:lnSpc>
                  <a:spcPct val="110000"/>
                </a:lnSpc>
                <a:spcBef>
                  <a:spcPts val="450"/>
                </a:spcBef>
                <a:spcAft>
                  <a:spcPct val="0"/>
                </a:spcAft>
                <a:buClr>
                  <a:srgbClr val="162983"/>
                </a:buClr>
                <a:buSzPct val="100000"/>
                <a:buFont typeface="Verdana" pitchFamily="32" charset="0"/>
                <a:buChar char="•"/>
                <a:defRPr>
                  <a:solidFill>
                    <a:srgbClr val="000000"/>
                  </a:solidFill>
                  <a:latin typeface="+mn-lt"/>
                  <a:cs typeface="+mn-cs"/>
                </a:defRPr>
              </a:lvl7pPr>
              <a:lvl8pPr marL="2974975" indent="-177800" algn="l" defTabSz="449263" rtl="0" eaLnBrk="0" fontAlgn="base" hangingPunct="0">
                <a:lnSpc>
                  <a:spcPct val="110000"/>
                </a:lnSpc>
                <a:spcBef>
                  <a:spcPts val="450"/>
                </a:spcBef>
                <a:spcAft>
                  <a:spcPct val="0"/>
                </a:spcAft>
                <a:buClr>
                  <a:srgbClr val="162983"/>
                </a:buClr>
                <a:buSzPct val="100000"/>
                <a:buFont typeface="Verdana" pitchFamily="32" charset="0"/>
                <a:buChar char="•"/>
                <a:defRPr>
                  <a:solidFill>
                    <a:srgbClr val="000000"/>
                  </a:solidFill>
                  <a:latin typeface="+mn-lt"/>
                  <a:cs typeface="+mn-cs"/>
                </a:defRPr>
              </a:lvl8pPr>
              <a:lvl9pPr marL="3432175" indent="-177800" algn="l" defTabSz="449263" rtl="0" eaLnBrk="0" fontAlgn="base" hangingPunct="0">
                <a:lnSpc>
                  <a:spcPct val="110000"/>
                </a:lnSpc>
                <a:spcBef>
                  <a:spcPts val="450"/>
                </a:spcBef>
                <a:spcAft>
                  <a:spcPct val="0"/>
                </a:spcAft>
                <a:buClr>
                  <a:srgbClr val="162983"/>
                </a:buClr>
                <a:buSzPct val="100000"/>
                <a:buFont typeface="Verdana" pitchFamily="32" charset="0"/>
                <a:buChar char="•"/>
                <a:defRPr>
                  <a:solidFill>
                    <a:srgbClr val="000000"/>
                  </a:solidFill>
                  <a:latin typeface="+mn-lt"/>
                  <a:cs typeface="+mn-cs"/>
                </a:defRPr>
              </a:lvl9pPr>
            </a:lstStyle>
            <a:p>
              <a:pPr marL="0" indent="0" eaLnBrk="1" hangingPunct="1">
                <a:buFontTx/>
                <a:buNone/>
              </a:pPr>
              <a:r>
                <a:rPr lang="en-US" sz="1600" b="1" dirty="0" smtClean="0">
                  <a:solidFill>
                    <a:srgbClr val="FF0000"/>
                  </a:solidFill>
                </a:rPr>
                <a:t>3D </a:t>
              </a:r>
              <a:r>
                <a:rPr lang="en-US" sz="1600" b="1" dirty="0" smtClean="0">
                  <a:solidFill>
                    <a:srgbClr val="FF0000"/>
                  </a:solidFill>
                  <a:hlinkClick r:id="rId13"/>
                </a:rPr>
                <a:t>lecture</a:t>
              </a:r>
              <a:endParaRPr lang="en-US" sz="1600" b="1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1033" name="Group 1032"/>
          <p:cNvGrpSpPr/>
          <p:nvPr/>
        </p:nvGrpSpPr>
        <p:grpSpPr>
          <a:xfrm>
            <a:off x="55696" y="5242648"/>
            <a:ext cx="3889376" cy="1561967"/>
            <a:chOff x="6705" y="4943538"/>
            <a:chExt cx="3889376" cy="1740015"/>
          </a:xfrm>
        </p:grpSpPr>
        <p:sp>
          <p:nvSpPr>
            <p:cNvPr id="1032" name="Rounded Rectangle 1031"/>
            <p:cNvSpPr/>
            <p:nvPr/>
          </p:nvSpPr>
          <p:spPr bwMode="auto">
            <a:xfrm>
              <a:off x="57437" y="4943538"/>
              <a:ext cx="3838644" cy="174001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Lucida Sans Unicode" pitchFamily="32" charset="0"/>
              </a:endParaRPr>
            </a:p>
          </p:txBody>
        </p:sp>
        <p:grpSp>
          <p:nvGrpSpPr>
            <p:cNvPr id="1030" name="Group 1029"/>
            <p:cNvGrpSpPr/>
            <p:nvPr/>
          </p:nvGrpSpPr>
          <p:grpSpPr>
            <a:xfrm>
              <a:off x="1850947" y="5316225"/>
              <a:ext cx="2045134" cy="1276402"/>
              <a:chOff x="2634529" y="5186030"/>
              <a:chExt cx="2045134" cy="1276402"/>
            </a:xfrm>
          </p:grpSpPr>
          <p:pic>
            <p:nvPicPr>
              <p:cNvPr id="36" name="Picture 4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37877" y="5186030"/>
                <a:ext cx="2041786" cy="12764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7" name="Rectangle 7"/>
              <p:cNvSpPr txBox="1">
                <a:spLocks noChangeArrowheads="1"/>
              </p:cNvSpPr>
              <p:nvPr/>
            </p:nvSpPr>
            <p:spPr bwMode="auto">
              <a:xfrm>
                <a:off x="2634529" y="6091233"/>
                <a:ext cx="1909373" cy="334453"/>
              </a:xfrm>
              <a:prstGeom prst="rect">
                <a:avLst/>
              </a:prstGeom>
              <a:solidFill>
                <a:srgbClr val="FFE9A3"/>
              </a:solidFill>
              <a:ln w="19050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/>
            </p:spPr>
            <p:txBody>
              <a:bodyPr lIns="104287" tIns="52144" rIns="104287" bIns="52144"/>
              <a:lstStyle>
                <a:lvl1pPr marL="390525" indent="-390525" algn="l" defTabSz="1042988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C01900"/>
                  </a:buClr>
                  <a:buChar char="•"/>
                  <a:defRPr sz="2400" b="1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847725" indent="-327025" algn="l" defTabSz="1042988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000" b="1">
                    <a:solidFill>
                      <a:schemeClr val="bg1"/>
                    </a:solidFill>
                    <a:latin typeface="+mn-lt"/>
                  </a:defRPr>
                </a:lvl2pPr>
                <a:lvl3pPr marL="1303338" indent="-260350" algn="l" defTabSz="1042988" rtl="0" fontAlgn="base">
                  <a:spcBef>
                    <a:spcPct val="20000"/>
                  </a:spcBef>
                  <a:spcAft>
                    <a:spcPct val="0"/>
                  </a:spcAft>
                  <a:buChar char="•"/>
                  <a:defRPr b="1">
                    <a:solidFill>
                      <a:schemeClr val="bg1"/>
                    </a:solidFill>
                    <a:latin typeface="+mn-lt"/>
                  </a:defRPr>
                </a:lvl3pPr>
                <a:lvl4pPr marL="1825625" indent="-261938" algn="l" defTabSz="1042988" rtl="0" fontAlgn="base">
                  <a:spcBef>
                    <a:spcPct val="20000"/>
                  </a:spcBef>
                  <a:spcAft>
                    <a:spcPct val="0"/>
                  </a:spcAft>
                  <a:buChar char="–"/>
                  <a:defRPr sz="1600" b="1">
                    <a:solidFill>
                      <a:schemeClr val="bg1"/>
                    </a:solidFill>
                    <a:latin typeface="+mn-lt"/>
                  </a:defRPr>
                </a:lvl4pPr>
                <a:lvl5pPr marL="2346325" indent="-260350" algn="l" defTabSz="1042988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 b="1">
                    <a:solidFill>
                      <a:schemeClr val="bg1"/>
                    </a:solidFill>
                    <a:latin typeface="+mn-lt"/>
                  </a:defRPr>
                </a:lvl5pPr>
                <a:lvl6pPr marL="2803525" indent="-260350" algn="l" defTabSz="1042988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 b="1">
                    <a:solidFill>
                      <a:schemeClr val="bg1"/>
                    </a:solidFill>
                    <a:latin typeface="+mn-lt"/>
                  </a:defRPr>
                </a:lvl6pPr>
                <a:lvl7pPr marL="3260725" indent="-260350" algn="l" defTabSz="1042988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 b="1">
                    <a:solidFill>
                      <a:schemeClr val="bg1"/>
                    </a:solidFill>
                    <a:latin typeface="+mn-lt"/>
                  </a:defRPr>
                </a:lvl7pPr>
                <a:lvl8pPr marL="3717925" indent="-260350" algn="l" defTabSz="1042988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 b="1">
                    <a:solidFill>
                      <a:schemeClr val="bg1"/>
                    </a:solidFill>
                    <a:latin typeface="+mn-lt"/>
                  </a:defRPr>
                </a:lvl8pPr>
                <a:lvl9pPr marL="4175125" indent="-260350" algn="l" defTabSz="1042988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 b="1">
                    <a:solidFill>
                      <a:schemeClr val="bg1"/>
                    </a:solidFill>
                    <a:latin typeface="+mn-lt"/>
                  </a:defRPr>
                </a:lvl9pPr>
              </a:lstStyle>
              <a:p>
                <a:pPr marL="0" indent="0" eaLnBrk="0" hangingPunct="0">
                  <a:buFontTx/>
                  <a:buNone/>
                  <a:defRPr/>
                </a:pPr>
                <a:r>
                  <a:rPr lang="en-US" sz="1400" dirty="0" smtClean="0">
                    <a:solidFill>
                      <a:srgbClr val="FF0000"/>
                    </a:solidFill>
                    <a:latin typeface="+mj-lt"/>
                  </a:rPr>
                  <a:t>3D Smart </a:t>
                </a:r>
                <a:r>
                  <a:rPr lang="en-US" sz="1400" dirty="0" smtClean="0">
                    <a:solidFill>
                      <a:srgbClr val="FF0000"/>
                    </a:solidFill>
                    <a:latin typeface="+mj-lt"/>
                    <a:hlinkClick r:id="rId15" action="ppaction://hlinkfile"/>
                  </a:rPr>
                  <a:t>Phone</a:t>
                </a:r>
                <a:endParaRPr lang="en-US" sz="1400" dirty="0" smtClean="0">
                  <a:solidFill>
                    <a:srgbClr val="FF0000"/>
                  </a:solidFill>
                  <a:latin typeface="+mj-lt"/>
                </a:endParaRPr>
              </a:p>
            </p:txBody>
          </p:sp>
        </p:grpSp>
        <p:sp>
          <p:nvSpPr>
            <p:cNvPr id="1031" name="TextBox 1030"/>
            <p:cNvSpPr txBox="1"/>
            <p:nvPr/>
          </p:nvSpPr>
          <p:spPr>
            <a:xfrm>
              <a:off x="395536" y="4943538"/>
              <a:ext cx="23730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b="1" dirty="0" smtClean="0"/>
                <a:t>Different media</a:t>
              </a:r>
              <a:endParaRPr lang="en-US" b="1" dirty="0"/>
            </a:p>
          </p:txBody>
        </p:sp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5" y="5312870"/>
              <a:ext cx="1798051" cy="13429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4" name="TextBox 43"/>
            <p:cNvSpPr txBox="1"/>
            <p:nvPr/>
          </p:nvSpPr>
          <p:spPr>
            <a:xfrm>
              <a:off x="57437" y="6221428"/>
              <a:ext cx="877256" cy="338554"/>
            </a:xfrm>
            <a:prstGeom prst="rect">
              <a:avLst/>
            </a:prstGeom>
            <a:solidFill>
              <a:srgbClr val="FFE9A3"/>
            </a:solidFill>
          </p:spPr>
          <p:txBody>
            <a:bodyPr wrap="square" rtlCol="0">
              <a:spAutoFit/>
            </a:bodyPr>
            <a:lstStyle/>
            <a:p>
              <a:r>
                <a:rPr lang="sv-SE" sz="1600" b="1" dirty="0" err="1" smtClean="0">
                  <a:solidFill>
                    <a:srgbClr val="FF0000"/>
                  </a:solidFill>
                </a:rPr>
                <a:t>IPad</a:t>
              </a:r>
              <a:endParaRPr lang="en-US" sz="1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037" name="Group 1036"/>
          <p:cNvGrpSpPr/>
          <p:nvPr/>
        </p:nvGrpSpPr>
        <p:grpSpPr>
          <a:xfrm>
            <a:off x="5095822" y="2355300"/>
            <a:ext cx="2030016" cy="1268760"/>
            <a:chOff x="6977541" y="2473941"/>
            <a:chExt cx="2030016" cy="1268760"/>
          </a:xfrm>
        </p:grpSpPr>
        <p:pic>
          <p:nvPicPr>
            <p:cNvPr id="1035" name="Picture 4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77541" y="2473941"/>
              <a:ext cx="2030016" cy="12687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36" name="TextBox 1035"/>
            <p:cNvSpPr txBox="1"/>
            <p:nvPr/>
          </p:nvSpPr>
          <p:spPr>
            <a:xfrm>
              <a:off x="7390428" y="3399228"/>
              <a:ext cx="1593880" cy="338554"/>
            </a:xfrm>
            <a:prstGeom prst="rect">
              <a:avLst/>
            </a:prstGeom>
            <a:solidFill>
              <a:srgbClr val="FFE9A3"/>
            </a:solidFill>
          </p:spPr>
          <p:txBody>
            <a:bodyPr wrap="square" rtlCol="0">
              <a:spAutoFit/>
            </a:bodyPr>
            <a:lstStyle/>
            <a:p>
              <a:r>
                <a:rPr lang="sv-SE" sz="1600" b="1" dirty="0" err="1" smtClean="0">
                  <a:solidFill>
                    <a:srgbClr val="FF0000"/>
                  </a:solidFill>
                </a:rPr>
                <a:t>Study</a:t>
              </a:r>
              <a:r>
                <a:rPr lang="sv-SE" sz="1600" b="1" dirty="0" smtClean="0">
                  <a:solidFill>
                    <a:srgbClr val="FF0000"/>
                  </a:solidFill>
                </a:rPr>
                <a:t> </a:t>
              </a:r>
              <a:r>
                <a:rPr lang="sv-SE" sz="1600" b="1" dirty="0" smtClean="0">
                  <a:solidFill>
                    <a:srgbClr val="FF0000"/>
                  </a:solidFill>
                  <a:hlinkClick r:id="rId18" action="ppaction://hlinkfile"/>
                </a:rPr>
                <a:t>visits</a:t>
              </a:r>
              <a:endParaRPr lang="en-US" sz="1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040" name="Group 1039"/>
          <p:cNvGrpSpPr/>
          <p:nvPr/>
        </p:nvGrpSpPr>
        <p:grpSpPr>
          <a:xfrm>
            <a:off x="7044367" y="2036067"/>
            <a:ext cx="2154776" cy="1346735"/>
            <a:chOff x="3713369" y="2469406"/>
            <a:chExt cx="2154776" cy="1346735"/>
          </a:xfrm>
        </p:grpSpPr>
        <p:pic>
          <p:nvPicPr>
            <p:cNvPr id="1039" name="Picture 5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3369" y="2469406"/>
              <a:ext cx="2154776" cy="1346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38" name="TextBox 1037"/>
            <p:cNvSpPr txBox="1"/>
            <p:nvPr/>
          </p:nvSpPr>
          <p:spPr>
            <a:xfrm>
              <a:off x="3781399" y="3369759"/>
              <a:ext cx="1983503" cy="338554"/>
            </a:xfrm>
            <a:prstGeom prst="rect">
              <a:avLst/>
            </a:prstGeom>
            <a:solidFill>
              <a:srgbClr val="FFE9A3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FF0000"/>
                  </a:solidFill>
                </a:rPr>
                <a:t>Filmed </a:t>
              </a:r>
              <a:r>
                <a:rPr lang="en-US" sz="1600" b="1" dirty="0" smtClean="0">
                  <a:solidFill>
                    <a:srgbClr val="FF0000"/>
                  </a:solidFill>
                  <a:hlinkClick r:id="rId20" action="ppaction://hlinkfile"/>
                </a:rPr>
                <a:t>lectures</a:t>
              </a:r>
              <a:endParaRPr lang="en-US" sz="1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649547" y="4160478"/>
            <a:ext cx="1753828" cy="1096142"/>
            <a:chOff x="3173873" y="4796511"/>
            <a:chExt cx="1753828" cy="1096142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3873" y="4796511"/>
              <a:ext cx="1753828" cy="1096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9" name="Rectangle 7"/>
            <p:cNvSpPr txBox="1">
              <a:spLocks noChangeArrowheads="1"/>
            </p:cNvSpPr>
            <p:nvPr/>
          </p:nvSpPr>
          <p:spPr bwMode="auto">
            <a:xfrm>
              <a:off x="3188808" y="5579929"/>
              <a:ext cx="1738893" cy="300230"/>
            </a:xfrm>
            <a:prstGeom prst="rect">
              <a:avLst/>
            </a:prstGeom>
            <a:solidFill>
              <a:srgbClr val="FFE9A3"/>
            </a:solidFill>
            <a:ln w="19050">
              <a:solidFill>
                <a:srgbClr val="FFFF00"/>
              </a:solidFill>
              <a:miter lim="800000"/>
              <a:headEnd/>
              <a:tailEnd/>
            </a:ln>
            <a:effectLst/>
            <a:extLst/>
          </p:spPr>
          <p:txBody>
            <a:bodyPr lIns="104287" tIns="52144" rIns="104287" bIns="52144"/>
            <a:lstStyle>
              <a:lvl1pPr marL="390525" indent="-390525" algn="l" defTabSz="1042988" rtl="0" fontAlgn="base">
                <a:spcBef>
                  <a:spcPct val="20000"/>
                </a:spcBef>
                <a:spcAft>
                  <a:spcPct val="0"/>
                </a:spcAft>
                <a:buClr>
                  <a:srgbClr val="C01900"/>
                </a:buClr>
                <a:buChar char="•"/>
                <a:defRPr sz="2400" b="1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847725" indent="-327025" algn="l" defTabSz="1042988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000" b="1">
                  <a:solidFill>
                    <a:schemeClr val="bg1"/>
                  </a:solidFill>
                  <a:latin typeface="+mn-lt"/>
                </a:defRPr>
              </a:lvl2pPr>
              <a:lvl3pPr marL="1303338" indent="-260350" algn="l" defTabSz="1042988" rtl="0" fontAlgn="base">
                <a:spcBef>
                  <a:spcPct val="20000"/>
                </a:spcBef>
                <a:spcAft>
                  <a:spcPct val="0"/>
                </a:spcAft>
                <a:buChar char="•"/>
                <a:defRPr b="1">
                  <a:solidFill>
                    <a:schemeClr val="bg1"/>
                  </a:solidFill>
                  <a:latin typeface="+mn-lt"/>
                </a:defRPr>
              </a:lvl3pPr>
              <a:lvl4pPr marL="1825625" indent="-261938" algn="l" defTabSz="1042988" rtl="0" fontAlgn="base">
                <a:spcBef>
                  <a:spcPct val="20000"/>
                </a:spcBef>
                <a:spcAft>
                  <a:spcPct val="0"/>
                </a:spcAft>
                <a:buChar char="–"/>
                <a:defRPr sz="1600" b="1">
                  <a:solidFill>
                    <a:schemeClr val="bg1"/>
                  </a:solidFill>
                  <a:latin typeface="+mn-lt"/>
                </a:defRPr>
              </a:lvl4pPr>
              <a:lvl5pPr marL="2346325" indent="-260350" algn="l" defTabSz="1042988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 b="1">
                  <a:solidFill>
                    <a:schemeClr val="bg1"/>
                  </a:solidFill>
                  <a:latin typeface="+mn-lt"/>
                </a:defRPr>
              </a:lvl5pPr>
              <a:lvl6pPr marL="2803525" indent="-260350" algn="l" defTabSz="1042988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 b="1">
                  <a:solidFill>
                    <a:schemeClr val="bg1"/>
                  </a:solidFill>
                  <a:latin typeface="+mn-lt"/>
                </a:defRPr>
              </a:lvl6pPr>
              <a:lvl7pPr marL="3260725" indent="-260350" algn="l" defTabSz="1042988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 b="1">
                  <a:solidFill>
                    <a:schemeClr val="bg1"/>
                  </a:solidFill>
                  <a:latin typeface="+mn-lt"/>
                </a:defRPr>
              </a:lvl7pPr>
              <a:lvl8pPr marL="3717925" indent="-260350" algn="l" defTabSz="1042988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 b="1">
                  <a:solidFill>
                    <a:schemeClr val="bg1"/>
                  </a:solidFill>
                  <a:latin typeface="+mn-lt"/>
                </a:defRPr>
              </a:lvl8pPr>
              <a:lvl9pPr marL="4175125" indent="-260350" algn="l" defTabSz="1042988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 b="1">
                  <a:solidFill>
                    <a:schemeClr val="bg1"/>
                  </a:solidFill>
                  <a:latin typeface="+mn-lt"/>
                </a:defRPr>
              </a:lvl9pPr>
            </a:lstStyle>
            <a:p>
              <a:pPr marL="0" indent="0" eaLnBrk="0" hangingPunct="0">
                <a:buFontTx/>
                <a:buNone/>
                <a:defRPr/>
              </a:pPr>
              <a:r>
                <a:rPr lang="en-US" sz="1400" dirty="0" smtClean="0">
                  <a:solidFill>
                    <a:srgbClr val="FF0000"/>
                  </a:solidFill>
                  <a:latin typeface="+mj-lt"/>
                </a:rPr>
                <a:t>Exercises-</a:t>
              </a:r>
              <a:r>
                <a:rPr lang="en-US" sz="1400" dirty="0" smtClean="0">
                  <a:solidFill>
                    <a:srgbClr val="FF0000"/>
                  </a:solidFill>
                  <a:latin typeface="+mj-lt"/>
                  <a:hlinkClick r:id="rId22" action="ppaction://hlinkfile"/>
                </a:rPr>
                <a:t>hints</a:t>
              </a:r>
              <a:endParaRPr lang="en-US" sz="1400" dirty="0" smtClean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0" y="830300"/>
            <a:ext cx="9012554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sv-SE" b="1" dirty="0" smtClean="0">
                <a:solidFill>
                  <a:srgbClr val="00B050"/>
                </a:solidFill>
              </a:rPr>
              <a:t>Bring the </a:t>
            </a:r>
            <a:r>
              <a:rPr lang="sv-SE" b="1" dirty="0" err="1" smtClean="0">
                <a:solidFill>
                  <a:srgbClr val="00B050"/>
                </a:solidFill>
              </a:rPr>
              <a:t>discussion</a:t>
            </a:r>
            <a:r>
              <a:rPr lang="sv-SE" b="1" dirty="0" smtClean="0">
                <a:solidFill>
                  <a:srgbClr val="00B050"/>
                </a:solidFill>
              </a:rPr>
              <a:t> </a:t>
            </a:r>
            <a:r>
              <a:rPr lang="sv-SE" b="1" dirty="0" err="1" smtClean="0">
                <a:solidFill>
                  <a:srgbClr val="00B050"/>
                </a:solidFill>
              </a:rPr>
              <a:t>teacher</a:t>
            </a:r>
            <a:r>
              <a:rPr lang="sv-SE" b="1" dirty="0" smtClean="0">
                <a:solidFill>
                  <a:srgbClr val="00B050"/>
                </a:solidFill>
              </a:rPr>
              <a:t>/student </a:t>
            </a:r>
            <a:r>
              <a:rPr lang="sv-SE" b="1" dirty="0" err="1" smtClean="0">
                <a:solidFill>
                  <a:srgbClr val="00B050"/>
                </a:solidFill>
              </a:rPr>
              <a:t>to</a:t>
            </a:r>
            <a:r>
              <a:rPr lang="sv-SE" b="1" dirty="0" smtClean="0">
                <a:solidFill>
                  <a:srgbClr val="00B050"/>
                </a:solidFill>
              </a:rPr>
              <a:t> a </a:t>
            </a:r>
            <a:r>
              <a:rPr lang="sv-SE" b="1" dirty="0" err="1" smtClean="0">
                <a:solidFill>
                  <a:srgbClr val="00B050"/>
                </a:solidFill>
              </a:rPr>
              <a:t>higher</a:t>
            </a:r>
            <a:r>
              <a:rPr lang="sv-SE" b="1" dirty="0" smtClean="0">
                <a:solidFill>
                  <a:srgbClr val="00B050"/>
                </a:solidFill>
              </a:rPr>
              <a:t> </a:t>
            </a:r>
            <a:r>
              <a:rPr lang="sv-SE" b="1" dirty="0" err="1" smtClean="0">
                <a:solidFill>
                  <a:srgbClr val="00B050"/>
                </a:solidFill>
              </a:rPr>
              <a:t>intellectual</a:t>
            </a:r>
            <a:r>
              <a:rPr lang="sv-SE" b="1" dirty="0" smtClean="0">
                <a:solidFill>
                  <a:srgbClr val="00B050"/>
                </a:solidFill>
              </a:rPr>
              <a:t> </a:t>
            </a:r>
            <a:r>
              <a:rPr lang="sv-SE" b="1" dirty="0" err="1" smtClean="0">
                <a:solidFill>
                  <a:srgbClr val="00B050"/>
                </a:solidFill>
              </a:rPr>
              <a:t>level</a:t>
            </a:r>
            <a:endParaRPr lang="sv-SE" b="1" dirty="0" smtClean="0">
              <a:solidFill>
                <a:srgbClr val="00B050"/>
              </a:solidFill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sv-SE" b="1" dirty="0" err="1" smtClean="0">
                <a:solidFill>
                  <a:srgbClr val="00B050"/>
                </a:solidFill>
              </a:rPr>
              <a:t>Teachers</a:t>
            </a:r>
            <a:r>
              <a:rPr lang="sv-SE" b="1" dirty="0" smtClean="0">
                <a:solidFill>
                  <a:srgbClr val="00B050"/>
                </a:solidFill>
              </a:rPr>
              <a:t> </a:t>
            </a:r>
            <a:r>
              <a:rPr lang="sv-SE" b="1" dirty="0" err="1" smtClean="0">
                <a:solidFill>
                  <a:srgbClr val="00B050"/>
                </a:solidFill>
              </a:rPr>
              <a:t>will</a:t>
            </a:r>
            <a:r>
              <a:rPr lang="sv-SE" b="1" dirty="0" smtClean="0">
                <a:solidFill>
                  <a:srgbClr val="00B050"/>
                </a:solidFill>
              </a:rPr>
              <a:t> </a:t>
            </a:r>
            <a:r>
              <a:rPr lang="sv-SE" b="1" dirty="0" err="1" smtClean="0">
                <a:solidFill>
                  <a:srgbClr val="00B050"/>
                </a:solidFill>
              </a:rPr>
              <a:t>have</a:t>
            </a:r>
            <a:r>
              <a:rPr lang="sv-SE" b="1" dirty="0" smtClean="0">
                <a:solidFill>
                  <a:srgbClr val="00B050"/>
                </a:solidFill>
              </a:rPr>
              <a:t> a different </a:t>
            </a:r>
            <a:r>
              <a:rPr lang="sv-SE" b="1" dirty="0" err="1" smtClean="0">
                <a:solidFill>
                  <a:srgbClr val="00B050"/>
                </a:solidFill>
              </a:rPr>
              <a:t>role</a:t>
            </a:r>
            <a:r>
              <a:rPr lang="sv-SE" b="1" dirty="0" smtClean="0">
                <a:solidFill>
                  <a:srgbClr val="00B050"/>
                </a:solidFill>
              </a:rPr>
              <a:t> </a:t>
            </a:r>
            <a:r>
              <a:rPr lang="sv-SE" b="1" dirty="0" err="1" smtClean="0">
                <a:solidFill>
                  <a:srgbClr val="00B050"/>
                </a:solidFill>
              </a:rPr>
              <a:t>than</a:t>
            </a:r>
            <a:r>
              <a:rPr lang="sv-SE" b="1" dirty="0" smtClean="0">
                <a:solidFill>
                  <a:srgbClr val="00B050"/>
                </a:solidFill>
              </a:rPr>
              <a:t> </a:t>
            </a:r>
            <a:r>
              <a:rPr lang="sv-SE" b="1" dirty="0" err="1" smtClean="0">
                <a:solidFill>
                  <a:srgbClr val="00B050"/>
                </a:solidFill>
              </a:rPr>
              <a:t>traditionally</a:t>
            </a:r>
            <a:endParaRPr lang="sv-SE" b="1" dirty="0" smtClean="0">
              <a:solidFill>
                <a:srgbClr val="00B050"/>
              </a:solidFill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sv-SE" b="1" dirty="0" smtClean="0">
                <a:solidFill>
                  <a:srgbClr val="00B050"/>
                </a:solidFill>
              </a:rPr>
              <a:t>”Movie </a:t>
            </a:r>
            <a:r>
              <a:rPr lang="sv-SE" b="1" dirty="0" err="1" smtClean="0">
                <a:solidFill>
                  <a:srgbClr val="00B050"/>
                </a:solidFill>
              </a:rPr>
              <a:t>acting</a:t>
            </a:r>
            <a:r>
              <a:rPr lang="sv-SE" b="1" dirty="0" smtClean="0">
                <a:solidFill>
                  <a:srgbClr val="00B050"/>
                </a:solidFill>
              </a:rPr>
              <a:t>” as </a:t>
            </a:r>
            <a:r>
              <a:rPr lang="sv-SE" b="1" dirty="0" err="1" smtClean="0">
                <a:solidFill>
                  <a:srgbClr val="00B050"/>
                </a:solidFill>
              </a:rPr>
              <a:t>base</a:t>
            </a:r>
            <a:r>
              <a:rPr lang="sv-SE" b="1" dirty="0">
                <a:solidFill>
                  <a:srgbClr val="00B050"/>
                </a:solidFill>
              </a:rPr>
              <a:t>;</a:t>
            </a:r>
            <a:r>
              <a:rPr lang="sv-SE" b="1" dirty="0" smtClean="0">
                <a:solidFill>
                  <a:srgbClr val="00B050"/>
                </a:solidFill>
              </a:rPr>
              <a:t> ”Theatre </a:t>
            </a:r>
            <a:r>
              <a:rPr lang="sv-SE" b="1" dirty="0" err="1" smtClean="0">
                <a:solidFill>
                  <a:srgbClr val="00B050"/>
                </a:solidFill>
              </a:rPr>
              <a:t>discussion</a:t>
            </a:r>
            <a:r>
              <a:rPr lang="sv-SE" b="1" dirty="0" smtClean="0">
                <a:solidFill>
                  <a:srgbClr val="00B050"/>
                </a:solidFill>
              </a:rPr>
              <a:t>” </a:t>
            </a:r>
            <a:r>
              <a:rPr lang="sv-SE" b="1" dirty="0" err="1" smtClean="0">
                <a:solidFill>
                  <a:srgbClr val="00B050"/>
                </a:solidFill>
              </a:rPr>
              <a:t>between</a:t>
            </a:r>
            <a:r>
              <a:rPr lang="sv-SE" b="1" dirty="0" smtClean="0">
                <a:solidFill>
                  <a:srgbClr val="00B050"/>
                </a:solidFill>
              </a:rPr>
              <a:t> ”</a:t>
            </a:r>
            <a:r>
              <a:rPr lang="sv-SE" b="1" dirty="0" err="1" smtClean="0">
                <a:solidFill>
                  <a:srgbClr val="00B050"/>
                </a:solidFill>
              </a:rPr>
              <a:t>more</a:t>
            </a:r>
            <a:r>
              <a:rPr lang="sv-SE" b="1" dirty="0" smtClean="0">
                <a:solidFill>
                  <a:srgbClr val="00B050"/>
                </a:solidFill>
              </a:rPr>
              <a:t> </a:t>
            </a:r>
            <a:r>
              <a:rPr lang="sv-SE" b="1" dirty="0" err="1" smtClean="0">
                <a:solidFill>
                  <a:srgbClr val="00B050"/>
                </a:solidFill>
              </a:rPr>
              <a:t>equals</a:t>
            </a:r>
            <a:r>
              <a:rPr lang="sv-SE" b="1" dirty="0" smtClean="0">
                <a:solidFill>
                  <a:srgbClr val="00B050"/>
                </a:solidFill>
              </a:rPr>
              <a:t>”</a:t>
            </a:r>
            <a:endParaRPr lang="sv-SE" b="1" dirty="0">
              <a:solidFill>
                <a:srgbClr val="00B050"/>
              </a:solidFill>
            </a:endParaRPr>
          </a:p>
          <a:p>
            <a:pPr marL="742950" lvl="1" indent="-285750">
              <a:buFont typeface="Courier New" pitchFamily="49" charset="0"/>
              <a:buChar char="o"/>
            </a:pPr>
            <a:r>
              <a:rPr lang="sv-SE" b="1" i="1" dirty="0" err="1" smtClean="0">
                <a:solidFill>
                  <a:srgbClr val="FFC000"/>
                </a:solidFill>
              </a:rPr>
              <a:t>But</a:t>
            </a:r>
            <a:r>
              <a:rPr lang="sv-SE" b="1" i="1" dirty="0">
                <a:solidFill>
                  <a:srgbClr val="FFC000"/>
                </a:solidFill>
              </a:rPr>
              <a:t>: Not ”</a:t>
            </a:r>
            <a:r>
              <a:rPr lang="sv-SE" b="1" i="1" dirty="0" err="1">
                <a:solidFill>
                  <a:srgbClr val="FFC000"/>
                </a:solidFill>
              </a:rPr>
              <a:t>replace</a:t>
            </a:r>
            <a:r>
              <a:rPr lang="sv-SE" b="1" i="1" dirty="0">
                <a:solidFill>
                  <a:srgbClr val="FFC000"/>
                </a:solidFill>
              </a:rPr>
              <a:t> the </a:t>
            </a:r>
            <a:r>
              <a:rPr lang="sv-SE" b="1" i="1" dirty="0" err="1">
                <a:solidFill>
                  <a:srgbClr val="FFC000"/>
                </a:solidFill>
              </a:rPr>
              <a:t>teacher</a:t>
            </a:r>
            <a:r>
              <a:rPr lang="sv-SE" b="1" i="1" dirty="0" smtClean="0">
                <a:solidFill>
                  <a:srgbClr val="FFC000"/>
                </a:solidFill>
              </a:rPr>
              <a:t>”!</a:t>
            </a:r>
          </a:p>
          <a:p>
            <a:pPr marL="742950" lvl="1" indent="-285750">
              <a:buFont typeface="Courier New" pitchFamily="49" charset="0"/>
              <a:buChar char="o"/>
            </a:pPr>
            <a:r>
              <a:rPr lang="sv-SE" b="1" i="1" dirty="0" smtClean="0">
                <a:solidFill>
                  <a:srgbClr val="FFC000"/>
                </a:solidFill>
              </a:rPr>
              <a:t>And: The students </a:t>
            </a:r>
            <a:r>
              <a:rPr lang="sv-SE" b="1" i="1" dirty="0" err="1" smtClean="0">
                <a:solidFill>
                  <a:srgbClr val="FFC000"/>
                </a:solidFill>
              </a:rPr>
              <a:t>are</a:t>
            </a:r>
            <a:r>
              <a:rPr lang="sv-SE" b="1" i="1" dirty="0" smtClean="0">
                <a:solidFill>
                  <a:srgbClr val="FFC000"/>
                </a:solidFill>
              </a:rPr>
              <a:t> </a:t>
            </a:r>
            <a:r>
              <a:rPr lang="sv-SE" b="1" i="1" dirty="0" err="1" smtClean="0">
                <a:solidFill>
                  <a:srgbClr val="FFC000"/>
                </a:solidFill>
              </a:rPr>
              <a:t>responsible</a:t>
            </a:r>
            <a:r>
              <a:rPr lang="sv-SE" b="1" i="1" dirty="0" smtClean="0">
                <a:solidFill>
                  <a:srgbClr val="FFC000"/>
                </a:solidFill>
              </a:rPr>
              <a:t> for </a:t>
            </a:r>
            <a:r>
              <a:rPr lang="sv-SE" b="1" i="1" dirty="0" err="1" smtClean="0">
                <a:solidFill>
                  <a:srgbClr val="FFC000"/>
                </a:solidFill>
              </a:rPr>
              <a:t>their</a:t>
            </a:r>
            <a:r>
              <a:rPr lang="sv-SE" b="1" i="1" dirty="0" smtClean="0">
                <a:solidFill>
                  <a:srgbClr val="FFC000"/>
                </a:solidFill>
              </a:rPr>
              <a:t> </a:t>
            </a:r>
            <a:r>
              <a:rPr lang="sv-SE" b="1" i="1" dirty="0" err="1" smtClean="0">
                <a:solidFill>
                  <a:srgbClr val="FFC000"/>
                </a:solidFill>
              </a:rPr>
              <a:t>learning</a:t>
            </a:r>
            <a:endParaRPr lang="sv-SE" b="1" i="1" dirty="0">
              <a:solidFill>
                <a:srgbClr val="FFC000"/>
              </a:solidFill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idx="10"/>
          </p:nvPr>
        </p:nvSpPr>
        <p:spPr>
          <a:xfrm>
            <a:off x="8455023" y="6541732"/>
            <a:ext cx="545285" cy="294798"/>
          </a:xfrm>
        </p:spPr>
        <p:txBody>
          <a:bodyPr/>
          <a:lstStyle/>
          <a:p>
            <a:pPr>
              <a:defRPr/>
            </a:pPr>
            <a:fld id="{5130B400-382E-41A7-BCFE-EFC996C3DFF2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18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37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141090"/>
          </a:xfrm>
          <a:solidFill>
            <a:srgbClr val="92D050"/>
          </a:solidFill>
        </p:spPr>
        <p:txBody>
          <a:bodyPr/>
          <a:lstStyle/>
          <a:p>
            <a:r>
              <a:rPr lang="en-US" sz="3200" b="1" dirty="0" smtClean="0">
                <a:solidFill>
                  <a:srgbClr val="000000"/>
                </a:solidFill>
              </a:rPr>
              <a:t>InnoEnergy-wide teacher/student-integration </a:t>
            </a:r>
            <a:r>
              <a:rPr lang="en-US" sz="3200" b="1" i="1" dirty="0" smtClean="0">
                <a:solidFill>
                  <a:srgbClr val="FFC000"/>
                </a:solidFill>
              </a:rPr>
              <a:t>Transfers education into Future Job-skills</a:t>
            </a:r>
            <a:endParaRPr lang="en-US" sz="3200" b="1" i="1" dirty="0">
              <a:solidFill>
                <a:srgbClr val="FFC000"/>
              </a:solidFill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130B400-382E-41A7-BCFE-EFC996C3DFF2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Arial" charset="0"/>
              <a:buNone/>
              <a:defRPr/>
            </a:pPr>
            <a:r>
              <a:rPr lang="it-IT" smtClean="0">
                <a:latin typeface="Arial" charset="0"/>
              </a:rPr>
              <a:t>Event, DD.MM.2012</a:t>
            </a:r>
            <a:endParaRPr lang="en-GB" dirty="0">
              <a:latin typeface="Arial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7141782" y="3944379"/>
            <a:ext cx="2038237" cy="1260140"/>
            <a:chOff x="6998259" y="5229200"/>
            <a:chExt cx="2038237" cy="126014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0272" y="5229200"/>
              <a:ext cx="2016224" cy="12601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6998259" y="6106650"/>
              <a:ext cx="2016224" cy="369332"/>
            </a:xfrm>
            <a:prstGeom prst="rect">
              <a:avLst/>
            </a:prstGeom>
            <a:solidFill>
              <a:srgbClr val="FFE9A3"/>
            </a:solidFill>
          </p:spPr>
          <p:txBody>
            <a:bodyPr wrap="square" rtlCol="0">
              <a:spAutoFit/>
            </a:bodyPr>
            <a:lstStyle/>
            <a:p>
              <a:r>
                <a:rPr lang="sv-SE" dirty="0" smtClean="0">
                  <a:solidFill>
                    <a:srgbClr val="FF0000"/>
                  </a:solidFill>
                </a:rPr>
                <a:t>Students </a:t>
              </a:r>
              <a:r>
                <a:rPr lang="sv-SE" dirty="0" smtClean="0">
                  <a:solidFill>
                    <a:srgbClr val="FF0000"/>
                  </a:solidFill>
                  <a:hlinkClick r:id="rId4" action="ppaction://hlinkfile"/>
                </a:rPr>
                <a:t>action</a:t>
              </a:r>
              <a:endParaRPr 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79512" y="1412776"/>
            <a:ext cx="4176464" cy="2610290"/>
            <a:chOff x="179512" y="1412776"/>
            <a:chExt cx="4176464" cy="2610290"/>
          </a:xfrm>
        </p:grpSpPr>
        <p:grpSp>
          <p:nvGrpSpPr>
            <p:cNvPr id="11" name="Group 10"/>
            <p:cNvGrpSpPr/>
            <p:nvPr/>
          </p:nvGrpSpPr>
          <p:grpSpPr>
            <a:xfrm>
              <a:off x="179512" y="1412776"/>
              <a:ext cx="4176464" cy="2610290"/>
              <a:chOff x="1115616" y="4270783"/>
              <a:chExt cx="4176464" cy="2610290"/>
            </a:xfrm>
          </p:grpSpPr>
          <p:pic>
            <p:nvPicPr>
              <p:cNvPr id="2051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5616" y="4270783"/>
                <a:ext cx="4176464" cy="2610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1115616" y="4285719"/>
                <a:ext cx="4176464" cy="646331"/>
              </a:xfrm>
              <a:prstGeom prst="rect">
                <a:avLst/>
              </a:prstGeom>
              <a:solidFill>
                <a:srgbClr val="FFE9A3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F0000"/>
                    </a:solidFill>
                  </a:rPr>
                  <a:t>Student-centered example in action: </a:t>
                </a:r>
                <a:r>
                  <a:rPr lang="en-US" b="1" i="1" dirty="0" smtClean="0">
                    <a:solidFill>
                      <a:srgbClr val="FF0000"/>
                    </a:solidFill>
                  </a:rPr>
                  <a:t>The “Energy Learning Theatre”</a:t>
                </a:r>
                <a:endParaRPr lang="en-US" b="1" i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201035" y="3653734"/>
              <a:ext cx="1152128" cy="369332"/>
            </a:xfrm>
            <a:prstGeom prst="rect">
              <a:avLst/>
            </a:prstGeom>
            <a:solidFill>
              <a:srgbClr val="FFE9A3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  <a:hlinkClick r:id="rId6"/>
                </a:rPr>
                <a:t>Teacher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987824" y="3653734"/>
              <a:ext cx="1368152" cy="369332"/>
            </a:xfrm>
            <a:prstGeom prst="rect">
              <a:avLst/>
            </a:prstGeom>
            <a:solidFill>
              <a:srgbClr val="FFE9A3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  <a:hlinkClick r:id="rId7"/>
                </a:rPr>
                <a:t>Audience</a:t>
              </a:r>
              <a:endParaRPr 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7079011" y="5304774"/>
            <a:ext cx="2053897" cy="1353543"/>
            <a:chOff x="4772363" y="3262805"/>
            <a:chExt cx="2053897" cy="1353543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6751" y="3262805"/>
              <a:ext cx="2009509" cy="1353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Rectangle 14"/>
            <p:cNvSpPr/>
            <p:nvPr/>
          </p:nvSpPr>
          <p:spPr>
            <a:xfrm>
              <a:off x="4772363" y="3301124"/>
              <a:ext cx="1877437" cy="369332"/>
            </a:xfrm>
            <a:prstGeom prst="rect">
              <a:avLst/>
            </a:prstGeom>
            <a:solidFill>
              <a:srgbClr val="FFE9A3"/>
            </a:solidFill>
          </p:spPr>
          <p:txBody>
            <a:bodyPr wrap="none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Student </a:t>
              </a:r>
              <a:r>
                <a:rPr lang="en-US" dirty="0" smtClean="0">
                  <a:solidFill>
                    <a:srgbClr val="FF0000"/>
                  </a:solidFill>
                  <a:hlinkClick r:id="rId9" action="ppaction://hlinksldjump"/>
                </a:rPr>
                <a:t>success</a:t>
              </a:r>
              <a:endParaRPr 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0" y="5180989"/>
            <a:ext cx="7079011" cy="1477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sv-SE" b="1" dirty="0" err="1" smtClean="0">
                <a:solidFill>
                  <a:srgbClr val="000000"/>
                </a:solidFill>
              </a:rPr>
              <a:t>Goal</a:t>
            </a:r>
            <a:r>
              <a:rPr lang="sv-SE" b="1" dirty="0" smtClean="0">
                <a:solidFill>
                  <a:srgbClr val="000000"/>
                </a:solidFill>
              </a:rPr>
              <a:t>: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v-SE" b="1" dirty="0">
                <a:solidFill>
                  <a:srgbClr val="000000"/>
                </a:solidFill>
              </a:rPr>
              <a:t>Market </a:t>
            </a:r>
            <a:r>
              <a:rPr lang="sv-SE" b="1" dirty="0" err="1">
                <a:solidFill>
                  <a:srgbClr val="000000"/>
                </a:solidFill>
              </a:rPr>
              <a:t>oriented</a:t>
            </a:r>
            <a:r>
              <a:rPr lang="sv-SE" b="1" dirty="0">
                <a:solidFill>
                  <a:srgbClr val="000000"/>
                </a:solidFill>
              </a:rPr>
              <a:t> </a:t>
            </a:r>
            <a:r>
              <a:rPr lang="sv-SE" b="1" dirty="0" err="1">
                <a:solidFill>
                  <a:srgbClr val="000000"/>
                </a:solidFill>
              </a:rPr>
              <a:t>energy</a:t>
            </a:r>
            <a:r>
              <a:rPr lang="sv-SE" b="1" dirty="0">
                <a:solidFill>
                  <a:srgbClr val="000000"/>
                </a:solidFill>
              </a:rPr>
              <a:t> </a:t>
            </a:r>
            <a:r>
              <a:rPr lang="sv-SE" b="1" dirty="0" err="1">
                <a:solidFill>
                  <a:srgbClr val="000000"/>
                </a:solidFill>
              </a:rPr>
              <a:t>education</a:t>
            </a:r>
            <a:endParaRPr lang="sv-SE" b="1" dirty="0">
              <a:solidFill>
                <a:srgbClr val="00000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sv-SE" b="1" dirty="0">
                <a:solidFill>
                  <a:srgbClr val="000000"/>
                </a:solidFill>
              </a:rPr>
              <a:t>Transfer </a:t>
            </a:r>
            <a:r>
              <a:rPr lang="sv-SE" b="1" dirty="0" err="1">
                <a:solidFill>
                  <a:srgbClr val="000000"/>
                </a:solidFill>
              </a:rPr>
              <a:t>education</a:t>
            </a:r>
            <a:r>
              <a:rPr lang="sv-SE" b="1" dirty="0">
                <a:solidFill>
                  <a:srgbClr val="000000"/>
                </a:solidFill>
              </a:rPr>
              <a:t> </a:t>
            </a:r>
            <a:r>
              <a:rPr lang="sv-SE" b="1" dirty="0" err="1">
                <a:solidFill>
                  <a:srgbClr val="000000"/>
                </a:solidFill>
              </a:rPr>
              <a:t>into</a:t>
            </a:r>
            <a:r>
              <a:rPr lang="sv-SE" b="1" dirty="0">
                <a:solidFill>
                  <a:srgbClr val="000000"/>
                </a:solidFill>
              </a:rPr>
              <a:t> modern </a:t>
            </a:r>
            <a:r>
              <a:rPr lang="sv-SE" b="1" dirty="0" err="1">
                <a:solidFill>
                  <a:srgbClr val="000000"/>
                </a:solidFill>
              </a:rPr>
              <a:t>job-skills</a:t>
            </a:r>
            <a:endParaRPr lang="sv-SE" b="1" dirty="0">
              <a:solidFill>
                <a:srgbClr val="00000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sv-SE" b="1" dirty="0">
                <a:solidFill>
                  <a:srgbClr val="000000"/>
                </a:solidFill>
              </a:rPr>
              <a:t>W</a:t>
            </a:r>
            <a:r>
              <a:rPr lang="sv-SE" b="1" dirty="0" smtClean="0">
                <a:solidFill>
                  <a:srgbClr val="000000"/>
                </a:solidFill>
              </a:rPr>
              <a:t>orld-leading in </a:t>
            </a:r>
            <a:r>
              <a:rPr lang="sv-SE" b="1" dirty="0" err="1" smtClean="0">
                <a:solidFill>
                  <a:srgbClr val="000000"/>
                </a:solidFill>
              </a:rPr>
              <a:t>energy</a:t>
            </a:r>
            <a:r>
              <a:rPr lang="sv-SE" b="1" dirty="0" smtClean="0">
                <a:solidFill>
                  <a:srgbClr val="000000"/>
                </a:solidFill>
              </a:rPr>
              <a:t> </a:t>
            </a:r>
            <a:r>
              <a:rPr lang="sv-SE" b="1" dirty="0" err="1" smtClean="0">
                <a:solidFill>
                  <a:srgbClr val="000000"/>
                </a:solidFill>
              </a:rPr>
              <a:t>education</a:t>
            </a:r>
            <a:endParaRPr lang="sv-SE" b="1" dirty="0" smtClean="0">
              <a:solidFill>
                <a:srgbClr val="00000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sv-SE" b="1" dirty="0" smtClean="0">
                <a:solidFill>
                  <a:srgbClr val="000000"/>
                </a:solidFill>
              </a:rPr>
              <a:t>Bring </a:t>
            </a:r>
            <a:r>
              <a:rPr lang="sv-SE" b="1" dirty="0" err="1" smtClean="0">
                <a:solidFill>
                  <a:srgbClr val="000000"/>
                </a:solidFill>
              </a:rPr>
              <a:t>higher</a:t>
            </a:r>
            <a:r>
              <a:rPr lang="sv-SE" b="1" dirty="0" smtClean="0">
                <a:solidFill>
                  <a:srgbClr val="000000"/>
                </a:solidFill>
              </a:rPr>
              <a:t> </a:t>
            </a:r>
            <a:r>
              <a:rPr lang="sv-SE" b="1" dirty="0" err="1" smtClean="0">
                <a:solidFill>
                  <a:srgbClr val="000000"/>
                </a:solidFill>
              </a:rPr>
              <a:t>education</a:t>
            </a:r>
            <a:r>
              <a:rPr lang="sv-SE" b="1" dirty="0" smtClean="0">
                <a:solidFill>
                  <a:srgbClr val="000000"/>
                </a:solidFill>
              </a:rPr>
              <a:t> down </a:t>
            </a:r>
            <a:r>
              <a:rPr lang="sv-SE" b="1" dirty="0" err="1" smtClean="0">
                <a:solidFill>
                  <a:srgbClr val="000000"/>
                </a:solidFill>
              </a:rPr>
              <a:t>into</a:t>
            </a:r>
            <a:r>
              <a:rPr lang="sv-SE" b="1" dirty="0" smtClean="0">
                <a:solidFill>
                  <a:srgbClr val="000000"/>
                </a:solidFill>
              </a:rPr>
              <a:t> </a:t>
            </a:r>
            <a:r>
              <a:rPr lang="sv-SE" b="1" dirty="0" err="1" smtClean="0">
                <a:solidFill>
                  <a:srgbClr val="000000"/>
                </a:solidFill>
              </a:rPr>
              <a:t>high-schools</a:t>
            </a:r>
            <a:r>
              <a:rPr lang="sv-SE" b="1" dirty="0" smtClean="0">
                <a:solidFill>
                  <a:srgbClr val="000000"/>
                </a:solidFill>
              </a:rPr>
              <a:t> &amp; </a:t>
            </a:r>
            <a:r>
              <a:rPr lang="sv-SE" b="1" dirty="0" err="1" smtClean="0">
                <a:solidFill>
                  <a:srgbClr val="000000"/>
                </a:solidFill>
              </a:rPr>
              <a:t>vocational</a:t>
            </a:r>
            <a:endParaRPr lang="sv-SE" b="1" dirty="0">
              <a:solidFill>
                <a:srgbClr val="000000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644008" y="1427712"/>
            <a:ext cx="1958618" cy="1224136"/>
            <a:chOff x="4427984" y="1427712"/>
            <a:chExt cx="1958618" cy="1224136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1427712"/>
              <a:ext cx="1958618" cy="1224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4433098" y="2282516"/>
              <a:ext cx="936104" cy="369332"/>
            </a:xfrm>
            <a:prstGeom prst="rect">
              <a:avLst/>
            </a:prstGeom>
            <a:solidFill>
              <a:srgbClr val="FFE9A3"/>
            </a:solidFill>
          </p:spPr>
          <p:txBody>
            <a:bodyPr wrap="square" rtlCol="0">
              <a:spAutoFit/>
            </a:bodyPr>
            <a:lstStyle/>
            <a:p>
              <a:r>
                <a:rPr lang="sv-SE" dirty="0" smtClean="0">
                  <a:solidFill>
                    <a:srgbClr val="FF0000"/>
                  </a:solidFill>
                  <a:hlinkClick r:id="rId11" action="ppaction://hlinkfile"/>
                </a:rPr>
                <a:t>Global</a:t>
              </a:r>
              <a:endParaRPr 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828329" y="1427712"/>
            <a:ext cx="2297432" cy="1902658"/>
            <a:chOff x="6901697" y="2420887"/>
            <a:chExt cx="2297432" cy="1902658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1697" y="2420887"/>
              <a:ext cx="2297432" cy="14358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TextBox 25">
              <a:hlinkClick r:id="rId13" action="ppaction://hlinkfile"/>
            </p:cNvPr>
            <p:cNvSpPr txBox="1"/>
            <p:nvPr/>
          </p:nvSpPr>
          <p:spPr>
            <a:xfrm>
              <a:off x="6963320" y="3677214"/>
              <a:ext cx="2056493" cy="646331"/>
            </a:xfrm>
            <a:prstGeom prst="rect">
              <a:avLst/>
            </a:prstGeom>
            <a:solidFill>
              <a:srgbClr val="FFE9A3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  <a:hlinkClick r:id="rId13" action="ppaction://hlinkfile"/>
                </a:rPr>
                <a:t>P</a:t>
              </a:r>
              <a:r>
                <a:rPr lang="en-US" dirty="0" smtClean="0">
                  <a:solidFill>
                    <a:srgbClr val="FF0000"/>
                  </a:solidFill>
                  <a:hlinkClick r:id="rId13" action="ppaction://hlinkfile"/>
                </a:rPr>
                <a:t>roject of the Year</a:t>
              </a:r>
              <a:endParaRPr 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76317" y="4112784"/>
            <a:ext cx="6634952" cy="923330"/>
          </a:xfrm>
          <a:prstGeom prst="rect">
            <a:avLst/>
          </a:prstGeom>
          <a:noFill/>
          <a:ln>
            <a:solidFill>
              <a:srgbClr val="0000CC"/>
            </a:solidFill>
          </a:ln>
        </p:spPr>
        <p:txBody>
          <a:bodyPr wrap="square" rtlCol="0">
            <a:spAutoFit/>
          </a:bodyPr>
          <a:lstStyle/>
          <a:p>
            <a:r>
              <a:rPr lang="sv-SE" b="1" u="sng" dirty="0" err="1" smtClean="0">
                <a:solidFill>
                  <a:srgbClr val="0000CC"/>
                </a:solidFill>
              </a:rPr>
              <a:t>Entrepreneurship</a:t>
            </a:r>
            <a:r>
              <a:rPr lang="sv-SE" b="1" u="sng" dirty="0" smtClean="0">
                <a:solidFill>
                  <a:srgbClr val="0000CC"/>
                </a:solidFill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v-SE" b="1" dirty="0" smtClean="0">
                <a:solidFill>
                  <a:srgbClr val="0000CC"/>
                </a:solidFill>
              </a:rPr>
              <a:t>”</a:t>
            </a:r>
            <a:r>
              <a:rPr lang="sv-SE" b="1" dirty="0" err="1" smtClean="0">
                <a:solidFill>
                  <a:srgbClr val="0000CC"/>
                </a:solidFill>
              </a:rPr>
              <a:t>Virtual</a:t>
            </a:r>
            <a:r>
              <a:rPr lang="sv-SE" b="1" dirty="0" smtClean="0">
                <a:solidFill>
                  <a:srgbClr val="0000CC"/>
                </a:solidFill>
              </a:rPr>
              <a:t>” </a:t>
            </a:r>
            <a:r>
              <a:rPr lang="sv-SE" b="1" dirty="0" err="1" smtClean="0">
                <a:solidFill>
                  <a:srgbClr val="0000CC"/>
                </a:solidFill>
              </a:rPr>
              <a:t>incubator</a:t>
            </a:r>
            <a:endParaRPr lang="sv-SE" b="1" dirty="0" smtClean="0">
              <a:solidFill>
                <a:srgbClr val="0000CC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sv-SE" b="1" dirty="0" err="1" smtClean="0">
                <a:solidFill>
                  <a:srgbClr val="0000CC"/>
                </a:solidFill>
              </a:rPr>
              <a:t>Filmed</a:t>
            </a:r>
            <a:r>
              <a:rPr lang="sv-SE" b="1" dirty="0" smtClean="0">
                <a:solidFill>
                  <a:srgbClr val="0000CC"/>
                </a:solidFill>
              </a:rPr>
              <a:t> &amp; on-line business </a:t>
            </a:r>
            <a:r>
              <a:rPr lang="sv-SE" b="1" dirty="0" err="1" smtClean="0">
                <a:solidFill>
                  <a:srgbClr val="0000CC"/>
                </a:solidFill>
              </a:rPr>
              <a:t>cases</a:t>
            </a:r>
            <a:r>
              <a:rPr lang="sv-SE" b="1" dirty="0" smtClean="0">
                <a:solidFill>
                  <a:srgbClr val="0000CC"/>
                </a:solidFill>
              </a:rPr>
              <a:t> and </a:t>
            </a:r>
            <a:r>
              <a:rPr lang="sv-SE" b="1" dirty="0" err="1" smtClean="0">
                <a:solidFill>
                  <a:srgbClr val="0000CC"/>
                </a:solidFill>
              </a:rPr>
              <a:t>mentoring</a:t>
            </a:r>
            <a:endParaRPr lang="en-US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60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8261350" y="6664325"/>
            <a:ext cx="671513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E405D3B-D49D-40CA-9DC0-BF975C19D3A5}" type="slidenum">
              <a:rPr lang="en-GB" sz="800" b="1">
                <a:solidFill>
                  <a:srgbClr val="FFFFFF"/>
                </a:solidFill>
                <a:latin typeface="Verdana" pitchFamily="34" charset="0"/>
              </a:rPr>
              <a:pPr algn="r">
                <a:lnSpc>
                  <a:spcPct val="101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</a:t>
            </a:fld>
            <a:endParaRPr lang="en-GB" sz="800" b="1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95536" y="0"/>
            <a:ext cx="8329612" cy="43204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400" b="1" dirty="0" smtClean="0">
                <a:solidFill>
                  <a:srgbClr val="F07010"/>
                </a:solidFill>
              </a:rPr>
              <a:t>Education in InnoEnergy</a:t>
            </a:r>
            <a:endParaRPr lang="en-GB" b="1" dirty="0">
              <a:solidFill>
                <a:srgbClr val="FFC000"/>
              </a:solidFill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-11658" y="764704"/>
            <a:ext cx="9144000" cy="35283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marL="800100" lvl="1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800" b="1" dirty="0" smtClean="0">
              <a:solidFill>
                <a:srgbClr val="FFC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1600" dirty="0">
              <a:solidFill>
                <a:srgbClr val="22228B"/>
              </a:solidFill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588244" y="2361999"/>
            <a:ext cx="8136904" cy="1944216"/>
          </a:xfrm>
          <a:prstGeom prst="rect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342900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1.6 billion people in the world have </a:t>
            </a:r>
            <a:r>
              <a:rPr lang="en-US" sz="2400" b="1" i="1" dirty="0" smtClean="0">
                <a:solidFill>
                  <a:srgbClr val="FF0000"/>
                </a:solidFill>
              </a:rPr>
              <a:t>no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 electricity</a:t>
            </a:r>
          </a:p>
          <a:p>
            <a:pPr marL="342900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sv-SE" sz="2400" b="1" dirty="0" smtClean="0">
                <a:solidFill>
                  <a:schemeClr val="accent2">
                    <a:lumMod val="75000"/>
                  </a:schemeClr>
                </a:solidFill>
              </a:rPr>
              <a:t>800 </a:t>
            </a:r>
            <a:r>
              <a:rPr lang="sv-SE" sz="2400" b="1" dirty="0" err="1" smtClean="0">
                <a:solidFill>
                  <a:schemeClr val="accent2">
                    <a:lumMod val="75000"/>
                  </a:schemeClr>
                </a:solidFill>
              </a:rPr>
              <a:t>more</a:t>
            </a:r>
            <a:r>
              <a:rPr lang="sv-SE" sz="2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sv-SE" sz="2400" b="1" dirty="0" err="1" smtClean="0">
                <a:solidFill>
                  <a:schemeClr val="accent2">
                    <a:lumMod val="75000"/>
                  </a:schemeClr>
                </a:solidFill>
              </a:rPr>
              <a:t>have</a:t>
            </a:r>
            <a:r>
              <a:rPr lang="sv-SE" sz="2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sv-SE" sz="2400" b="1" dirty="0" err="1" smtClean="0">
                <a:solidFill>
                  <a:schemeClr val="accent2">
                    <a:lumMod val="75000"/>
                  </a:schemeClr>
                </a:solidFill>
              </a:rPr>
              <a:t>only</a:t>
            </a:r>
            <a:r>
              <a:rPr lang="sv-SE" sz="2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sv-SE" sz="2400" b="1" i="1" dirty="0" err="1" smtClean="0">
                <a:solidFill>
                  <a:srgbClr val="FF0000"/>
                </a:solidFill>
              </a:rPr>
              <a:t>sporadic</a:t>
            </a:r>
            <a:r>
              <a:rPr lang="sv-SE" sz="2400" b="1" i="1" dirty="0" smtClean="0">
                <a:solidFill>
                  <a:srgbClr val="FF0000"/>
                </a:solidFill>
              </a:rPr>
              <a:t> access </a:t>
            </a:r>
            <a:r>
              <a:rPr lang="sv-SE" sz="2400" b="1" dirty="0" smtClean="0">
                <a:solidFill>
                  <a:schemeClr val="accent2">
                    <a:lumMod val="75000"/>
                  </a:schemeClr>
                </a:solidFill>
              </a:rPr>
              <a:t>to </a:t>
            </a:r>
            <a:r>
              <a:rPr lang="sv-SE" sz="2400" b="1" dirty="0" err="1" smtClean="0">
                <a:solidFill>
                  <a:schemeClr val="accent2">
                    <a:lumMod val="75000"/>
                  </a:schemeClr>
                </a:solidFill>
              </a:rPr>
              <a:t>electricity</a:t>
            </a:r>
            <a:endParaRPr lang="sv-SE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sv-SE" sz="24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sv-SE" sz="2400" b="1" dirty="0" smtClean="0">
                <a:solidFill>
                  <a:schemeClr val="accent2">
                    <a:lumMod val="75000"/>
                  </a:schemeClr>
                </a:solidFill>
              </a:rPr>
              <a:t>In </a:t>
            </a:r>
            <a:r>
              <a:rPr lang="sv-SE" sz="2400" b="1" dirty="0" err="1" smtClean="0">
                <a:solidFill>
                  <a:schemeClr val="accent2">
                    <a:lumMod val="75000"/>
                  </a:schemeClr>
                </a:solidFill>
              </a:rPr>
              <a:t>some</a:t>
            </a:r>
            <a:r>
              <a:rPr lang="sv-SE" sz="2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sv-SE" sz="2400" b="1" dirty="0" err="1" smtClean="0">
                <a:solidFill>
                  <a:schemeClr val="accent2">
                    <a:lumMod val="75000"/>
                  </a:schemeClr>
                </a:solidFill>
              </a:rPr>
              <a:t>countries</a:t>
            </a:r>
            <a:r>
              <a:rPr lang="sv-SE" sz="2400" b="1" dirty="0" smtClean="0">
                <a:solidFill>
                  <a:schemeClr val="accent2">
                    <a:lumMod val="75000"/>
                  </a:schemeClr>
                </a:solidFill>
              </a:rPr>
              <a:t> 50% of population </a:t>
            </a:r>
            <a:r>
              <a:rPr lang="sv-SE" sz="2400" b="1" dirty="0" err="1" smtClean="0">
                <a:solidFill>
                  <a:schemeClr val="accent2">
                    <a:lumMod val="75000"/>
                  </a:schemeClr>
                </a:solidFill>
              </a:rPr>
              <a:t>below</a:t>
            </a:r>
            <a:r>
              <a:rPr lang="sv-SE" sz="2400" b="1" dirty="0" smtClean="0">
                <a:solidFill>
                  <a:schemeClr val="accent2">
                    <a:lumMod val="75000"/>
                  </a:schemeClr>
                </a:solidFill>
              </a:rPr>
              <a:t> 20 </a:t>
            </a:r>
            <a:r>
              <a:rPr lang="sv-SE" sz="2400" b="1" dirty="0" err="1" smtClean="0">
                <a:solidFill>
                  <a:schemeClr val="accent2">
                    <a:lumMod val="75000"/>
                  </a:schemeClr>
                </a:solidFill>
              </a:rPr>
              <a:t>years</a:t>
            </a:r>
            <a:endParaRPr lang="en-US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1600" dirty="0">
              <a:solidFill>
                <a:srgbClr val="22228B"/>
              </a:solidFill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059832" y="404664"/>
            <a:ext cx="3528392" cy="50405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marL="342900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sv-SE" sz="2400" b="1" dirty="0" err="1" smtClean="0">
                <a:solidFill>
                  <a:srgbClr val="FF0000"/>
                </a:solidFill>
              </a:rPr>
              <a:t>Forecast</a:t>
            </a:r>
            <a:r>
              <a:rPr lang="sv-SE" sz="2400" b="1" dirty="0" smtClean="0">
                <a:solidFill>
                  <a:srgbClr val="FF0000"/>
                </a:solidFill>
              </a:rPr>
              <a:t> 2030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1600" dirty="0">
              <a:solidFill>
                <a:srgbClr val="22228B"/>
              </a:solidFill>
            </a:endParaRPr>
          </a:p>
        </p:txBody>
      </p:sp>
      <p:pic>
        <p:nvPicPr>
          <p:cNvPr id="11" name="Picture 2" descr="energip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675439"/>
            <a:ext cx="9060951" cy="62373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652714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0" grpId="0" animBg="1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640"/>
            <a:ext cx="9144000" cy="750319"/>
          </a:xfrm>
        </p:spPr>
        <p:txBody>
          <a:bodyPr/>
          <a:lstStyle/>
          <a:p>
            <a:pPr eaLnBrk="1" hangingPunct="1"/>
            <a:r>
              <a:rPr lang="en-GB" sz="3200" b="1" dirty="0" smtClean="0">
                <a:solidFill>
                  <a:srgbClr val="000000"/>
                </a:solidFill>
              </a:rPr>
              <a:t>Vision InnoEnergy for Education 2031</a:t>
            </a:r>
            <a:r>
              <a:rPr lang="en-GB" sz="3200" b="1" dirty="0" smtClean="0">
                <a:solidFill>
                  <a:srgbClr val="FF0000"/>
                </a:solidFill>
              </a:rPr>
              <a:t>(?????)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908720"/>
            <a:ext cx="8928992" cy="5328592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en-GB" sz="1800" b="1" dirty="0" smtClean="0">
                <a:solidFill>
                  <a:srgbClr val="0000CC"/>
                </a:solidFill>
                <a:latin typeface="Arial" pitchFamily="34" charset="0"/>
              </a:rPr>
              <a:t>Globalization and the “digital world” has reached universities?</a:t>
            </a:r>
          </a:p>
          <a:p>
            <a:pPr lvl="1" eaLnBrk="1" hangingPunct="1">
              <a:lnSpc>
                <a:spcPct val="100000"/>
              </a:lnSpc>
              <a:spcBef>
                <a:spcPts val="0"/>
              </a:spcBef>
            </a:pPr>
            <a:r>
              <a:rPr lang="en-GB" sz="1800" b="1" dirty="0" smtClean="0">
                <a:solidFill>
                  <a:srgbClr val="0000CC"/>
                </a:solidFill>
                <a:latin typeface="Arial" pitchFamily="34" charset="0"/>
              </a:rPr>
              <a:t>Teachers have started to work together on educational matters</a:t>
            </a:r>
          </a:p>
          <a:p>
            <a:pPr lvl="1" eaLnBrk="1" hangingPunct="1">
              <a:lnSpc>
                <a:spcPct val="100000"/>
              </a:lnSpc>
              <a:spcBef>
                <a:spcPts val="0"/>
              </a:spcBef>
            </a:pPr>
            <a:r>
              <a:rPr lang="en-GB" sz="1800" b="1" dirty="0" smtClean="0">
                <a:solidFill>
                  <a:srgbClr val="0000CC"/>
                </a:solidFill>
                <a:latin typeface="Arial" pitchFamily="34" charset="0"/>
              </a:rPr>
              <a:t>Have “local universities” survived as independent units?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endParaRPr lang="en-GB" sz="800" b="1" dirty="0">
              <a:solidFill>
                <a:srgbClr val="0000CC"/>
              </a:solidFill>
              <a:latin typeface="Arial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en-GB" sz="1800" b="1" dirty="0" smtClean="0">
                <a:solidFill>
                  <a:srgbClr val="0000CC"/>
                </a:solidFill>
                <a:latin typeface="Arial" pitchFamily="34" charset="0"/>
              </a:rPr>
              <a:t>Lectures at any university open to any world-wide learner via web?</a:t>
            </a:r>
          </a:p>
          <a:p>
            <a:pPr lvl="1" eaLnBrk="1" hangingPunct="1">
              <a:lnSpc>
                <a:spcPct val="100000"/>
              </a:lnSpc>
              <a:spcBef>
                <a:spcPts val="0"/>
              </a:spcBef>
            </a:pPr>
            <a:r>
              <a:rPr lang="en-GB" sz="1800" b="1" dirty="0" smtClean="0">
                <a:solidFill>
                  <a:srgbClr val="0000CC"/>
                </a:solidFill>
                <a:latin typeface="Arial" pitchFamily="34" charset="0"/>
              </a:rPr>
              <a:t>Social interactions will be world-wide</a:t>
            </a:r>
          </a:p>
          <a:p>
            <a:pPr lvl="1" eaLnBrk="1" hangingPunct="1">
              <a:lnSpc>
                <a:spcPct val="100000"/>
              </a:lnSpc>
              <a:spcBef>
                <a:spcPts val="0"/>
              </a:spcBef>
            </a:pPr>
            <a:r>
              <a:rPr lang="en-GB" sz="1800" b="1" dirty="0" smtClean="0">
                <a:solidFill>
                  <a:srgbClr val="0000CC"/>
                </a:solidFill>
                <a:latin typeface="Arial" pitchFamily="34" charset="0"/>
              </a:rPr>
              <a:t>Enormous social/psychological research on on-line cooperation needed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endParaRPr lang="en-GB" sz="800" b="1" dirty="0">
              <a:solidFill>
                <a:srgbClr val="0000CC"/>
              </a:solidFill>
              <a:latin typeface="Arial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en-GB" sz="1800" b="1" dirty="0" smtClean="0">
                <a:solidFill>
                  <a:srgbClr val="0000CC"/>
                </a:solidFill>
                <a:latin typeface="Arial" pitchFamily="34" charset="0"/>
              </a:rPr>
              <a:t>Learners world-wide will select different course </a:t>
            </a:r>
            <a:r>
              <a:rPr lang="en-GB" sz="1800" b="1" dirty="0" smtClean="0">
                <a:solidFill>
                  <a:srgbClr val="0000CC"/>
                </a:solidFill>
                <a:latin typeface="Arial" pitchFamily="34" charset="0"/>
                <a:hlinkClick r:id="rId3" action="ppaction://hlinksldjump"/>
              </a:rPr>
              <a:t>modules</a:t>
            </a:r>
            <a:r>
              <a:rPr lang="en-GB" sz="1800" b="1" dirty="0" smtClean="0">
                <a:solidFill>
                  <a:srgbClr val="0000CC"/>
                </a:solidFill>
                <a:latin typeface="Arial" pitchFamily="34" charset="0"/>
              </a:rPr>
              <a:t> at different universities and put together their own curricula?</a:t>
            </a:r>
            <a:endParaRPr lang="en-GB" sz="1800" b="1" dirty="0">
              <a:solidFill>
                <a:srgbClr val="0000CC"/>
              </a:solidFill>
              <a:latin typeface="Arial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endParaRPr lang="en-GB" sz="800" b="1" dirty="0">
              <a:solidFill>
                <a:srgbClr val="0000CC"/>
              </a:solidFill>
              <a:latin typeface="Arial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en-GB" sz="1800" b="1" dirty="0" smtClean="0">
                <a:solidFill>
                  <a:srgbClr val="0000CC"/>
                </a:solidFill>
                <a:latin typeface="Arial" pitchFamily="34" charset="0"/>
              </a:rPr>
              <a:t>University &lt;-&gt; industry collaborations worldwide?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endParaRPr lang="en-GB" sz="800" b="1" dirty="0">
              <a:solidFill>
                <a:srgbClr val="0000CC"/>
              </a:solidFill>
              <a:latin typeface="Arial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en-GB" sz="1800" b="1" dirty="0" smtClean="0">
                <a:solidFill>
                  <a:srgbClr val="0000CC"/>
                </a:solidFill>
                <a:latin typeface="Arial" pitchFamily="34" charset="0"/>
              </a:rPr>
              <a:t>Academic accreditation will not be limited to “on-campus” education and be open to other educational providers?</a:t>
            </a:r>
          </a:p>
          <a:p>
            <a:pPr marL="0" indent="0" algn="ctr" eaLnBrk="1" hangingPunct="1">
              <a:lnSpc>
                <a:spcPct val="100000"/>
              </a:lnSpc>
              <a:spcBef>
                <a:spcPts val="0"/>
              </a:spcBef>
              <a:buNone/>
            </a:pPr>
            <a:endParaRPr lang="sv-SE" sz="1800" dirty="0">
              <a:solidFill>
                <a:schemeClr val="accent6"/>
              </a:solidFill>
            </a:endParaRPr>
          </a:p>
          <a:p>
            <a:pPr marL="0" indent="0" algn="ctr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sv-SE" sz="2000" b="1" i="1" dirty="0">
                <a:solidFill>
                  <a:srgbClr val="FF0000"/>
                </a:solidFill>
              </a:rPr>
              <a:t>Will the </a:t>
            </a:r>
            <a:r>
              <a:rPr lang="sv-SE" sz="2000" b="1" i="1" dirty="0" smtClean="0">
                <a:solidFill>
                  <a:srgbClr val="FF0000"/>
                </a:solidFill>
              </a:rPr>
              <a:t>2012-kids </a:t>
            </a:r>
            <a:r>
              <a:rPr lang="sv-SE" sz="2000" b="1" i="1" dirty="0">
                <a:solidFill>
                  <a:srgbClr val="FF0000"/>
                </a:solidFill>
              </a:rPr>
              <a:t>be </a:t>
            </a:r>
            <a:r>
              <a:rPr lang="sv-SE" sz="2000" b="1" i="1" dirty="0" smtClean="0">
                <a:solidFill>
                  <a:srgbClr val="FF0000"/>
                </a:solidFill>
              </a:rPr>
              <a:t>”</a:t>
            </a:r>
            <a:r>
              <a:rPr lang="sv-SE" sz="2000" b="1" i="1" dirty="0">
                <a:solidFill>
                  <a:srgbClr val="FF0000"/>
                </a:solidFill>
              </a:rPr>
              <a:t>on-campus” student in 2031?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endParaRPr lang="sv-SE" sz="1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endParaRPr lang="en-US" sz="9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endParaRPr lang="en-US" dirty="0">
              <a:solidFill>
                <a:schemeClr val="accent6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endParaRPr lang="en-GB" b="1" dirty="0" smtClean="0">
              <a:solidFill>
                <a:srgbClr val="0000CC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18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5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5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5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5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5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5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5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5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5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5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51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51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706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323528" y="44624"/>
            <a:ext cx="7560840" cy="781050"/>
          </a:xfrm>
        </p:spPr>
        <p:txBody>
          <a:bodyPr/>
          <a:lstStyle/>
          <a:p>
            <a:r>
              <a:rPr lang="en-US" dirty="0" smtClean="0"/>
              <a:t>Student </a:t>
            </a:r>
            <a:r>
              <a:rPr lang="en-US" dirty="0"/>
              <a:t>Successes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30213" y="1341439"/>
            <a:ext cx="8305800" cy="719410"/>
          </a:xfrm>
        </p:spPr>
        <p:txBody>
          <a:bodyPr/>
          <a:lstStyle/>
          <a:p>
            <a:pPr lvl="1"/>
            <a:r>
              <a:rPr lang="sv-SE" dirty="0" err="1" smtClean="0"/>
              <a:t>Here</a:t>
            </a:r>
            <a:r>
              <a:rPr lang="sv-SE" dirty="0" smtClean="0"/>
              <a:t> I </a:t>
            </a:r>
            <a:r>
              <a:rPr lang="sv-SE" dirty="0" err="1" smtClean="0"/>
              <a:t>would</a:t>
            </a:r>
            <a:r>
              <a:rPr lang="sv-SE" dirty="0" smtClean="0"/>
              <a:t> like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add</a:t>
            </a:r>
            <a:r>
              <a:rPr lang="sv-SE" dirty="0" smtClean="0"/>
              <a:t> </a:t>
            </a:r>
            <a:r>
              <a:rPr lang="sv-SE" dirty="0" err="1" smtClean="0"/>
              <a:t>some</a:t>
            </a:r>
            <a:r>
              <a:rPr lang="sv-SE" dirty="0" smtClean="0"/>
              <a:t> </a:t>
            </a:r>
            <a:r>
              <a:rPr lang="sv-SE" dirty="0" err="1" smtClean="0"/>
              <a:t>more</a:t>
            </a:r>
            <a:r>
              <a:rPr lang="sv-SE" dirty="0" smtClean="0"/>
              <a:t> </a:t>
            </a:r>
            <a:r>
              <a:rPr lang="sv-SE" dirty="0" err="1" smtClean="0"/>
              <a:t>photos</a:t>
            </a:r>
            <a:r>
              <a:rPr lang="sv-SE" dirty="0" smtClean="0"/>
              <a:t> </a:t>
            </a:r>
            <a:r>
              <a:rPr lang="sv-SE" dirty="0" err="1" smtClean="0"/>
              <a:t>with</a:t>
            </a:r>
            <a:r>
              <a:rPr lang="sv-SE" dirty="0" smtClean="0"/>
              <a:t> ”student </a:t>
            </a:r>
            <a:r>
              <a:rPr lang="sv-SE" dirty="0" err="1" smtClean="0"/>
              <a:t>successes</a:t>
            </a:r>
            <a:r>
              <a:rPr lang="sv-SE" dirty="0" smtClean="0"/>
              <a:t>”</a:t>
            </a:r>
            <a:endParaRPr lang="en-US" dirty="0"/>
          </a:p>
          <a:p>
            <a:endParaRPr lang="en-GB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130B400-382E-41A7-BCFE-EFC996C3DFF2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Arial" charset="0"/>
              <a:buNone/>
              <a:defRPr/>
            </a:pPr>
            <a:r>
              <a:rPr lang="it-IT" smtClean="0">
                <a:latin typeface="Arial" charset="0"/>
              </a:rPr>
              <a:t>Event, DD.MM.2012</a:t>
            </a:r>
            <a:endParaRPr lang="en-GB" dirty="0">
              <a:latin typeface="Arial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72" y="1355809"/>
            <a:ext cx="7820025" cy="526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630664" y="1340767"/>
            <a:ext cx="7820025" cy="646331"/>
          </a:xfrm>
          <a:prstGeom prst="rect">
            <a:avLst/>
          </a:prstGeom>
          <a:solidFill>
            <a:srgbClr val="CCECFF"/>
          </a:solidFill>
        </p:spPr>
        <p:txBody>
          <a:bodyPr wrap="square">
            <a:spAutoFit/>
          </a:bodyPr>
          <a:lstStyle/>
          <a:p>
            <a:pPr algn="ctr"/>
            <a:r>
              <a:rPr lang="de-DE" b="1" i="1" dirty="0">
                <a:solidFill>
                  <a:srgbClr val="FF0000"/>
                </a:solidFill>
              </a:rPr>
              <a:t>HULT Global Case </a:t>
            </a:r>
            <a:r>
              <a:rPr lang="de-DE" b="1" i="1" dirty="0" smtClean="0">
                <a:solidFill>
                  <a:srgbClr val="FF0000"/>
                </a:solidFill>
              </a:rPr>
              <a:t>Challenge:</a:t>
            </a:r>
            <a:endParaRPr lang="de-DE" b="1" i="1" dirty="0">
              <a:solidFill>
                <a:srgbClr val="FF0000"/>
              </a:solidFill>
            </a:endParaRPr>
          </a:p>
          <a:p>
            <a:pPr algn="ctr"/>
            <a:r>
              <a:rPr lang="de-DE" b="1" i="1" dirty="0">
                <a:solidFill>
                  <a:srgbClr val="FF0000"/>
                </a:solidFill>
              </a:rPr>
              <a:t>2010 </a:t>
            </a:r>
            <a:r>
              <a:rPr lang="de-DE" b="1" i="1" dirty="0" err="1">
                <a:solidFill>
                  <a:srgbClr val="FF0000"/>
                </a:solidFill>
              </a:rPr>
              <a:t>intake</a:t>
            </a:r>
            <a:r>
              <a:rPr lang="de-DE" b="1" i="1" dirty="0">
                <a:solidFill>
                  <a:srgbClr val="FF0000"/>
                </a:solidFill>
              </a:rPr>
              <a:t> SELECT </a:t>
            </a:r>
            <a:r>
              <a:rPr lang="de-DE" b="1" i="1" dirty="0" err="1">
                <a:solidFill>
                  <a:srgbClr val="FF0000"/>
                </a:solidFill>
              </a:rPr>
              <a:t>Students</a:t>
            </a:r>
            <a:r>
              <a:rPr lang="de-DE" b="1" i="1" dirty="0">
                <a:solidFill>
                  <a:srgbClr val="FF0000"/>
                </a:solidFill>
              </a:rPr>
              <a:t> 2nd </a:t>
            </a:r>
            <a:r>
              <a:rPr lang="de-DE" b="1" i="1" dirty="0" err="1">
                <a:solidFill>
                  <a:srgbClr val="FF0000"/>
                </a:solidFill>
              </a:rPr>
              <a:t>Prize</a:t>
            </a:r>
            <a:r>
              <a:rPr lang="de-DE" b="1" i="1" dirty="0">
                <a:solidFill>
                  <a:srgbClr val="FF0000"/>
                </a:solidFill>
              </a:rPr>
              <a:t> April 2012 </a:t>
            </a:r>
            <a:endParaRPr lang="de-DE" sz="1200" b="1" i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83070" y="6277484"/>
            <a:ext cx="1781399" cy="369332"/>
          </a:xfrm>
          <a:prstGeom prst="rect">
            <a:avLst/>
          </a:prstGeom>
          <a:solidFill>
            <a:srgbClr val="FFE9A3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 Euro </a:t>
            </a:r>
            <a:r>
              <a:rPr lang="en-US" dirty="0" smtClean="0">
                <a:solidFill>
                  <a:srgbClr val="FF0000"/>
                </a:solidFill>
                <a:hlinkClick r:id="rId3" action="ppaction://hlinksldjump"/>
              </a:rPr>
              <a:t>Lamp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82862" y="6282331"/>
            <a:ext cx="863006" cy="369332"/>
          </a:xfrm>
          <a:prstGeom prst="rect">
            <a:avLst/>
          </a:prstGeom>
          <a:solidFill>
            <a:srgbClr val="FFE9A3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hlinkClick r:id="rId4" action="ppaction://hlinksldjump"/>
              </a:rPr>
              <a:t>Back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84" y="6253802"/>
            <a:ext cx="2239160" cy="369332"/>
          </a:xfrm>
          <a:prstGeom prst="rect">
            <a:avLst/>
          </a:prstGeom>
          <a:solidFill>
            <a:srgbClr val="FFE9A3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More </a:t>
            </a:r>
            <a:r>
              <a:rPr lang="en-US" dirty="0" smtClean="0">
                <a:solidFill>
                  <a:srgbClr val="FF0000"/>
                </a:solidFill>
                <a:hlinkClick r:id="rId5" action="ppaction://hlinksldjump"/>
              </a:rPr>
              <a:t>HULT</a:t>
            </a:r>
            <a:r>
              <a:rPr lang="en-US" dirty="0" smtClean="0">
                <a:solidFill>
                  <a:srgbClr val="FF0000"/>
                </a:solidFill>
              </a:rPr>
              <a:t> slides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60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 hidden="1"/>
          <p:cNvSpPr>
            <a:spLocks noGrp="1"/>
          </p:cNvSpPr>
          <p:nvPr>
            <p:ph type="title"/>
          </p:nvPr>
        </p:nvSpPr>
        <p:spPr>
          <a:xfrm>
            <a:off x="1307450" y="0"/>
            <a:ext cx="7452325" cy="554459"/>
          </a:xfrm>
        </p:spPr>
        <p:txBody>
          <a:bodyPr/>
          <a:lstStyle/>
          <a:p>
            <a:pPr eaLnBrk="1" hangingPunct="1"/>
            <a:r>
              <a:rPr lang="en-US" smtClean="0"/>
              <a:t>Stanford Artificial Intellegence course</a:t>
            </a: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905" y="-56166"/>
            <a:ext cx="10427012" cy="6912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32981" y="2651319"/>
            <a:ext cx="3817807" cy="1558276"/>
          </a:xfrm>
          <a:prstGeom prst="rect">
            <a:avLst/>
          </a:prstGeom>
          <a:solidFill>
            <a:srgbClr val="FFFF00"/>
          </a:solidFill>
        </p:spPr>
        <p:txBody>
          <a:bodyPr lIns="80165" tIns="40083" rIns="80165" bIns="40083">
            <a:spAutoFit/>
          </a:bodyPr>
          <a:lstStyle/>
          <a:p>
            <a:pPr eaLnBrk="0" hangingPunct="0">
              <a:defRPr/>
            </a:pPr>
            <a:r>
              <a:rPr lang="en-US" sz="3200" b="1" dirty="0">
                <a:solidFill>
                  <a:srgbClr val="FF0000"/>
                </a:solidFill>
                <a:latin typeface="+mj-lt"/>
              </a:rPr>
              <a:t>58’000 students from 175 countries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23478" y="4183639"/>
            <a:ext cx="3820522" cy="357948"/>
          </a:xfrm>
          <a:prstGeom prst="rect">
            <a:avLst/>
          </a:prstGeom>
          <a:solidFill>
            <a:srgbClr val="FFFF00"/>
          </a:solidFill>
        </p:spPr>
        <p:txBody>
          <a:bodyPr lIns="80165" tIns="40083" rIns="80165" bIns="40083">
            <a:spAutoFit/>
          </a:bodyPr>
          <a:lstStyle/>
          <a:p>
            <a:pPr eaLnBrk="0" hangingPunct="0">
              <a:defRPr/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No academic credits though</a:t>
            </a:r>
          </a:p>
        </p:txBody>
      </p:sp>
      <p:sp>
        <p:nvSpPr>
          <p:cNvPr id="2" name="Oval 1"/>
          <p:cNvSpPr>
            <a:spLocks noChangeArrowheads="1"/>
          </p:cNvSpPr>
          <p:nvPr/>
        </p:nvSpPr>
        <p:spPr bwMode="auto">
          <a:xfrm>
            <a:off x="0" y="2187590"/>
            <a:ext cx="4249550" cy="653829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165" tIns="40083" rIns="80165" bIns="40083"/>
          <a:lstStyle/>
          <a:p>
            <a:pPr eaLnBrk="0" hangingPunct="0"/>
            <a:endParaRPr lang="en-GB"/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8143387" y="6178248"/>
            <a:ext cx="847195" cy="335556"/>
          </a:xfrm>
          <a:prstGeom prst="rect">
            <a:avLst/>
          </a:prstGeom>
          <a:noFill/>
        </p:spPr>
        <p:txBody>
          <a:bodyPr lIns="80165" tIns="40083" rIns="80165" bIns="40083">
            <a:spAutoFit/>
          </a:bodyPr>
          <a:lstStyle/>
          <a:p>
            <a:pPr eaLnBrk="0" hangingPunct="0">
              <a:defRPr/>
            </a:pPr>
            <a:r>
              <a:rPr lang="sv-SE" sz="1600" b="1" dirty="0">
                <a:latin typeface="+mj-lt"/>
                <a:hlinkClick r:id="rId4" action="ppaction://hlinksldjump"/>
              </a:rPr>
              <a:t>Back</a:t>
            </a:r>
            <a:endParaRPr lang="en-GB" sz="16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4944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323528" y="44624"/>
            <a:ext cx="7560840" cy="781050"/>
          </a:xfrm>
        </p:spPr>
        <p:txBody>
          <a:bodyPr/>
          <a:lstStyle/>
          <a:p>
            <a:r>
              <a:rPr lang="sv-SE" dirty="0" smtClean="0"/>
              <a:t>1 Euro Lamp </a:t>
            </a:r>
            <a:r>
              <a:rPr lang="sv-SE" dirty="0" err="1" smtClean="0"/>
              <a:t>Slides</a:t>
            </a:r>
            <a:endParaRPr lang="en-US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130B400-382E-41A7-BCFE-EFC996C3DFF2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Arial" charset="0"/>
              <a:buNone/>
              <a:defRPr/>
            </a:pPr>
            <a:r>
              <a:rPr lang="it-IT" smtClean="0">
                <a:latin typeface="Arial" charset="0"/>
              </a:rPr>
              <a:t>Event, DD.MM.2012</a:t>
            </a:r>
            <a:endParaRPr lang="en-GB" dirty="0">
              <a:latin typeface="Arial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0397"/>
            <a:ext cx="2915816" cy="1822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593" y="1330397"/>
            <a:ext cx="2915816" cy="1822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44913"/>
            <a:ext cx="2892590" cy="180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8" y="3645024"/>
            <a:ext cx="437808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106" y="3649432"/>
            <a:ext cx="4363979" cy="272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8264789" y="6201110"/>
            <a:ext cx="863006" cy="369332"/>
          </a:xfrm>
          <a:prstGeom prst="rect">
            <a:avLst/>
          </a:prstGeom>
          <a:solidFill>
            <a:srgbClr val="FFE9A3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hlinkClick r:id="rId7" action="ppaction://hlinksldjump"/>
              </a:rPr>
              <a:t>Back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39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323528" y="44624"/>
            <a:ext cx="7560840" cy="781050"/>
          </a:xfrm>
        </p:spPr>
        <p:txBody>
          <a:bodyPr/>
          <a:lstStyle/>
          <a:p>
            <a:r>
              <a:rPr lang="en-US" dirty="0" smtClean="0"/>
              <a:t>HULT Team Slides</a:t>
            </a:r>
            <a:endParaRPr lang="en-US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130B400-382E-41A7-BCFE-EFC996C3DFF2}" type="slidenum">
              <a:rPr lang="en-GB" smtClean="0"/>
              <a:pPr>
                <a:defRPr/>
              </a:pPr>
              <a:t>25</a:t>
            </a:fld>
            <a:endParaRPr lang="en-GB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Arial" charset="0"/>
              <a:buNone/>
              <a:defRPr/>
            </a:pPr>
            <a:r>
              <a:rPr lang="it-IT" smtClean="0">
                <a:latin typeface="Arial" charset="0"/>
              </a:rPr>
              <a:t>Event, DD.MM.2012</a:t>
            </a:r>
            <a:endParaRPr lang="en-GB" dirty="0">
              <a:latin typeface="Arial" charset="0"/>
            </a:endParaRPr>
          </a:p>
        </p:txBody>
      </p:sp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9" y="1340769"/>
            <a:ext cx="3040723" cy="1900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173" y="1329359"/>
            <a:ext cx="3058979" cy="191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861" y="1317949"/>
            <a:ext cx="3077235" cy="1923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1" y="3735832"/>
            <a:ext cx="4534635" cy="2834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275" y="3735832"/>
            <a:ext cx="4534636" cy="2834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254569" y="6479478"/>
            <a:ext cx="863006" cy="369332"/>
          </a:xfrm>
          <a:prstGeom prst="rect">
            <a:avLst/>
          </a:prstGeom>
          <a:solidFill>
            <a:srgbClr val="FFE9A3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hlinkClick r:id="rId7" action="ppaction://hlinksldjump"/>
              </a:rPr>
              <a:t>Back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64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4"/>
          <p:cNvSpPr>
            <a:spLocks noGrp="1"/>
          </p:cNvSpPr>
          <p:nvPr>
            <p:ph type="sldNum" sz="quarter" idx="10"/>
          </p:nvPr>
        </p:nvSpPr>
        <p:spPr>
          <a:xfrm>
            <a:off x="8671122" y="6664328"/>
            <a:ext cx="68066" cy="123111"/>
          </a:xfrm>
        </p:spPr>
        <p:txBody>
          <a:bodyPr/>
          <a:lstStyle/>
          <a:p>
            <a:pPr>
              <a:defRPr/>
            </a:pPr>
            <a:fld id="{9A686BF7-1299-45A9-ACE9-ED770FBCB41C}" type="slidenum">
              <a:rPr lang="de-DE">
                <a:solidFill>
                  <a:srgbClr val="FFFFFF"/>
                </a:solidFill>
              </a:rPr>
              <a:pPr>
                <a:defRPr/>
              </a:pPr>
              <a:t>26</a:t>
            </a:fld>
            <a:endParaRPr lang="de-DE">
              <a:solidFill>
                <a:srgbClr val="FFFFFF"/>
              </a:solidFill>
            </a:endParaRPr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9100" y="255588"/>
            <a:ext cx="6800850" cy="7810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de-DE" dirty="0" err="1" smtClean="0"/>
              <a:t>Example</a:t>
            </a:r>
            <a:r>
              <a:rPr lang="de-DE" dirty="0" smtClean="0"/>
              <a:t>: Project </a:t>
            </a:r>
            <a:r>
              <a:rPr lang="de-DE" dirty="0" err="1" smtClean="0"/>
              <a:t>Rescue</a:t>
            </a:r>
            <a:r>
              <a:rPr lang="de-DE" dirty="0" smtClean="0"/>
              <a:t> Container</a:t>
            </a:r>
            <a:endParaRPr lang="de-DE" sz="1200" dirty="0" smtClean="0"/>
          </a:p>
        </p:txBody>
      </p:sp>
      <p:pic>
        <p:nvPicPr>
          <p:cNvPr id="7" name="Picture 6" descr="Contain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6398" y="914031"/>
            <a:ext cx="5989822" cy="4412719"/>
          </a:xfrm>
          <a:prstGeom prst="rect">
            <a:avLst/>
          </a:prstGeom>
        </p:spPr>
      </p:pic>
      <p:pic>
        <p:nvPicPr>
          <p:cNvPr id="9" name="Picture 2" descr="http://www.ecofriendlymag.com/wp-content/plugins/wp-o-matic/cache/b2a1b_cs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330160"/>
            <a:ext cx="1222352" cy="1305413"/>
          </a:xfrm>
          <a:prstGeom prst="rect">
            <a:avLst/>
          </a:prstGeom>
          <a:noFill/>
        </p:spPr>
      </p:pic>
      <p:pic>
        <p:nvPicPr>
          <p:cNvPr id="10" name="Picture 4" descr="http://www.canleyvale.hs.education.nsw.gov.au/Winning%20websites/eau/images/tapWATER%20XD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539008" y="3830354"/>
            <a:ext cx="968392" cy="968392"/>
          </a:xfrm>
          <a:prstGeom prst="rect">
            <a:avLst/>
          </a:prstGeom>
          <a:noFill/>
        </p:spPr>
      </p:pic>
      <p:pic>
        <p:nvPicPr>
          <p:cNvPr id="11" name="Picture 21" descr="Fli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687478"/>
            <a:ext cx="1208300" cy="857256"/>
          </a:xfrm>
          <a:prstGeom prst="rect">
            <a:avLst/>
          </a:prstGeom>
          <a:noFill/>
        </p:spPr>
      </p:pic>
      <p:pic>
        <p:nvPicPr>
          <p:cNvPr id="12" name="Picture 6" descr="gasbehaelt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590442"/>
            <a:ext cx="1214432" cy="811548"/>
          </a:xfrm>
          <a:prstGeom prst="rect">
            <a:avLst/>
          </a:prstGeom>
          <a:noFill/>
        </p:spPr>
      </p:pic>
      <p:pic>
        <p:nvPicPr>
          <p:cNvPr id="13" name="Picture 6" descr="http://img98.imageshack.us/img98/5558/boltoflightningclipartfpz3.gif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82016" y="2973098"/>
            <a:ext cx="498209" cy="583010"/>
          </a:xfrm>
          <a:prstGeom prst="rect">
            <a:avLst/>
          </a:prstGeom>
          <a:noFill/>
        </p:spPr>
      </p:pic>
      <p:pic>
        <p:nvPicPr>
          <p:cNvPr id="14" name="Picture 2" descr="http://www.heimer.com/images/heat/radiator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6610644" y="3401730"/>
            <a:ext cx="834881" cy="847717"/>
          </a:xfrm>
          <a:prstGeom prst="rect">
            <a:avLst/>
          </a:prstGeom>
          <a:noFill/>
        </p:spPr>
      </p:pic>
      <p:pic>
        <p:nvPicPr>
          <p:cNvPr id="15" name="Picture 4" descr="http://2.bp.blogspot.com/_DOreoDcNH-w/S1g0kwp4tEI/AAAAAAAACjM/aHwQnImS8Hc/s320/coldtherm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96330" y="4401862"/>
            <a:ext cx="707715" cy="633405"/>
          </a:xfrm>
          <a:prstGeom prst="rect">
            <a:avLst/>
          </a:prstGeom>
          <a:noFill/>
        </p:spPr>
      </p:pic>
      <p:pic>
        <p:nvPicPr>
          <p:cNvPr id="16" name="Picture 2" descr="http://www.agrasharp.com/images/clip_art-herald_vj8g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95790" y="2108248"/>
            <a:ext cx="592017" cy="117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753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8261350" y="6664325"/>
            <a:ext cx="671513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7DE66D1-1722-4818-924D-F7DC1002E5F9}" type="slidenum">
              <a:rPr lang="en-GB" sz="800" b="1">
                <a:solidFill>
                  <a:srgbClr val="FFFFFF"/>
                </a:solidFill>
                <a:latin typeface="Verdana" charset="0"/>
              </a:rPr>
              <a:pPr algn="r">
                <a:lnSpc>
                  <a:spcPct val="101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en-GB" sz="800" b="1">
              <a:solidFill>
                <a:srgbClr val="FFFFFF"/>
              </a:solidFill>
              <a:latin typeface="Verdana" charset="0"/>
            </a:endParaRP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250825" y="908050"/>
            <a:ext cx="8713788" cy="5834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b="1" dirty="0" smtClean="0">
                <a:solidFill>
                  <a:schemeClr val="accent6"/>
                </a:solidFill>
              </a:rPr>
              <a:t>EIT is about the future of Europe</a:t>
            </a: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sv-SE" b="1" dirty="0" smtClean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smtClean="0">
                <a:solidFill>
                  <a:schemeClr val="accent6"/>
                </a:solidFill>
              </a:rPr>
              <a:t>This </a:t>
            </a:r>
            <a:r>
              <a:rPr lang="sv-SE" b="1" dirty="0" err="1" smtClean="0">
                <a:solidFill>
                  <a:schemeClr val="accent6"/>
                </a:solidFill>
              </a:rPr>
              <a:t>means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people</a:t>
            </a:r>
            <a:r>
              <a:rPr lang="sv-SE" b="1" dirty="0" smtClean="0">
                <a:solidFill>
                  <a:schemeClr val="accent6"/>
                </a:solidFill>
              </a:rPr>
              <a:t> and </a:t>
            </a:r>
            <a:r>
              <a:rPr lang="sv-SE" b="1" dirty="0" err="1" smtClean="0">
                <a:solidFill>
                  <a:schemeClr val="accent6"/>
                </a:solidFill>
              </a:rPr>
              <a:t>jobs</a:t>
            </a:r>
            <a:endParaRPr lang="en-US" b="1" dirty="0">
              <a:solidFill>
                <a:schemeClr val="accent6"/>
              </a:solidFill>
            </a:endParaRPr>
          </a:p>
          <a:p>
            <a:pPr marL="800100" lvl="1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b="1" dirty="0">
              <a:solidFill>
                <a:srgbClr val="FFC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b="1" dirty="0" smtClean="0">
                <a:solidFill>
                  <a:schemeClr val="accent6"/>
                </a:solidFill>
              </a:rPr>
              <a:t>Uniqueness of EIT is to combine education and research, in the knowledge triangle, with special emphasize </a:t>
            </a:r>
            <a:r>
              <a:rPr lang="en-US" b="1" smtClean="0">
                <a:solidFill>
                  <a:schemeClr val="accent6"/>
                </a:solidFill>
              </a:rPr>
              <a:t>on innovation/entrepreneurship</a:t>
            </a:r>
            <a:endParaRPr lang="en-US" b="1" dirty="0" smtClean="0">
              <a:solidFill>
                <a:schemeClr val="accent6"/>
              </a:solidFill>
            </a:endParaRPr>
          </a:p>
          <a:p>
            <a:pPr marL="800100" lvl="1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smtClean="0">
                <a:solidFill>
                  <a:schemeClr val="accent6"/>
                </a:solidFill>
              </a:rPr>
              <a:t>This is </a:t>
            </a:r>
            <a:r>
              <a:rPr lang="sv-SE" b="1" dirty="0" smtClean="0">
                <a:solidFill>
                  <a:srgbClr val="F07010"/>
                </a:solidFill>
              </a:rPr>
              <a:t>not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done</a:t>
            </a:r>
            <a:r>
              <a:rPr lang="sv-SE" b="1" dirty="0" smtClean="0">
                <a:solidFill>
                  <a:schemeClr val="accent6"/>
                </a:solidFill>
              </a:rPr>
              <a:t> by DG </a:t>
            </a:r>
            <a:r>
              <a:rPr lang="sv-SE" b="1" dirty="0" err="1" smtClean="0">
                <a:solidFill>
                  <a:schemeClr val="accent6"/>
                </a:solidFill>
              </a:rPr>
              <a:t>Education</a:t>
            </a:r>
            <a:endParaRPr lang="sv-SE" b="1" dirty="0" smtClean="0">
              <a:solidFill>
                <a:schemeClr val="accent6"/>
              </a:solidFill>
            </a:endParaRPr>
          </a:p>
          <a:p>
            <a:pPr marL="800100" lvl="1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smtClean="0">
                <a:solidFill>
                  <a:schemeClr val="accent6"/>
                </a:solidFill>
              </a:rPr>
              <a:t>It is </a:t>
            </a:r>
            <a:r>
              <a:rPr lang="sv-SE" b="1" dirty="0" smtClean="0">
                <a:solidFill>
                  <a:srgbClr val="F07010"/>
                </a:solidFill>
              </a:rPr>
              <a:t>not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done</a:t>
            </a:r>
            <a:r>
              <a:rPr lang="sv-SE" b="1" dirty="0" smtClean="0">
                <a:solidFill>
                  <a:schemeClr val="accent6"/>
                </a:solidFill>
              </a:rPr>
              <a:t> by DG R&amp;T</a:t>
            </a:r>
          </a:p>
          <a:p>
            <a:pPr marL="800100" lvl="1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smtClean="0">
                <a:solidFill>
                  <a:schemeClr val="accent6"/>
                </a:solidFill>
              </a:rPr>
              <a:t>It is </a:t>
            </a:r>
            <a:r>
              <a:rPr lang="sv-SE" b="1" dirty="0" smtClean="0">
                <a:solidFill>
                  <a:srgbClr val="F07010"/>
                </a:solidFill>
              </a:rPr>
              <a:t>not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done</a:t>
            </a:r>
            <a:r>
              <a:rPr lang="sv-SE" b="1" dirty="0" smtClean="0">
                <a:solidFill>
                  <a:schemeClr val="accent6"/>
                </a:solidFill>
              </a:rPr>
              <a:t> by </a:t>
            </a:r>
            <a:r>
              <a:rPr lang="sv-SE" b="1" dirty="0" err="1" smtClean="0">
                <a:solidFill>
                  <a:schemeClr val="accent6"/>
                </a:solidFill>
              </a:rPr>
              <a:t>any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other</a:t>
            </a:r>
            <a:r>
              <a:rPr lang="sv-SE" b="1" dirty="0" smtClean="0">
                <a:solidFill>
                  <a:schemeClr val="accent6"/>
                </a:solidFill>
              </a:rPr>
              <a:t> DG</a:t>
            </a:r>
            <a:endParaRPr lang="en-US" b="1" dirty="0">
              <a:solidFill>
                <a:schemeClr val="accent6"/>
              </a:solidFill>
            </a:endParaRPr>
          </a:p>
          <a:p>
            <a:pPr marL="800100" lvl="1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b="1" dirty="0">
              <a:solidFill>
                <a:srgbClr val="FFC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smtClean="0">
                <a:solidFill>
                  <a:schemeClr val="accent6"/>
                </a:solidFill>
              </a:rPr>
              <a:t>EIT is </a:t>
            </a:r>
            <a:r>
              <a:rPr lang="sv-SE" b="1" dirty="0" err="1" smtClean="0">
                <a:solidFill>
                  <a:schemeClr val="accent6"/>
                </a:solidFill>
              </a:rPr>
              <a:t>thus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i="1" dirty="0" smtClean="0">
                <a:solidFill>
                  <a:srgbClr val="F07010"/>
                </a:solidFill>
              </a:rPr>
              <a:t>not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dirty="0" err="1" smtClean="0">
                <a:solidFill>
                  <a:schemeClr val="accent6"/>
                </a:solidFill>
              </a:rPr>
              <a:t>about</a:t>
            </a:r>
            <a:r>
              <a:rPr lang="sv-SE" b="1" dirty="0" smtClean="0">
                <a:solidFill>
                  <a:schemeClr val="accent6"/>
                </a:solidFill>
              </a:rPr>
              <a:t> research. </a:t>
            </a:r>
            <a:r>
              <a:rPr lang="sv-SE" b="1" i="1" dirty="0" smtClean="0">
                <a:solidFill>
                  <a:srgbClr val="F07010"/>
                </a:solidFill>
              </a:rPr>
              <a:t>No</a:t>
            </a:r>
            <a:r>
              <a:rPr lang="sv-SE" b="1" dirty="0" smtClean="0">
                <a:solidFill>
                  <a:schemeClr val="accent6"/>
                </a:solidFill>
              </a:rPr>
              <a:t>r </a:t>
            </a:r>
            <a:r>
              <a:rPr lang="sv-SE" b="1" dirty="0" err="1" smtClean="0">
                <a:solidFill>
                  <a:schemeClr val="accent6"/>
                </a:solidFill>
              </a:rPr>
              <a:t>about</a:t>
            </a:r>
            <a:r>
              <a:rPr lang="sv-SE" b="1" dirty="0" smtClean="0">
                <a:solidFill>
                  <a:schemeClr val="accent6"/>
                </a:solidFill>
              </a:rPr>
              <a:t> innovation</a:t>
            </a:r>
            <a:endParaRPr lang="en-US" b="1" i="1" dirty="0">
              <a:solidFill>
                <a:srgbClr val="F07010"/>
              </a:solidFill>
            </a:endParaRPr>
          </a:p>
          <a:p>
            <a:pPr marL="800100" lvl="2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b="1" dirty="0">
              <a:solidFill>
                <a:srgbClr val="FFC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v-SE" b="1" dirty="0" smtClean="0">
                <a:solidFill>
                  <a:schemeClr val="accent6"/>
                </a:solidFill>
              </a:rPr>
              <a:t>It is </a:t>
            </a:r>
            <a:r>
              <a:rPr lang="sv-SE" b="1" dirty="0" err="1" smtClean="0">
                <a:solidFill>
                  <a:schemeClr val="accent6"/>
                </a:solidFill>
              </a:rPr>
              <a:t>about</a:t>
            </a:r>
            <a:r>
              <a:rPr lang="sv-SE" b="1" dirty="0" smtClean="0">
                <a:solidFill>
                  <a:schemeClr val="accent6"/>
                </a:solidFill>
              </a:rPr>
              <a:t> </a:t>
            </a:r>
            <a:r>
              <a:rPr lang="sv-SE" b="1" i="1" dirty="0" smtClean="0">
                <a:solidFill>
                  <a:srgbClr val="F07010"/>
                </a:solidFill>
              </a:rPr>
              <a:t>human </a:t>
            </a:r>
            <a:r>
              <a:rPr lang="sv-SE" b="1" i="1" dirty="0" err="1" smtClean="0">
                <a:solidFill>
                  <a:srgbClr val="F07010"/>
                </a:solidFill>
              </a:rPr>
              <a:t>capital</a:t>
            </a:r>
            <a:endParaRPr lang="sv-SE" b="1" i="1" dirty="0" smtClean="0">
              <a:solidFill>
                <a:srgbClr val="F0701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sv-SE" b="1" i="1" dirty="0">
              <a:solidFill>
                <a:srgbClr val="F07010"/>
              </a:solidFill>
            </a:endParaRPr>
          </a:p>
          <a:p>
            <a:pPr algn="ct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 dirty="0">
                <a:solidFill>
                  <a:srgbClr val="F07010"/>
                </a:solidFill>
              </a:rPr>
              <a:t>EIT is about people and jobs</a:t>
            </a:r>
          </a:p>
          <a:p>
            <a:pPr algn="ct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sz="2800" b="1" dirty="0">
              <a:solidFill>
                <a:srgbClr val="F07010"/>
              </a:solidFill>
            </a:endParaRPr>
          </a:p>
          <a:p>
            <a:pPr algn="ct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 i="1" dirty="0">
                <a:solidFill>
                  <a:srgbClr val="F07010"/>
                </a:solidFill>
              </a:rPr>
              <a:t>This starts with education</a:t>
            </a:r>
            <a:endParaRPr lang="en-GB" sz="2800" b="1" i="1" dirty="0">
              <a:solidFill>
                <a:srgbClr val="FFC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sv-SE" b="1" i="1" dirty="0" smtClean="0">
              <a:solidFill>
                <a:srgbClr val="F0701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b="1" i="1" dirty="0" smtClean="0">
              <a:solidFill>
                <a:srgbClr val="F0701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b="1" dirty="0" smtClean="0">
              <a:solidFill>
                <a:schemeClr val="accent6"/>
              </a:solidFill>
            </a:endParaRPr>
          </a:p>
          <a:p>
            <a:pPr marL="342900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1600" b="1" dirty="0">
              <a:solidFill>
                <a:srgbClr val="FFC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215900" y="188913"/>
            <a:ext cx="7596188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 dirty="0" smtClean="0">
                <a:solidFill>
                  <a:srgbClr val="F07010"/>
                </a:solidFill>
              </a:rPr>
              <a:t>InnoEnergy education: General</a:t>
            </a:r>
            <a:endParaRPr lang="en-GB" sz="2800" b="1" dirty="0">
              <a:solidFill>
                <a:srgbClr val="F0701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8381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43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43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43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43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4"/>
          <p:cNvSpPr>
            <a:spLocks noChangeArrowheads="1"/>
          </p:cNvSpPr>
          <p:nvPr/>
        </p:nvSpPr>
        <p:spPr bwMode="auto">
          <a:xfrm>
            <a:off x="3058258" y="3424808"/>
            <a:ext cx="2630315" cy="330649"/>
          </a:xfrm>
          <a:prstGeom prst="ellipse">
            <a:avLst/>
          </a:prstGeom>
          <a:solidFill>
            <a:srgbClr val="DDDDDD">
              <a:alpha val="39999"/>
            </a:srgbClr>
          </a:solidFill>
          <a:ln w="9525" algn="ctr">
            <a:solidFill>
              <a:srgbClr val="777777"/>
            </a:solidFill>
            <a:round/>
            <a:headEnd/>
            <a:tailEnd/>
          </a:ln>
        </p:spPr>
        <p:txBody>
          <a:bodyPr wrap="square" lIns="95705" tIns="47852" rIns="95705" bIns="47852" anchor="ctr">
            <a:spAutoFit/>
          </a:bodyPr>
          <a:lstStyle/>
          <a:p>
            <a:pPr defTabSz="954088" eaLnBrk="0" hangingPunct="0"/>
            <a:endParaRPr lang="fi-FI">
              <a:solidFill>
                <a:srgbClr val="000000"/>
              </a:solidFill>
              <a:latin typeface="Lucida Sans Unicode" pitchFamily="34" charset="0"/>
            </a:endParaRPr>
          </a:p>
        </p:txBody>
      </p:sp>
      <p:grpSp>
        <p:nvGrpSpPr>
          <p:cNvPr id="4099" name="Group 5"/>
          <p:cNvGrpSpPr>
            <a:grpSpLocks/>
          </p:cNvGrpSpPr>
          <p:nvPr/>
        </p:nvGrpSpPr>
        <p:grpSpPr bwMode="auto">
          <a:xfrm flipH="1">
            <a:off x="5108330" y="3357563"/>
            <a:ext cx="109979" cy="239712"/>
            <a:chOff x="4512" y="2016"/>
            <a:chExt cx="96" cy="186"/>
          </a:xfrm>
        </p:grpSpPr>
        <p:sp>
          <p:nvSpPr>
            <p:cNvPr id="4422" name="Rectangle 6"/>
            <p:cNvSpPr>
              <a:spLocks noChangeArrowheads="1"/>
            </p:cNvSpPr>
            <p:nvPr/>
          </p:nvSpPr>
          <p:spPr bwMode="auto">
            <a:xfrm rot="19652027" flipH="1">
              <a:off x="4512" y="2072"/>
              <a:ext cx="28" cy="23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23" name="Rectangle 7"/>
            <p:cNvSpPr>
              <a:spLocks noChangeArrowheads="1"/>
            </p:cNvSpPr>
            <p:nvPr/>
          </p:nvSpPr>
          <p:spPr bwMode="auto">
            <a:xfrm rot="1947973">
              <a:off x="4580" y="2073"/>
              <a:ext cx="28" cy="23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24" name="Oval 8"/>
            <p:cNvSpPr>
              <a:spLocks noChangeArrowheads="1"/>
            </p:cNvSpPr>
            <p:nvPr/>
          </p:nvSpPr>
          <p:spPr bwMode="auto">
            <a:xfrm>
              <a:off x="4535" y="2016"/>
              <a:ext cx="49" cy="4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25" name="Rectangle 9"/>
            <p:cNvSpPr>
              <a:spLocks noChangeArrowheads="1"/>
            </p:cNvSpPr>
            <p:nvPr/>
          </p:nvSpPr>
          <p:spPr bwMode="auto">
            <a:xfrm>
              <a:off x="4532" y="2066"/>
              <a:ext cx="55" cy="71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26" name="AutoShape 10"/>
            <p:cNvSpPr>
              <a:spLocks noChangeArrowheads="1"/>
            </p:cNvSpPr>
            <p:nvPr/>
          </p:nvSpPr>
          <p:spPr bwMode="auto">
            <a:xfrm flipV="1">
              <a:off x="4512" y="2136"/>
              <a:ext cx="96" cy="6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82 h 21600"/>
                <a:gd name="T14" fmla="*/ 17100 w 21600"/>
                <a:gd name="T15" fmla="*/ 1701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lIns="104223" tIns="52111" rIns="104223" bIns="52111" anchor="ctr"/>
            <a:lstStyle/>
            <a:p>
              <a:endParaRPr lang="sv-SE"/>
            </a:p>
          </p:txBody>
        </p:sp>
      </p:grpSp>
      <p:sp>
        <p:nvSpPr>
          <p:cNvPr id="52235" name="Rectangle 11"/>
          <p:cNvSpPr>
            <a:spLocks noChangeArrowheads="1"/>
          </p:cNvSpPr>
          <p:nvPr/>
        </p:nvSpPr>
        <p:spPr bwMode="auto">
          <a:xfrm>
            <a:off x="3846634" y="3068638"/>
            <a:ext cx="942453" cy="6524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lIns="95705" tIns="47852" rIns="95705" bIns="47852" anchor="ctr"/>
          <a:lstStyle/>
          <a:p>
            <a:pPr defTabSz="957748" eaLnBrk="0" hangingPunct="0">
              <a:defRPr/>
            </a:pPr>
            <a:endParaRPr lang="fi-FI" dirty="0">
              <a:solidFill>
                <a:srgbClr val="000000"/>
              </a:solidFill>
              <a:latin typeface="Lucida Sans Unicode" pitchFamily="34" charset="0"/>
              <a:ea typeface="MS Gothic" charset="-128"/>
            </a:endParaRPr>
          </a:p>
        </p:txBody>
      </p:sp>
      <p:pic>
        <p:nvPicPr>
          <p:cNvPr id="4101" name="Picture 12" descr="EuropeFla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0405" y="3092450"/>
            <a:ext cx="365066" cy="1920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4102" name="Text Box 13"/>
          <p:cNvSpPr txBox="1">
            <a:spLocks noChangeArrowheads="1"/>
          </p:cNvSpPr>
          <p:nvPr/>
        </p:nvSpPr>
        <p:spPr bwMode="auto">
          <a:xfrm>
            <a:off x="3900854" y="3300413"/>
            <a:ext cx="754574" cy="21974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5705" tIns="47852" rIns="95705" bIns="47852">
            <a:spAutoFit/>
          </a:bodyPr>
          <a:lstStyle/>
          <a:p>
            <a:pPr algn="ctr" defTabSz="954088" eaLnBrk="0" hangingPunct="0">
              <a:spcBef>
                <a:spcPct val="50000"/>
              </a:spcBef>
            </a:pPr>
            <a:r>
              <a:rPr lang="en-GB" sz="800" b="1">
                <a:solidFill>
                  <a:srgbClr val="0066FF"/>
                </a:solidFill>
                <a:latin typeface="Arial" charset="0"/>
              </a:rPr>
              <a:t>Green Energy</a:t>
            </a:r>
          </a:p>
        </p:txBody>
      </p:sp>
      <p:grpSp>
        <p:nvGrpSpPr>
          <p:cNvPr id="4103" name="Group 14"/>
          <p:cNvGrpSpPr>
            <a:grpSpLocks/>
          </p:cNvGrpSpPr>
          <p:nvPr/>
        </p:nvGrpSpPr>
        <p:grpSpPr bwMode="auto">
          <a:xfrm flipH="1">
            <a:off x="4737590" y="3452813"/>
            <a:ext cx="166494" cy="239712"/>
            <a:chOff x="153" y="3018"/>
            <a:chExt cx="188" cy="390"/>
          </a:xfrm>
        </p:grpSpPr>
        <p:sp>
          <p:nvSpPr>
            <p:cNvPr id="4416" name="Rectangle 15"/>
            <p:cNvSpPr>
              <a:spLocks noChangeArrowheads="1"/>
            </p:cNvSpPr>
            <p:nvPr/>
          </p:nvSpPr>
          <p:spPr bwMode="auto">
            <a:xfrm rot="19652027" flipH="1">
              <a:off x="153" y="3132"/>
              <a:ext cx="54" cy="47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17" name="Rectangle 16"/>
            <p:cNvSpPr>
              <a:spLocks noChangeArrowheads="1"/>
            </p:cNvSpPr>
            <p:nvPr/>
          </p:nvSpPr>
          <p:spPr bwMode="auto">
            <a:xfrm rot="1947973">
              <a:off x="287" y="3134"/>
              <a:ext cx="54" cy="47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18" name="Oval 17"/>
            <p:cNvSpPr>
              <a:spLocks noChangeArrowheads="1"/>
            </p:cNvSpPr>
            <p:nvPr/>
          </p:nvSpPr>
          <p:spPr bwMode="auto">
            <a:xfrm>
              <a:off x="198" y="3018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19" name="Rectangle 18"/>
            <p:cNvSpPr>
              <a:spLocks noChangeArrowheads="1"/>
            </p:cNvSpPr>
            <p:nvPr/>
          </p:nvSpPr>
          <p:spPr bwMode="auto">
            <a:xfrm>
              <a:off x="192" y="3120"/>
              <a:ext cx="108" cy="144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20" name="Rectangle 19"/>
            <p:cNvSpPr>
              <a:spLocks noChangeArrowheads="1"/>
            </p:cNvSpPr>
            <p:nvPr/>
          </p:nvSpPr>
          <p:spPr bwMode="auto">
            <a:xfrm flipH="1">
              <a:off x="192" y="3264"/>
              <a:ext cx="47" cy="144"/>
            </a:xfrm>
            <a:prstGeom prst="rect">
              <a:avLst/>
            </a:prstGeom>
            <a:solidFill>
              <a:srgbClr val="5F5F5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21" name="Rectangle 20"/>
            <p:cNvSpPr>
              <a:spLocks noChangeArrowheads="1"/>
            </p:cNvSpPr>
            <p:nvPr/>
          </p:nvSpPr>
          <p:spPr bwMode="auto">
            <a:xfrm flipH="1">
              <a:off x="253" y="3264"/>
              <a:ext cx="47" cy="144"/>
            </a:xfrm>
            <a:prstGeom prst="rect">
              <a:avLst/>
            </a:prstGeom>
            <a:solidFill>
              <a:srgbClr val="5F5F5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04" name="Group 21"/>
          <p:cNvGrpSpPr>
            <a:grpSpLocks/>
          </p:cNvGrpSpPr>
          <p:nvPr/>
        </p:nvGrpSpPr>
        <p:grpSpPr bwMode="auto">
          <a:xfrm flipH="1">
            <a:off x="4289182" y="3586163"/>
            <a:ext cx="166494" cy="241300"/>
            <a:chOff x="153" y="3018"/>
            <a:chExt cx="188" cy="390"/>
          </a:xfrm>
        </p:grpSpPr>
        <p:sp>
          <p:nvSpPr>
            <p:cNvPr id="4410" name="Rectangle 22"/>
            <p:cNvSpPr>
              <a:spLocks noChangeArrowheads="1"/>
            </p:cNvSpPr>
            <p:nvPr/>
          </p:nvSpPr>
          <p:spPr bwMode="auto">
            <a:xfrm rot="19652027" flipH="1">
              <a:off x="153" y="3132"/>
              <a:ext cx="54" cy="47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11" name="Rectangle 23"/>
            <p:cNvSpPr>
              <a:spLocks noChangeArrowheads="1"/>
            </p:cNvSpPr>
            <p:nvPr/>
          </p:nvSpPr>
          <p:spPr bwMode="auto">
            <a:xfrm rot="1947973">
              <a:off x="287" y="3134"/>
              <a:ext cx="54" cy="47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12" name="Oval 24"/>
            <p:cNvSpPr>
              <a:spLocks noChangeArrowheads="1"/>
            </p:cNvSpPr>
            <p:nvPr/>
          </p:nvSpPr>
          <p:spPr bwMode="auto">
            <a:xfrm>
              <a:off x="198" y="3018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13" name="Rectangle 25"/>
            <p:cNvSpPr>
              <a:spLocks noChangeArrowheads="1"/>
            </p:cNvSpPr>
            <p:nvPr/>
          </p:nvSpPr>
          <p:spPr bwMode="auto">
            <a:xfrm>
              <a:off x="192" y="3120"/>
              <a:ext cx="108" cy="144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14" name="Rectangle 26"/>
            <p:cNvSpPr>
              <a:spLocks noChangeArrowheads="1"/>
            </p:cNvSpPr>
            <p:nvPr/>
          </p:nvSpPr>
          <p:spPr bwMode="auto">
            <a:xfrm flipH="1">
              <a:off x="192" y="3264"/>
              <a:ext cx="47" cy="144"/>
            </a:xfrm>
            <a:prstGeom prst="rect">
              <a:avLst/>
            </a:prstGeom>
            <a:solidFill>
              <a:srgbClr val="5F5F5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15" name="Rectangle 27"/>
            <p:cNvSpPr>
              <a:spLocks noChangeArrowheads="1"/>
            </p:cNvSpPr>
            <p:nvPr/>
          </p:nvSpPr>
          <p:spPr bwMode="auto">
            <a:xfrm flipH="1">
              <a:off x="253" y="3264"/>
              <a:ext cx="47" cy="144"/>
            </a:xfrm>
            <a:prstGeom prst="rect">
              <a:avLst/>
            </a:prstGeom>
            <a:solidFill>
              <a:srgbClr val="5F5F5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05" name="Group 28"/>
          <p:cNvGrpSpPr>
            <a:grpSpLocks/>
          </p:cNvGrpSpPr>
          <p:nvPr/>
        </p:nvGrpSpPr>
        <p:grpSpPr bwMode="auto">
          <a:xfrm flipH="1">
            <a:off x="3900853" y="3452813"/>
            <a:ext cx="163441" cy="239712"/>
            <a:chOff x="153" y="3018"/>
            <a:chExt cx="188" cy="390"/>
          </a:xfrm>
        </p:grpSpPr>
        <p:sp>
          <p:nvSpPr>
            <p:cNvPr id="4404" name="Rectangle 29"/>
            <p:cNvSpPr>
              <a:spLocks noChangeArrowheads="1"/>
            </p:cNvSpPr>
            <p:nvPr/>
          </p:nvSpPr>
          <p:spPr bwMode="auto">
            <a:xfrm rot="19652027" flipH="1">
              <a:off x="153" y="3132"/>
              <a:ext cx="54" cy="47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05" name="Rectangle 30"/>
            <p:cNvSpPr>
              <a:spLocks noChangeArrowheads="1"/>
            </p:cNvSpPr>
            <p:nvPr/>
          </p:nvSpPr>
          <p:spPr bwMode="auto">
            <a:xfrm rot="1947973">
              <a:off x="287" y="3134"/>
              <a:ext cx="54" cy="47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06" name="Oval 31"/>
            <p:cNvSpPr>
              <a:spLocks noChangeArrowheads="1"/>
            </p:cNvSpPr>
            <p:nvPr/>
          </p:nvSpPr>
          <p:spPr bwMode="auto">
            <a:xfrm>
              <a:off x="198" y="3018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07" name="Rectangle 32"/>
            <p:cNvSpPr>
              <a:spLocks noChangeArrowheads="1"/>
            </p:cNvSpPr>
            <p:nvPr/>
          </p:nvSpPr>
          <p:spPr bwMode="auto">
            <a:xfrm>
              <a:off x="192" y="3120"/>
              <a:ext cx="108" cy="144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08" name="Rectangle 33"/>
            <p:cNvSpPr>
              <a:spLocks noChangeArrowheads="1"/>
            </p:cNvSpPr>
            <p:nvPr/>
          </p:nvSpPr>
          <p:spPr bwMode="auto">
            <a:xfrm flipH="1">
              <a:off x="192" y="3264"/>
              <a:ext cx="47" cy="144"/>
            </a:xfrm>
            <a:prstGeom prst="rect">
              <a:avLst/>
            </a:prstGeom>
            <a:solidFill>
              <a:srgbClr val="5F5F5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09" name="Rectangle 34"/>
            <p:cNvSpPr>
              <a:spLocks noChangeArrowheads="1"/>
            </p:cNvSpPr>
            <p:nvPr/>
          </p:nvSpPr>
          <p:spPr bwMode="auto">
            <a:xfrm flipH="1">
              <a:off x="253" y="3264"/>
              <a:ext cx="47" cy="144"/>
            </a:xfrm>
            <a:prstGeom prst="rect">
              <a:avLst/>
            </a:prstGeom>
            <a:solidFill>
              <a:srgbClr val="5F5F5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06" name="Group 35"/>
          <p:cNvGrpSpPr>
            <a:grpSpLocks/>
          </p:cNvGrpSpPr>
          <p:nvPr/>
        </p:nvGrpSpPr>
        <p:grpSpPr bwMode="auto">
          <a:xfrm flipH="1">
            <a:off x="3637084" y="3452813"/>
            <a:ext cx="108452" cy="239712"/>
            <a:chOff x="4512" y="2016"/>
            <a:chExt cx="96" cy="186"/>
          </a:xfrm>
        </p:grpSpPr>
        <p:sp>
          <p:nvSpPr>
            <p:cNvPr id="4399" name="Rectangle 36"/>
            <p:cNvSpPr>
              <a:spLocks noChangeArrowheads="1"/>
            </p:cNvSpPr>
            <p:nvPr/>
          </p:nvSpPr>
          <p:spPr bwMode="auto">
            <a:xfrm rot="19652027" flipH="1">
              <a:off x="4512" y="2072"/>
              <a:ext cx="28" cy="23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00" name="Rectangle 37"/>
            <p:cNvSpPr>
              <a:spLocks noChangeArrowheads="1"/>
            </p:cNvSpPr>
            <p:nvPr/>
          </p:nvSpPr>
          <p:spPr bwMode="auto">
            <a:xfrm rot="1947973">
              <a:off x="4580" y="2073"/>
              <a:ext cx="28" cy="23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01" name="Oval 38"/>
            <p:cNvSpPr>
              <a:spLocks noChangeArrowheads="1"/>
            </p:cNvSpPr>
            <p:nvPr/>
          </p:nvSpPr>
          <p:spPr bwMode="auto">
            <a:xfrm>
              <a:off x="4535" y="2016"/>
              <a:ext cx="49" cy="4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02" name="Rectangle 39"/>
            <p:cNvSpPr>
              <a:spLocks noChangeArrowheads="1"/>
            </p:cNvSpPr>
            <p:nvPr/>
          </p:nvSpPr>
          <p:spPr bwMode="auto">
            <a:xfrm>
              <a:off x="4532" y="2066"/>
              <a:ext cx="55" cy="71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403" name="AutoShape 40"/>
            <p:cNvSpPr>
              <a:spLocks noChangeArrowheads="1"/>
            </p:cNvSpPr>
            <p:nvPr/>
          </p:nvSpPr>
          <p:spPr bwMode="auto">
            <a:xfrm flipV="1">
              <a:off x="4512" y="2136"/>
              <a:ext cx="96" cy="6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82 h 21600"/>
                <a:gd name="T14" fmla="*/ 17100 w 21600"/>
                <a:gd name="T15" fmla="*/ 1701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lIns="104223" tIns="52111" rIns="104223" bIns="52111" anchor="ctr"/>
            <a:lstStyle/>
            <a:p>
              <a:endParaRPr lang="sv-SE"/>
            </a:p>
          </p:txBody>
        </p:sp>
      </p:grpSp>
      <p:grpSp>
        <p:nvGrpSpPr>
          <p:cNvPr id="4107" name="Group 41"/>
          <p:cNvGrpSpPr>
            <a:grpSpLocks/>
          </p:cNvGrpSpPr>
          <p:nvPr/>
        </p:nvGrpSpPr>
        <p:grpSpPr bwMode="auto">
          <a:xfrm flipH="1">
            <a:off x="4529503" y="3452813"/>
            <a:ext cx="109979" cy="239712"/>
            <a:chOff x="4512" y="2016"/>
            <a:chExt cx="96" cy="186"/>
          </a:xfrm>
        </p:grpSpPr>
        <p:sp>
          <p:nvSpPr>
            <p:cNvPr id="4394" name="Rectangle 42"/>
            <p:cNvSpPr>
              <a:spLocks noChangeArrowheads="1"/>
            </p:cNvSpPr>
            <p:nvPr/>
          </p:nvSpPr>
          <p:spPr bwMode="auto">
            <a:xfrm rot="19652027" flipH="1">
              <a:off x="4512" y="2072"/>
              <a:ext cx="28" cy="23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95" name="Rectangle 43"/>
            <p:cNvSpPr>
              <a:spLocks noChangeArrowheads="1"/>
            </p:cNvSpPr>
            <p:nvPr/>
          </p:nvSpPr>
          <p:spPr bwMode="auto">
            <a:xfrm rot="1947973">
              <a:off x="4580" y="2073"/>
              <a:ext cx="28" cy="23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96" name="Oval 44"/>
            <p:cNvSpPr>
              <a:spLocks noChangeArrowheads="1"/>
            </p:cNvSpPr>
            <p:nvPr/>
          </p:nvSpPr>
          <p:spPr bwMode="auto">
            <a:xfrm>
              <a:off x="4535" y="2016"/>
              <a:ext cx="49" cy="4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97" name="Rectangle 45"/>
            <p:cNvSpPr>
              <a:spLocks noChangeArrowheads="1"/>
            </p:cNvSpPr>
            <p:nvPr/>
          </p:nvSpPr>
          <p:spPr bwMode="auto">
            <a:xfrm>
              <a:off x="4532" y="2066"/>
              <a:ext cx="55" cy="71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98" name="AutoShape 46"/>
            <p:cNvSpPr>
              <a:spLocks noChangeArrowheads="1"/>
            </p:cNvSpPr>
            <p:nvPr/>
          </p:nvSpPr>
          <p:spPr bwMode="auto">
            <a:xfrm flipV="1">
              <a:off x="4512" y="2136"/>
              <a:ext cx="96" cy="6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82 h 21600"/>
                <a:gd name="T14" fmla="*/ 17100 w 21600"/>
                <a:gd name="T15" fmla="*/ 1701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lIns="104223" tIns="52111" rIns="104223" bIns="52111" anchor="ctr"/>
            <a:lstStyle/>
            <a:p>
              <a:endParaRPr lang="sv-SE"/>
            </a:p>
          </p:txBody>
        </p:sp>
      </p:grpSp>
      <p:grpSp>
        <p:nvGrpSpPr>
          <p:cNvPr id="4108" name="Group 47"/>
          <p:cNvGrpSpPr>
            <a:grpSpLocks/>
          </p:cNvGrpSpPr>
          <p:nvPr/>
        </p:nvGrpSpPr>
        <p:grpSpPr bwMode="auto">
          <a:xfrm>
            <a:off x="756139" y="5876925"/>
            <a:ext cx="375760" cy="431800"/>
            <a:chOff x="3152" y="2341"/>
            <a:chExt cx="862" cy="817"/>
          </a:xfrm>
        </p:grpSpPr>
        <p:sp>
          <p:nvSpPr>
            <p:cNvPr id="4387" name="Rectangle 48"/>
            <p:cNvSpPr>
              <a:spLocks noChangeArrowheads="1"/>
            </p:cNvSpPr>
            <p:nvPr/>
          </p:nvSpPr>
          <p:spPr bwMode="auto">
            <a:xfrm>
              <a:off x="3288" y="2886"/>
              <a:ext cx="726" cy="272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88" name="AutoShape 49"/>
            <p:cNvSpPr>
              <a:spLocks noChangeArrowheads="1"/>
            </p:cNvSpPr>
            <p:nvPr/>
          </p:nvSpPr>
          <p:spPr bwMode="auto">
            <a:xfrm>
              <a:off x="3288" y="2705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89" name="AutoShape 50"/>
            <p:cNvSpPr>
              <a:spLocks noChangeArrowheads="1"/>
            </p:cNvSpPr>
            <p:nvPr/>
          </p:nvSpPr>
          <p:spPr bwMode="auto">
            <a:xfrm>
              <a:off x="3469" y="2704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90" name="AutoShape 51"/>
            <p:cNvSpPr>
              <a:spLocks noChangeArrowheads="1"/>
            </p:cNvSpPr>
            <p:nvPr/>
          </p:nvSpPr>
          <p:spPr bwMode="auto">
            <a:xfrm>
              <a:off x="3651" y="2704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91" name="AutoShape 52"/>
            <p:cNvSpPr>
              <a:spLocks noChangeArrowheads="1"/>
            </p:cNvSpPr>
            <p:nvPr/>
          </p:nvSpPr>
          <p:spPr bwMode="auto">
            <a:xfrm>
              <a:off x="3832" y="2705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92" name="Rectangle 53"/>
            <p:cNvSpPr>
              <a:spLocks noChangeArrowheads="1"/>
            </p:cNvSpPr>
            <p:nvPr/>
          </p:nvSpPr>
          <p:spPr bwMode="auto">
            <a:xfrm>
              <a:off x="3171" y="2432"/>
              <a:ext cx="117" cy="726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93" name="Rectangle 54"/>
            <p:cNvSpPr>
              <a:spLocks noChangeArrowheads="1"/>
            </p:cNvSpPr>
            <p:nvPr/>
          </p:nvSpPr>
          <p:spPr bwMode="auto">
            <a:xfrm>
              <a:off x="3152" y="2341"/>
              <a:ext cx="162" cy="91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09" name="Group 55"/>
          <p:cNvGrpSpPr>
            <a:grpSpLocks/>
          </p:cNvGrpSpPr>
          <p:nvPr/>
        </p:nvGrpSpPr>
        <p:grpSpPr bwMode="auto">
          <a:xfrm>
            <a:off x="3492011" y="5949950"/>
            <a:ext cx="450605" cy="287338"/>
            <a:chOff x="1610" y="2795"/>
            <a:chExt cx="771" cy="545"/>
          </a:xfrm>
        </p:grpSpPr>
        <p:sp>
          <p:nvSpPr>
            <p:cNvPr id="4381" name="Rectangle 56"/>
            <p:cNvSpPr>
              <a:spLocks noChangeArrowheads="1"/>
            </p:cNvSpPr>
            <p:nvPr/>
          </p:nvSpPr>
          <p:spPr bwMode="auto">
            <a:xfrm>
              <a:off x="1665" y="3266"/>
              <a:ext cx="661" cy="74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82" name="Rectangle 57"/>
            <p:cNvSpPr>
              <a:spLocks noChangeArrowheads="1"/>
            </p:cNvSpPr>
            <p:nvPr/>
          </p:nvSpPr>
          <p:spPr bwMode="auto">
            <a:xfrm>
              <a:off x="169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83" name="Rectangle 58"/>
            <p:cNvSpPr>
              <a:spLocks noChangeArrowheads="1"/>
            </p:cNvSpPr>
            <p:nvPr/>
          </p:nvSpPr>
          <p:spPr bwMode="auto">
            <a:xfrm>
              <a:off x="185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84" name="Rectangle 59"/>
            <p:cNvSpPr>
              <a:spLocks noChangeArrowheads="1"/>
            </p:cNvSpPr>
            <p:nvPr/>
          </p:nvSpPr>
          <p:spPr bwMode="auto">
            <a:xfrm>
              <a:off x="202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85" name="Rectangle 60"/>
            <p:cNvSpPr>
              <a:spLocks noChangeArrowheads="1"/>
            </p:cNvSpPr>
            <p:nvPr/>
          </p:nvSpPr>
          <p:spPr bwMode="auto">
            <a:xfrm>
              <a:off x="218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86" name="AutoShape 61"/>
            <p:cNvSpPr>
              <a:spLocks noChangeArrowheads="1"/>
            </p:cNvSpPr>
            <p:nvPr/>
          </p:nvSpPr>
          <p:spPr bwMode="auto">
            <a:xfrm>
              <a:off x="1610" y="2795"/>
              <a:ext cx="771" cy="174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sp>
        <p:nvSpPr>
          <p:cNvPr id="4110" name="Oval 62"/>
          <p:cNvSpPr>
            <a:spLocks noChangeArrowheads="1"/>
          </p:cNvSpPr>
          <p:nvPr/>
        </p:nvSpPr>
        <p:spPr bwMode="auto">
          <a:xfrm>
            <a:off x="490905" y="3764679"/>
            <a:ext cx="283398" cy="341468"/>
          </a:xfrm>
          <a:prstGeom prst="ellipse">
            <a:avLst/>
          </a:prstGeom>
          <a:solidFill>
            <a:srgbClr val="DDDDDD">
              <a:alpha val="39999"/>
            </a:srgbClr>
          </a:solidFill>
          <a:ln w="9525" algn="ctr">
            <a:solidFill>
              <a:srgbClr val="777777"/>
            </a:solidFill>
            <a:round/>
            <a:headEnd/>
            <a:tailEnd/>
          </a:ln>
        </p:spPr>
        <p:txBody>
          <a:bodyPr wrap="square" lIns="95705" tIns="47852" rIns="95705" bIns="47852" anchor="ctr">
            <a:spAutoFit/>
          </a:bodyPr>
          <a:lstStyle/>
          <a:p>
            <a:pPr defTabSz="954088" eaLnBrk="0" hangingPunct="0"/>
            <a:endParaRPr lang="fi-FI" sz="1900">
              <a:solidFill>
                <a:srgbClr val="000000"/>
              </a:solidFill>
              <a:latin typeface="Lucida Sans Unicode" pitchFamily="34" charset="0"/>
            </a:endParaRPr>
          </a:p>
        </p:txBody>
      </p:sp>
      <p:sp>
        <p:nvSpPr>
          <p:cNvPr id="52287" name="Rectangle 63"/>
          <p:cNvSpPr>
            <a:spLocks noChangeArrowheads="1"/>
          </p:cNvSpPr>
          <p:nvPr/>
        </p:nvSpPr>
        <p:spPr bwMode="auto">
          <a:xfrm>
            <a:off x="1059474" y="3213101"/>
            <a:ext cx="1160882" cy="7651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lIns="95705" tIns="47852" rIns="95705" bIns="47852" anchor="ctr"/>
          <a:lstStyle/>
          <a:p>
            <a:pPr defTabSz="957748" eaLnBrk="0" hangingPunct="0">
              <a:defRPr/>
            </a:pPr>
            <a:endParaRPr lang="fi-FI" dirty="0">
              <a:solidFill>
                <a:srgbClr val="000000"/>
              </a:solidFill>
              <a:latin typeface="Lucida Sans Unicode" pitchFamily="34" charset="0"/>
              <a:ea typeface="MS Gothic" charset="-128"/>
            </a:endParaRPr>
          </a:p>
        </p:txBody>
      </p:sp>
      <p:pic>
        <p:nvPicPr>
          <p:cNvPr id="4112" name="Picture 64" descr="EuropeFla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4097" y="3246438"/>
            <a:ext cx="429221" cy="239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4113" name="Text Box 65"/>
          <p:cNvSpPr txBox="1">
            <a:spLocks noChangeArrowheads="1"/>
          </p:cNvSpPr>
          <p:nvPr/>
        </p:nvSpPr>
        <p:spPr bwMode="auto">
          <a:xfrm>
            <a:off x="1386253" y="3484564"/>
            <a:ext cx="407837" cy="15819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5705" tIns="47852" rIns="95705" bIns="47852">
            <a:spAutoFit/>
          </a:bodyPr>
          <a:lstStyle/>
          <a:p>
            <a:pPr algn="ctr" defTabSz="954088" eaLnBrk="0" hangingPunct="0">
              <a:spcBef>
                <a:spcPct val="50000"/>
              </a:spcBef>
            </a:pPr>
            <a:r>
              <a:rPr lang="en-GB" sz="800" b="1">
                <a:solidFill>
                  <a:srgbClr val="0066FF"/>
                </a:solidFill>
                <a:latin typeface="Arial" charset="0"/>
              </a:rPr>
              <a:t>EIT</a:t>
            </a:r>
          </a:p>
        </p:txBody>
      </p:sp>
      <p:sp>
        <p:nvSpPr>
          <p:cNvPr id="4114" name="Text Box 66"/>
          <p:cNvSpPr txBox="1">
            <a:spLocks noChangeArrowheads="1"/>
          </p:cNvSpPr>
          <p:nvPr/>
        </p:nvSpPr>
        <p:spPr bwMode="auto">
          <a:xfrm>
            <a:off x="1167912" y="3584576"/>
            <a:ext cx="988277" cy="158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05" tIns="47852" rIns="95705" bIns="47852">
            <a:spAutoFit/>
          </a:bodyPr>
          <a:lstStyle/>
          <a:p>
            <a:pPr algn="ctr" defTabSz="954088" eaLnBrk="0" hangingPunct="0">
              <a:spcBef>
                <a:spcPct val="50000"/>
              </a:spcBef>
            </a:pPr>
            <a:r>
              <a:rPr lang="en-GB" sz="800" b="1">
                <a:solidFill>
                  <a:srgbClr val="0066FF"/>
                </a:solidFill>
                <a:latin typeface="Arial" charset="0"/>
              </a:rPr>
              <a:t>eSociety</a:t>
            </a:r>
          </a:p>
        </p:txBody>
      </p:sp>
      <p:grpSp>
        <p:nvGrpSpPr>
          <p:cNvPr id="4115" name="Group 67"/>
          <p:cNvGrpSpPr>
            <a:grpSpLocks/>
          </p:cNvGrpSpPr>
          <p:nvPr/>
        </p:nvGrpSpPr>
        <p:grpSpPr bwMode="auto">
          <a:xfrm flipH="1">
            <a:off x="2242037" y="3749675"/>
            <a:ext cx="215375" cy="336550"/>
            <a:chOff x="153" y="3018"/>
            <a:chExt cx="188" cy="390"/>
          </a:xfrm>
        </p:grpSpPr>
        <p:sp>
          <p:nvSpPr>
            <p:cNvPr id="4375" name="Rectangle 68"/>
            <p:cNvSpPr>
              <a:spLocks noChangeArrowheads="1"/>
            </p:cNvSpPr>
            <p:nvPr/>
          </p:nvSpPr>
          <p:spPr bwMode="auto">
            <a:xfrm rot="19652027" flipH="1">
              <a:off x="153" y="3132"/>
              <a:ext cx="54" cy="47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76" name="Rectangle 69"/>
            <p:cNvSpPr>
              <a:spLocks noChangeArrowheads="1"/>
            </p:cNvSpPr>
            <p:nvPr/>
          </p:nvSpPr>
          <p:spPr bwMode="auto">
            <a:xfrm rot="1947973">
              <a:off x="287" y="3134"/>
              <a:ext cx="54" cy="47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77" name="Oval 70"/>
            <p:cNvSpPr>
              <a:spLocks noChangeArrowheads="1"/>
            </p:cNvSpPr>
            <p:nvPr/>
          </p:nvSpPr>
          <p:spPr bwMode="auto">
            <a:xfrm>
              <a:off x="198" y="3018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78" name="Rectangle 71"/>
            <p:cNvSpPr>
              <a:spLocks noChangeArrowheads="1"/>
            </p:cNvSpPr>
            <p:nvPr/>
          </p:nvSpPr>
          <p:spPr bwMode="auto">
            <a:xfrm>
              <a:off x="192" y="3120"/>
              <a:ext cx="108" cy="144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79" name="Rectangle 72"/>
            <p:cNvSpPr>
              <a:spLocks noChangeArrowheads="1"/>
            </p:cNvSpPr>
            <p:nvPr/>
          </p:nvSpPr>
          <p:spPr bwMode="auto">
            <a:xfrm flipH="1">
              <a:off x="192" y="3264"/>
              <a:ext cx="47" cy="144"/>
            </a:xfrm>
            <a:prstGeom prst="rect">
              <a:avLst/>
            </a:prstGeom>
            <a:solidFill>
              <a:srgbClr val="5F5F5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80" name="Rectangle 73"/>
            <p:cNvSpPr>
              <a:spLocks noChangeArrowheads="1"/>
            </p:cNvSpPr>
            <p:nvPr/>
          </p:nvSpPr>
          <p:spPr bwMode="auto">
            <a:xfrm flipH="1">
              <a:off x="253" y="3264"/>
              <a:ext cx="47" cy="144"/>
            </a:xfrm>
            <a:prstGeom prst="rect">
              <a:avLst/>
            </a:prstGeom>
            <a:solidFill>
              <a:srgbClr val="5F5F5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16" name="Group 74"/>
          <p:cNvGrpSpPr>
            <a:grpSpLocks/>
          </p:cNvGrpSpPr>
          <p:nvPr/>
        </p:nvGrpSpPr>
        <p:grpSpPr bwMode="auto">
          <a:xfrm flipH="1">
            <a:off x="449873" y="3617913"/>
            <a:ext cx="215374" cy="334962"/>
            <a:chOff x="153" y="3018"/>
            <a:chExt cx="188" cy="390"/>
          </a:xfrm>
        </p:grpSpPr>
        <p:sp>
          <p:nvSpPr>
            <p:cNvPr id="4369" name="Rectangle 75"/>
            <p:cNvSpPr>
              <a:spLocks noChangeArrowheads="1"/>
            </p:cNvSpPr>
            <p:nvPr/>
          </p:nvSpPr>
          <p:spPr bwMode="auto">
            <a:xfrm rot="19652027" flipH="1">
              <a:off x="153" y="3132"/>
              <a:ext cx="54" cy="47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 sz="19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70" name="Rectangle 76"/>
            <p:cNvSpPr>
              <a:spLocks noChangeArrowheads="1"/>
            </p:cNvSpPr>
            <p:nvPr/>
          </p:nvSpPr>
          <p:spPr bwMode="auto">
            <a:xfrm rot="1947973">
              <a:off x="287" y="3134"/>
              <a:ext cx="54" cy="47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 sz="19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71" name="Oval 77"/>
            <p:cNvSpPr>
              <a:spLocks noChangeArrowheads="1"/>
            </p:cNvSpPr>
            <p:nvPr/>
          </p:nvSpPr>
          <p:spPr bwMode="auto">
            <a:xfrm>
              <a:off x="198" y="3018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 sz="19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72" name="Rectangle 78"/>
            <p:cNvSpPr>
              <a:spLocks noChangeArrowheads="1"/>
            </p:cNvSpPr>
            <p:nvPr/>
          </p:nvSpPr>
          <p:spPr bwMode="auto">
            <a:xfrm>
              <a:off x="192" y="3120"/>
              <a:ext cx="108" cy="144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 sz="19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73" name="Rectangle 79"/>
            <p:cNvSpPr>
              <a:spLocks noChangeArrowheads="1"/>
            </p:cNvSpPr>
            <p:nvPr/>
          </p:nvSpPr>
          <p:spPr bwMode="auto">
            <a:xfrm flipH="1">
              <a:off x="192" y="3264"/>
              <a:ext cx="47" cy="144"/>
            </a:xfrm>
            <a:prstGeom prst="rect">
              <a:avLst/>
            </a:prstGeom>
            <a:solidFill>
              <a:srgbClr val="5F5F5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 sz="19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74" name="Rectangle 80"/>
            <p:cNvSpPr>
              <a:spLocks noChangeArrowheads="1"/>
            </p:cNvSpPr>
            <p:nvPr/>
          </p:nvSpPr>
          <p:spPr bwMode="auto">
            <a:xfrm flipH="1">
              <a:off x="253" y="3264"/>
              <a:ext cx="47" cy="144"/>
            </a:xfrm>
            <a:prstGeom prst="rect">
              <a:avLst/>
            </a:prstGeom>
            <a:solidFill>
              <a:srgbClr val="5F5F5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 sz="19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17" name="Group 81"/>
          <p:cNvGrpSpPr>
            <a:grpSpLocks/>
          </p:cNvGrpSpPr>
          <p:nvPr/>
        </p:nvGrpSpPr>
        <p:grpSpPr bwMode="auto">
          <a:xfrm flipH="1">
            <a:off x="794238" y="3749675"/>
            <a:ext cx="143583" cy="334963"/>
            <a:chOff x="4512" y="2016"/>
            <a:chExt cx="96" cy="186"/>
          </a:xfrm>
        </p:grpSpPr>
        <p:sp>
          <p:nvSpPr>
            <p:cNvPr id="4364" name="Rectangle 82"/>
            <p:cNvSpPr>
              <a:spLocks noChangeArrowheads="1"/>
            </p:cNvSpPr>
            <p:nvPr/>
          </p:nvSpPr>
          <p:spPr bwMode="auto">
            <a:xfrm rot="19652027" flipH="1">
              <a:off x="4512" y="2072"/>
              <a:ext cx="28" cy="23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65" name="Rectangle 83"/>
            <p:cNvSpPr>
              <a:spLocks noChangeArrowheads="1"/>
            </p:cNvSpPr>
            <p:nvPr/>
          </p:nvSpPr>
          <p:spPr bwMode="auto">
            <a:xfrm rot="1947973">
              <a:off x="4580" y="2073"/>
              <a:ext cx="28" cy="23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66" name="Oval 84"/>
            <p:cNvSpPr>
              <a:spLocks noChangeArrowheads="1"/>
            </p:cNvSpPr>
            <p:nvPr/>
          </p:nvSpPr>
          <p:spPr bwMode="auto">
            <a:xfrm>
              <a:off x="4535" y="2016"/>
              <a:ext cx="49" cy="4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67" name="Rectangle 85"/>
            <p:cNvSpPr>
              <a:spLocks noChangeArrowheads="1"/>
            </p:cNvSpPr>
            <p:nvPr/>
          </p:nvSpPr>
          <p:spPr bwMode="auto">
            <a:xfrm>
              <a:off x="4532" y="2066"/>
              <a:ext cx="55" cy="71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68" name="AutoShape 86"/>
            <p:cNvSpPr>
              <a:spLocks noChangeArrowheads="1"/>
            </p:cNvSpPr>
            <p:nvPr/>
          </p:nvSpPr>
          <p:spPr bwMode="auto">
            <a:xfrm flipV="1">
              <a:off x="4512" y="2136"/>
              <a:ext cx="96" cy="6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82 h 21600"/>
                <a:gd name="T14" fmla="*/ 17100 w 21600"/>
                <a:gd name="T15" fmla="*/ 1701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lIns="104223" tIns="52111" rIns="104223" bIns="52111" anchor="ctr"/>
            <a:lstStyle/>
            <a:p>
              <a:endParaRPr lang="sv-SE"/>
            </a:p>
          </p:txBody>
        </p:sp>
      </p:grpSp>
      <p:cxnSp>
        <p:nvCxnSpPr>
          <p:cNvPr id="4118" name="AutoShape 87"/>
          <p:cNvCxnSpPr>
            <a:cxnSpLocks noChangeShapeType="1"/>
            <a:stCxn id="4391" idx="0"/>
            <a:endCxn id="4368" idx="3"/>
          </p:cNvCxnSpPr>
          <p:nvPr/>
        </p:nvCxnSpPr>
        <p:spPr bwMode="auto">
          <a:xfrm flipH="1" flipV="1">
            <a:off x="937821" y="4084638"/>
            <a:ext cx="114741" cy="1984668"/>
          </a:xfrm>
          <a:prstGeom prst="straightConnector1">
            <a:avLst/>
          </a:prstGeom>
          <a:noFill/>
          <a:ln w="9525">
            <a:solidFill>
              <a:srgbClr val="777777"/>
            </a:solidFill>
            <a:prstDash val="dash"/>
            <a:round/>
            <a:headEnd/>
            <a:tailEnd/>
          </a:ln>
        </p:spPr>
      </p:cxnSp>
      <p:cxnSp>
        <p:nvCxnSpPr>
          <p:cNvPr id="4119" name="AutoShape 88"/>
          <p:cNvCxnSpPr>
            <a:cxnSpLocks noChangeShapeType="1"/>
            <a:stCxn id="4386" idx="1"/>
            <a:endCxn id="4177" idx="3"/>
          </p:cNvCxnSpPr>
          <p:nvPr/>
        </p:nvCxnSpPr>
        <p:spPr bwMode="auto">
          <a:xfrm flipH="1" flipV="1">
            <a:off x="2110067" y="4084638"/>
            <a:ext cx="1494595" cy="1911181"/>
          </a:xfrm>
          <a:prstGeom prst="straightConnector1">
            <a:avLst/>
          </a:prstGeom>
          <a:noFill/>
          <a:ln w="9525">
            <a:solidFill>
              <a:srgbClr val="777777"/>
            </a:solidFill>
            <a:prstDash val="dash"/>
            <a:round/>
            <a:headEnd/>
            <a:tailEnd/>
          </a:ln>
        </p:spPr>
      </p:cxnSp>
      <p:grpSp>
        <p:nvGrpSpPr>
          <p:cNvPr id="4120" name="Group 89"/>
          <p:cNvGrpSpPr>
            <a:grpSpLocks/>
          </p:cNvGrpSpPr>
          <p:nvPr/>
        </p:nvGrpSpPr>
        <p:grpSpPr bwMode="auto">
          <a:xfrm>
            <a:off x="4643805" y="5661025"/>
            <a:ext cx="449078" cy="287338"/>
            <a:chOff x="1610" y="2795"/>
            <a:chExt cx="771" cy="545"/>
          </a:xfrm>
        </p:grpSpPr>
        <p:sp>
          <p:nvSpPr>
            <p:cNvPr id="4358" name="Rectangle 90"/>
            <p:cNvSpPr>
              <a:spLocks noChangeArrowheads="1"/>
            </p:cNvSpPr>
            <p:nvPr/>
          </p:nvSpPr>
          <p:spPr bwMode="auto">
            <a:xfrm>
              <a:off x="1665" y="3266"/>
              <a:ext cx="661" cy="74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59" name="Rectangle 91"/>
            <p:cNvSpPr>
              <a:spLocks noChangeArrowheads="1"/>
            </p:cNvSpPr>
            <p:nvPr/>
          </p:nvSpPr>
          <p:spPr bwMode="auto">
            <a:xfrm>
              <a:off x="169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60" name="Rectangle 92"/>
            <p:cNvSpPr>
              <a:spLocks noChangeArrowheads="1"/>
            </p:cNvSpPr>
            <p:nvPr/>
          </p:nvSpPr>
          <p:spPr bwMode="auto">
            <a:xfrm>
              <a:off x="185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61" name="Rectangle 93"/>
            <p:cNvSpPr>
              <a:spLocks noChangeArrowheads="1"/>
            </p:cNvSpPr>
            <p:nvPr/>
          </p:nvSpPr>
          <p:spPr bwMode="auto">
            <a:xfrm>
              <a:off x="202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62" name="Rectangle 94"/>
            <p:cNvSpPr>
              <a:spLocks noChangeArrowheads="1"/>
            </p:cNvSpPr>
            <p:nvPr/>
          </p:nvSpPr>
          <p:spPr bwMode="auto">
            <a:xfrm>
              <a:off x="218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63" name="AutoShape 95"/>
            <p:cNvSpPr>
              <a:spLocks noChangeArrowheads="1"/>
            </p:cNvSpPr>
            <p:nvPr/>
          </p:nvSpPr>
          <p:spPr bwMode="auto">
            <a:xfrm>
              <a:off x="1610" y="2795"/>
              <a:ext cx="771" cy="174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21" name="Group 96"/>
          <p:cNvGrpSpPr>
            <a:grpSpLocks/>
          </p:cNvGrpSpPr>
          <p:nvPr/>
        </p:nvGrpSpPr>
        <p:grpSpPr bwMode="auto">
          <a:xfrm>
            <a:off x="2195146" y="5589589"/>
            <a:ext cx="300913" cy="358775"/>
            <a:chOff x="3152" y="2341"/>
            <a:chExt cx="862" cy="817"/>
          </a:xfrm>
        </p:grpSpPr>
        <p:sp>
          <p:nvSpPr>
            <p:cNvPr id="4351" name="Rectangle 97"/>
            <p:cNvSpPr>
              <a:spLocks noChangeArrowheads="1"/>
            </p:cNvSpPr>
            <p:nvPr/>
          </p:nvSpPr>
          <p:spPr bwMode="auto">
            <a:xfrm>
              <a:off x="3288" y="2886"/>
              <a:ext cx="726" cy="272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52" name="AutoShape 98"/>
            <p:cNvSpPr>
              <a:spLocks noChangeArrowheads="1"/>
            </p:cNvSpPr>
            <p:nvPr/>
          </p:nvSpPr>
          <p:spPr bwMode="auto">
            <a:xfrm>
              <a:off x="3288" y="2705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53" name="AutoShape 99"/>
            <p:cNvSpPr>
              <a:spLocks noChangeArrowheads="1"/>
            </p:cNvSpPr>
            <p:nvPr/>
          </p:nvSpPr>
          <p:spPr bwMode="auto">
            <a:xfrm>
              <a:off x="3469" y="2704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54" name="AutoShape 100"/>
            <p:cNvSpPr>
              <a:spLocks noChangeArrowheads="1"/>
            </p:cNvSpPr>
            <p:nvPr/>
          </p:nvSpPr>
          <p:spPr bwMode="auto">
            <a:xfrm>
              <a:off x="3651" y="2704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55" name="AutoShape 101"/>
            <p:cNvSpPr>
              <a:spLocks noChangeArrowheads="1"/>
            </p:cNvSpPr>
            <p:nvPr/>
          </p:nvSpPr>
          <p:spPr bwMode="auto">
            <a:xfrm>
              <a:off x="3832" y="2705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56" name="Rectangle 102"/>
            <p:cNvSpPr>
              <a:spLocks noChangeArrowheads="1"/>
            </p:cNvSpPr>
            <p:nvPr/>
          </p:nvSpPr>
          <p:spPr bwMode="auto">
            <a:xfrm>
              <a:off x="3171" y="2432"/>
              <a:ext cx="117" cy="726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57" name="Rectangle 103"/>
            <p:cNvSpPr>
              <a:spLocks noChangeArrowheads="1"/>
            </p:cNvSpPr>
            <p:nvPr/>
          </p:nvSpPr>
          <p:spPr bwMode="auto">
            <a:xfrm>
              <a:off x="3152" y="2341"/>
              <a:ext cx="162" cy="91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22" name="Group 104"/>
          <p:cNvGrpSpPr>
            <a:grpSpLocks/>
          </p:cNvGrpSpPr>
          <p:nvPr/>
        </p:nvGrpSpPr>
        <p:grpSpPr bwMode="auto">
          <a:xfrm>
            <a:off x="1116624" y="6237289"/>
            <a:ext cx="449078" cy="287337"/>
            <a:chOff x="1610" y="2795"/>
            <a:chExt cx="771" cy="545"/>
          </a:xfrm>
        </p:grpSpPr>
        <p:sp>
          <p:nvSpPr>
            <p:cNvPr id="4345" name="Rectangle 105"/>
            <p:cNvSpPr>
              <a:spLocks noChangeArrowheads="1"/>
            </p:cNvSpPr>
            <p:nvPr/>
          </p:nvSpPr>
          <p:spPr bwMode="auto">
            <a:xfrm>
              <a:off x="1665" y="3266"/>
              <a:ext cx="661" cy="74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 sz="19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46" name="Rectangle 106"/>
            <p:cNvSpPr>
              <a:spLocks noChangeArrowheads="1"/>
            </p:cNvSpPr>
            <p:nvPr/>
          </p:nvSpPr>
          <p:spPr bwMode="auto">
            <a:xfrm>
              <a:off x="169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 sz="19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47" name="Rectangle 107"/>
            <p:cNvSpPr>
              <a:spLocks noChangeArrowheads="1"/>
            </p:cNvSpPr>
            <p:nvPr/>
          </p:nvSpPr>
          <p:spPr bwMode="auto">
            <a:xfrm>
              <a:off x="185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 sz="19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48" name="Rectangle 108"/>
            <p:cNvSpPr>
              <a:spLocks noChangeArrowheads="1"/>
            </p:cNvSpPr>
            <p:nvPr/>
          </p:nvSpPr>
          <p:spPr bwMode="auto">
            <a:xfrm>
              <a:off x="202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 sz="19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49" name="Rectangle 109"/>
            <p:cNvSpPr>
              <a:spLocks noChangeArrowheads="1"/>
            </p:cNvSpPr>
            <p:nvPr/>
          </p:nvSpPr>
          <p:spPr bwMode="auto">
            <a:xfrm>
              <a:off x="218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 sz="19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50" name="AutoShape 110"/>
            <p:cNvSpPr>
              <a:spLocks noChangeArrowheads="1"/>
            </p:cNvSpPr>
            <p:nvPr/>
          </p:nvSpPr>
          <p:spPr bwMode="auto">
            <a:xfrm>
              <a:off x="1610" y="2795"/>
              <a:ext cx="771" cy="174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 sz="19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23" name="Group 111"/>
          <p:cNvGrpSpPr>
            <a:grpSpLocks/>
          </p:cNvGrpSpPr>
          <p:nvPr/>
        </p:nvGrpSpPr>
        <p:grpSpPr bwMode="auto">
          <a:xfrm>
            <a:off x="2628899" y="5588000"/>
            <a:ext cx="374233" cy="217488"/>
            <a:chOff x="1610" y="2795"/>
            <a:chExt cx="771" cy="545"/>
          </a:xfrm>
        </p:grpSpPr>
        <p:sp>
          <p:nvSpPr>
            <p:cNvPr id="4339" name="Rectangle 112"/>
            <p:cNvSpPr>
              <a:spLocks noChangeArrowheads="1"/>
            </p:cNvSpPr>
            <p:nvPr/>
          </p:nvSpPr>
          <p:spPr bwMode="auto">
            <a:xfrm>
              <a:off x="1665" y="3266"/>
              <a:ext cx="661" cy="74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40" name="Rectangle 113"/>
            <p:cNvSpPr>
              <a:spLocks noChangeArrowheads="1"/>
            </p:cNvSpPr>
            <p:nvPr/>
          </p:nvSpPr>
          <p:spPr bwMode="auto">
            <a:xfrm>
              <a:off x="169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41" name="Rectangle 114"/>
            <p:cNvSpPr>
              <a:spLocks noChangeArrowheads="1"/>
            </p:cNvSpPr>
            <p:nvPr/>
          </p:nvSpPr>
          <p:spPr bwMode="auto">
            <a:xfrm>
              <a:off x="185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42" name="Rectangle 115"/>
            <p:cNvSpPr>
              <a:spLocks noChangeArrowheads="1"/>
            </p:cNvSpPr>
            <p:nvPr/>
          </p:nvSpPr>
          <p:spPr bwMode="auto">
            <a:xfrm>
              <a:off x="202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43" name="Rectangle 116"/>
            <p:cNvSpPr>
              <a:spLocks noChangeArrowheads="1"/>
            </p:cNvSpPr>
            <p:nvPr/>
          </p:nvSpPr>
          <p:spPr bwMode="auto">
            <a:xfrm>
              <a:off x="218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44" name="AutoShape 117"/>
            <p:cNvSpPr>
              <a:spLocks noChangeArrowheads="1"/>
            </p:cNvSpPr>
            <p:nvPr/>
          </p:nvSpPr>
          <p:spPr bwMode="auto">
            <a:xfrm>
              <a:off x="1610" y="2795"/>
              <a:ext cx="771" cy="174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24" name="Group 118"/>
          <p:cNvGrpSpPr>
            <a:grpSpLocks/>
          </p:cNvGrpSpPr>
          <p:nvPr/>
        </p:nvGrpSpPr>
        <p:grpSpPr bwMode="auto">
          <a:xfrm>
            <a:off x="1836127" y="5300663"/>
            <a:ext cx="224539" cy="144462"/>
            <a:chOff x="1610" y="2795"/>
            <a:chExt cx="771" cy="545"/>
          </a:xfrm>
        </p:grpSpPr>
        <p:sp>
          <p:nvSpPr>
            <p:cNvPr id="4333" name="Rectangle 119"/>
            <p:cNvSpPr>
              <a:spLocks noChangeArrowheads="1"/>
            </p:cNvSpPr>
            <p:nvPr/>
          </p:nvSpPr>
          <p:spPr bwMode="auto">
            <a:xfrm>
              <a:off x="1665" y="3266"/>
              <a:ext cx="661" cy="74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34" name="Rectangle 120"/>
            <p:cNvSpPr>
              <a:spLocks noChangeArrowheads="1"/>
            </p:cNvSpPr>
            <p:nvPr/>
          </p:nvSpPr>
          <p:spPr bwMode="auto">
            <a:xfrm>
              <a:off x="169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35" name="Rectangle 121"/>
            <p:cNvSpPr>
              <a:spLocks noChangeArrowheads="1"/>
            </p:cNvSpPr>
            <p:nvPr/>
          </p:nvSpPr>
          <p:spPr bwMode="auto">
            <a:xfrm>
              <a:off x="185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36" name="Rectangle 122"/>
            <p:cNvSpPr>
              <a:spLocks noChangeArrowheads="1"/>
            </p:cNvSpPr>
            <p:nvPr/>
          </p:nvSpPr>
          <p:spPr bwMode="auto">
            <a:xfrm>
              <a:off x="202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37" name="Rectangle 123"/>
            <p:cNvSpPr>
              <a:spLocks noChangeArrowheads="1"/>
            </p:cNvSpPr>
            <p:nvPr/>
          </p:nvSpPr>
          <p:spPr bwMode="auto">
            <a:xfrm>
              <a:off x="218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38" name="AutoShape 124"/>
            <p:cNvSpPr>
              <a:spLocks noChangeArrowheads="1"/>
            </p:cNvSpPr>
            <p:nvPr/>
          </p:nvSpPr>
          <p:spPr bwMode="auto">
            <a:xfrm>
              <a:off x="1610" y="2795"/>
              <a:ext cx="771" cy="174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25" name="Group 125"/>
          <p:cNvGrpSpPr>
            <a:grpSpLocks/>
          </p:cNvGrpSpPr>
          <p:nvPr/>
        </p:nvGrpSpPr>
        <p:grpSpPr bwMode="auto">
          <a:xfrm>
            <a:off x="1260231" y="5300663"/>
            <a:ext cx="224540" cy="215900"/>
            <a:chOff x="3152" y="2341"/>
            <a:chExt cx="862" cy="817"/>
          </a:xfrm>
        </p:grpSpPr>
        <p:sp>
          <p:nvSpPr>
            <p:cNvPr id="4326" name="Rectangle 126"/>
            <p:cNvSpPr>
              <a:spLocks noChangeArrowheads="1"/>
            </p:cNvSpPr>
            <p:nvPr/>
          </p:nvSpPr>
          <p:spPr bwMode="auto">
            <a:xfrm>
              <a:off x="3288" y="2886"/>
              <a:ext cx="726" cy="272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27" name="AutoShape 127"/>
            <p:cNvSpPr>
              <a:spLocks noChangeArrowheads="1"/>
            </p:cNvSpPr>
            <p:nvPr/>
          </p:nvSpPr>
          <p:spPr bwMode="auto">
            <a:xfrm>
              <a:off x="3288" y="2705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28" name="AutoShape 128"/>
            <p:cNvSpPr>
              <a:spLocks noChangeArrowheads="1"/>
            </p:cNvSpPr>
            <p:nvPr/>
          </p:nvSpPr>
          <p:spPr bwMode="auto">
            <a:xfrm>
              <a:off x="3469" y="2704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29" name="AutoShape 129"/>
            <p:cNvSpPr>
              <a:spLocks noChangeArrowheads="1"/>
            </p:cNvSpPr>
            <p:nvPr/>
          </p:nvSpPr>
          <p:spPr bwMode="auto">
            <a:xfrm>
              <a:off x="3651" y="2704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30" name="AutoShape 130"/>
            <p:cNvSpPr>
              <a:spLocks noChangeArrowheads="1"/>
            </p:cNvSpPr>
            <p:nvPr/>
          </p:nvSpPr>
          <p:spPr bwMode="auto">
            <a:xfrm>
              <a:off x="3832" y="2705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31" name="Rectangle 131"/>
            <p:cNvSpPr>
              <a:spLocks noChangeArrowheads="1"/>
            </p:cNvSpPr>
            <p:nvPr/>
          </p:nvSpPr>
          <p:spPr bwMode="auto">
            <a:xfrm>
              <a:off x="3171" y="2432"/>
              <a:ext cx="117" cy="726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32" name="Rectangle 132"/>
            <p:cNvSpPr>
              <a:spLocks noChangeArrowheads="1"/>
            </p:cNvSpPr>
            <p:nvPr/>
          </p:nvSpPr>
          <p:spPr bwMode="auto">
            <a:xfrm>
              <a:off x="3152" y="2341"/>
              <a:ext cx="162" cy="91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26" name="Group 133"/>
          <p:cNvGrpSpPr>
            <a:grpSpLocks/>
          </p:cNvGrpSpPr>
          <p:nvPr/>
        </p:nvGrpSpPr>
        <p:grpSpPr bwMode="auto">
          <a:xfrm>
            <a:off x="3563814" y="5516564"/>
            <a:ext cx="374233" cy="217487"/>
            <a:chOff x="1610" y="2795"/>
            <a:chExt cx="771" cy="545"/>
          </a:xfrm>
        </p:grpSpPr>
        <p:sp>
          <p:nvSpPr>
            <p:cNvPr id="4320" name="Rectangle 134"/>
            <p:cNvSpPr>
              <a:spLocks noChangeArrowheads="1"/>
            </p:cNvSpPr>
            <p:nvPr/>
          </p:nvSpPr>
          <p:spPr bwMode="auto">
            <a:xfrm>
              <a:off x="1665" y="3266"/>
              <a:ext cx="661" cy="74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21" name="Rectangle 135"/>
            <p:cNvSpPr>
              <a:spLocks noChangeArrowheads="1"/>
            </p:cNvSpPr>
            <p:nvPr/>
          </p:nvSpPr>
          <p:spPr bwMode="auto">
            <a:xfrm>
              <a:off x="169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22" name="Rectangle 136"/>
            <p:cNvSpPr>
              <a:spLocks noChangeArrowheads="1"/>
            </p:cNvSpPr>
            <p:nvPr/>
          </p:nvSpPr>
          <p:spPr bwMode="auto">
            <a:xfrm>
              <a:off x="185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23" name="Rectangle 137"/>
            <p:cNvSpPr>
              <a:spLocks noChangeArrowheads="1"/>
            </p:cNvSpPr>
            <p:nvPr/>
          </p:nvSpPr>
          <p:spPr bwMode="auto">
            <a:xfrm>
              <a:off x="202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24" name="Rectangle 138"/>
            <p:cNvSpPr>
              <a:spLocks noChangeArrowheads="1"/>
            </p:cNvSpPr>
            <p:nvPr/>
          </p:nvSpPr>
          <p:spPr bwMode="auto">
            <a:xfrm>
              <a:off x="218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25" name="AutoShape 139"/>
            <p:cNvSpPr>
              <a:spLocks noChangeArrowheads="1"/>
            </p:cNvSpPr>
            <p:nvPr/>
          </p:nvSpPr>
          <p:spPr bwMode="auto">
            <a:xfrm>
              <a:off x="1610" y="2795"/>
              <a:ext cx="771" cy="174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27" name="Group 140"/>
          <p:cNvGrpSpPr>
            <a:grpSpLocks/>
          </p:cNvGrpSpPr>
          <p:nvPr/>
        </p:nvGrpSpPr>
        <p:grpSpPr bwMode="auto">
          <a:xfrm>
            <a:off x="4067908" y="5157788"/>
            <a:ext cx="224540" cy="215900"/>
            <a:chOff x="3152" y="2341"/>
            <a:chExt cx="862" cy="817"/>
          </a:xfrm>
        </p:grpSpPr>
        <p:sp>
          <p:nvSpPr>
            <p:cNvPr id="4313" name="Rectangle 141"/>
            <p:cNvSpPr>
              <a:spLocks noChangeArrowheads="1"/>
            </p:cNvSpPr>
            <p:nvPr/>
          </p:nvSpPr>
          <p:spPr bwMode="auto">
            <a:xfrm>
              <a:off x="3288" y="2886"/>
              <a:ext cx="726" cy="272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14" name="AutoShape 142"/>
            <p:cNvSpPr>
              <a:spLocks noChangeArrowheads="1"/>
            </p:cNvSpPr>
            <p:nvPr/>
          </p:nvSpPr>
          <p:spPr bwMode="auto">
            <a:xfrm>
              <a:off x="3288" y="2705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15" name="AutoShape 143"/>
            <p:cNvSpPr>
              <a:spLocks noChangeArrowheads="1"/>
            </p:cNvSpPr>
            <p:nvPr/>
          </p:nvSpPr>
          <p:spPr bwMode="auto">
            <a:xfrm>
              <a:off x="3469" y="2704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16" name="AutoShape 144"/>
            <p:cNvSpPr>
              <a:spLocks noChangeArrowheads="1"/>
            </p:cNvSpPr>
            <p:nvPr/>
          </p:nvSpPr>
          <p:spPr bwMode="auto">
            <a:xfrm>
              <a:off x="3651" y="2704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17" name="AutoShape 145"/>
            <p:cNvSpPr>
              <a:spLocks noChangeArrowheads="1"/>
            </p:cNvSpPr>
            <p:nvPr/>
          </p:nvSpPr>
          <p:spPr bwMode="auto">
            <a:xfrm>
              <a:off x="3832" y="2705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18" name="Rectangle 146"/>
            <p:cNvSpPr>
              <a:spLocks noChangeArrowheads="1"/>
            </p:cNvSpPr>
            <p:nvPr/>
          </p:nvSpPr>
          <p:spPr bwMode="auto">
            <a:xfrm>
              <a:off x="3171" y="2432"/>
              <a:ext cx="117" cy="726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19" name="Rectangle 147"/>
            <p:cNvSpPr>
              <a:spLocks noChangeArrowheads="1"/>
            </p:cNvSpPr>
            <p:nvPr/>
          </p:nvSpPr>
          <p:spPr bwMode="auto">
            <a:xfrm>
              <a:off x="3152" y="2341"/>
              <a:ext cx="162" cy="91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28" name="Group 148"/>
          <p:cNvGrpSpPr>
            <a:grpSpLocks/>
          </p:cNvGrpSpPr>
          <p:nvPr/>
        </p:nvGrpSpPr>
        <p:grpSpPr bwMode="auto">
          <a:xfrm>
            <a:off x="4500197" y="4868863"/>
            <a:ext cx="226067" cy="144462"/>
            <a:chOff x="1610" y="2795"/>
            <a:chExt cx="771" cy="545"/>
          </a:xfrm>
        </p:grpSpPr>
        <p:sp>
          <p:nvSpPr>
            <p:cNvPr id="4307" name="Rectangle 149"/>
            <p:cNvSpPr>
              <a:spLocks noChangeArrowheads="1"/>
            </p:cNvSpPr>
            <p:nvPr/>
          </p:nvSpPr>
          <p:spPr bwMode="auto">
            <a:xfrm>
              <a:off x="1665" y="3266"/>
              <a:ext cx="661" cy="74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08" name="Rectangle 150"/>
            <p:cNvSpPr>
              <a:spLocks noChangeArrowheads="1"/>
            </p:cNvSpPr>
            <p:nvPr/>
          </p:nvSpPr>
          <p:spPr bwMode="auto">
            <a:xfrm>
              <a:off x="169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09" name="Rectangle 151"/>
            <p:cNvSpPr>
              <a:spLocks noChangeArrowheads="1"/>
            </p:cNvSpPr>
            <p:nvPr/>
          </p:nvSpPr>
          <p:spPr bwMode="auto">
            <a:xfrm>
              <a:off x="185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10" name="Rectangle 152"/>
            <p:cNvSpPr>
              <a:spLocks noChangeArrowheads="1"/>
            </p:cNvSpPr>
            <p:nvPr/>
          </p:nvSpPr>
          <p:spPr bwMode="auto">
            <a:xfrm>
              <a:off x="202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11" name="Rectangle 153"/>
            <p:cNvSpPr>
              <a:spLocks noChangeArrowheads="1"/>
            </p:cNvSpPr>
            <p:nvPr/>
          </p:nvSpPr>
          <p:spPr bwMode="auto">
            <a:xfrm>
              <a:off x="218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12" name="AutoShape 154"/>
            <p:cNvSpPr>
              <a:spLocks noChangeArrowheads="1"/>
            </p:cNvSpPr>
            <p:nvPr/>
          </p:nvSpPr>
          <p:spPr bwMode="auto">
            <a:xfrm>
              <a:off x="1610" y="2795"/>
              <a:ext cx="771" cy="174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29" name="Group 155"/>
          <p:cNvGrpSpPr>
            <a:grpSpLocks/>
          </p:cNvGrpSpPr>
          <p:nvPr/>
        </p:nvGrpSpPr>
        <p:grpSpPr bwMode="auto">
          <a:xfrm>
            <a:off x="5364774" y="4868863"/>
            <a:ext cx="224539" cy="215900"/>
            <a:chOff x="3152" y="2341"/>
            <a:chExt cx="862" cy="817"/>
          </a:xfrm>
        </p:grpSpPr>
        <p:sp>
          <p:nvSpPr>
            <p:cNvPr id="4300" name="Rectangle 156"/>
            <p:cNvSpPr>
              <a:spLocks noChangeArrowheads="1"/>
            </p:cNvSpPr>
            <p:nvPr/>
          </p:nvSpPr>
          <p:spPr bwMode="auto">
            <a:xfrm>
              <a:off x="3288" y="2886"/>
              <a:ext cx="726" cy="272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01" name="AutoShape 157"/>
            <p:cNvSpPr>
              <a:spLocks noChangeArrowheads="1"/>
            </p:cNvSpPr>
            <p:nvPr/>
          </p:nvSpPr>
          <p:spPr bwMode="auto">
            <a:xfrm>
              <a:off x="3288" y="2705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02" name="AutoShape 158"/>
            <p:cNvSpPr>
              <a:spLocks noChangeArrowheads="1"/>
            </p:cNvSpPr>
            <p:nvPr/>
          </p:nvSpPr>
          <p:spPr bwMode="auto">
            <a:xfrm>
              <a:off x="3469" y="2704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03" name="AutoShape 159"/>
            <p:cNvSpPr>
              <a:spLocks noChangeArrowheads="1"/>
            </p:cNvSpPr>
            <p:nvPr/>
          </p:nvSpPr>
          <p:spPr bwMode="auto">
            <a:xfrm>
              <a:off x="3651" y="2704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04" name="AutoShape 160"/>
            <p:cNvSpPr>
              <a:spLocks noChangeArrowheads="1"/>
            </p:cNvSpPr>
            <p:nvPr/>
          </p:nvSpPr>
          <p:spPr bwMode="auto">
            <a:xfrm>
              <a:off x="3832" y="2705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05" name="Rectangle 161"/>
            <p:cNvSpPr>
              <a:spLocks noChangeArrowheads="1"/>
            </p:cNvSpPr>
            <p:nvPr/>
          </p:nvSpPr>
          <p:spPr bwMode="auto">
            <a:xfrm>
              <a:off x="3171" y="2432"/>
              <a:ext cx="117" cy="726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306" name="Rectangle 162"/>
            <p:cNvSpPr>
              <a:spLocks noChangeArrowheads="1"/>
            </p:cNvSpPr>
            <p:nvPr/>
          </p:nvSpPr>
          <p:spPr bwMode="auto">
            <a:xfrm>
              <a:off x="3152" y="2341"/>
              <a:ext cx="162" cy="91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30" name="Group 163"/>
          <p:cNvGrpSpPr>
            <a:grpSpLocks/>
          </p:cNvGrpSpPr>
          <p:nvPr/>
        </p:nvGrpSpPr>
        <p:grpSpPr bwMode="auto">
          <a:xfrm>
            <a:off x="3997569" y="5589589"/>
            <a:ext cx="299385" cy="358775"/>
            <a:chOff x="3152" y="2341"/>
            <a:chExt cx="862" cy="817"/>
          </a:xfrm>
        </p:grpSpPr>
        <p:sp>
          <p:nvSpPr>
            <p:cNvPr id="4293" name="Rectangle 164"/>
            <p:cNvSpPr>
              <a:spLocks noChangeArrowheads="1"/>
            </p:cNvSpPr>
            <p:nvPr/>
          </p:nvSpPr>
          <p:spPr bwMode="auto">
            <a:xfrm>
              <a:off x="3288" y="2886"/>
              <a:ext cx="726" cy="272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94" name="AutoShape 165"/>
            <p:cNvSpPr>
              <a:spLocks noChangeArrowheads="1"/>
            </p:cNvSpPr>
            <p:nvPr/>
          </p:nvSpPr>
          <p:spPr bwMode="auto">
            <a:xfrm>
              <a:off x="3288" y="2705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95" name="AutoShape 166"/>
            <p:cNvSpPr>
              <a:spLocks noChangeArrowheads="1"/>
            </p:cNvSpPr>
            <p:nvPr/>
          </p:nvSpPr>
          <p:spPr bwMode="auto">
            <a:xfrm>
              <a:off x="3469" y="2704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96" name="AutoShape 167"/>
            <p:cNvSpPr>
              <a:spLocks noChangeArrowheads="1"/>
            </p:cNvSpPr>
            <p:nvPr/>
          </p:nvSpPr>
          <p:spPr bwMode="auto">
            <a:xfrm>
              <a:off x="3651" y="2704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97" name="AutoShape 168"/>
            <p:cNvSpPr>
              <a:spLocks noChangeArrowheads="1"/>
            </p:cNvSpPr>
            <p:nvPr/>
          </p:nvSpPr>
          <p:spPr bwMode="auto">
            <a:xfrm>
              <a:off x="3832" y="2705"/>
              <a:ext cx="182" cy="181"/>
            </a:xfrm>
            <a:prstGeom prst="rtTriangl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98" name="Rectangle 169"/>
            <p:cNvSpPr>
              <a:spLocks noChangeArrowheads="1"/>
            </p:cNvSpPr>
            <p:nvPr/>
          </p:nvSpPr>
          <p:spPr bwMode="auto">
            <a:xfrm>
              <a:off x="3171" y="2432"/>
              <a:ext cx="117" cy="726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99" name="Rectangle 170"/>
            <p:cNvSpPr>
              <a:spLocks noChangeArrowheads="1"/>
            </p:cNvSpPr>
            <p:nvPr/>
          </p:nvSpPr>
          <p:spPr bwMode="auto">
            <a:xfrm>
              <a:off x="3152" y="2341"/>
              <a:ext cx="162" cy="91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31" name="Group 171"/>
          <p:cNvGrpSpPr>
            <a:grpSpLocks/>
          </p:cNvGrpSpPr>
          <p:nvPr/>
        </p:nvGrpSpPr>
        <p:grpSpPr bwMode="auto">
          <a:xfrm>
            <a:off x="1619251" y="5516564"/>
            <a:ext cx="374232" cy="217487"/>
            <a:chOff x="1610" y="2795"/>
            <a:chExt cx="771" cy="545"/>
          </a:xfrm>
        </p:grpSpPr>
        <p:sp>
          <p:nvSpPr>
            <p:cNvPr id="4287" name="Rectangle 172"/>
            <p:cNvSpPr>
              <a:spLocks noChangeArrowheads="1"/>
            </p:cNvSpPr>
            <p:nvPr/>
          </p:nvSpPr>
          <p:spPr bwMode="auto">
            <a:xfrm>
              <a:off x="1665" y="3266"/>
              <a:ext cx="661" cy="74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88" name="Rectangle 173"/>
            <p:cNvSpPr>
              <a:spLocks noChangeArrowheads="1"/>
            </p:cNvSpPr>
            <p:nvPr/>
          </p:nvSpPr>
          <p:spPr bwMode="auto">
            <a:xfrm>
              <a:off x="169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89" name="Rectangle 174"/>
            <p:cNvSpPr>
              <a:spLocks noChangeArrowheads="1"/>
            </p:cNvSpPr>
            <p:nvPr/>
          </p:nvSpPr>
          <p:spPr bwMode="auto">
            <a:xfrm>
              <a:off x="185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90" name="Rectangle 175"/>
            <p:cNvSpPr>
              <a:spLocks noChangeArrowheads="1"/>
            </p:cNvSpPr>
            <p:nvPr/>
          </p:nvSpPr>
          <p:spPr bwMode="auto">
            <a:xfrm>
              <a:off x="202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91" name="Rectangle 176"/>
            <p:cNvSpPr>
              <a:spLocks noChangeArrowheads="1"/>
            </p:cNvSpPr>
            <p:nvPr/>
          </p:nvSpPr>
          <p:spPr bwMode="auto">
            <a:xfrm>
              <a:off x="218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92" name="AutoShape 177"/>
            <p:cNvSpPr>
              <a:spLocks noChangeArrowheads="1"/>
            </p:cNvSpPr>
            <p:nvPr/>
          </p:nvSpPr>
          <p:spPr bwMode="auto">
            <a:xfrm>
              <a:off x="1610" y="2795"/>
              <a:ext cx="771" cy="174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32" name="Group 178"/>
          <p:cNvGrpSpPr>
            <a:grpSpLocks/>
          </p:cNvGrpSpPr>
          <p:nvPr/>
        </p:nvGrpSpPr>
        <p:grpSpPr bwMode="auto">
          <a:xfrm>
            <a:off x="1836128" y="5949950"/>
            <a:ext cx="449078" cy="287338"/>
            <a:chOff x="1610" y="2795"/>
            <a:chExt cx="771" cy="545"/>
          </a:xfrm>
        </p:grpSpPr>
        <p:sp>
          <p:nvSpPr>
            <p:cNvPr id="4281" name="Rectangle 179"/>
            <p:cNvSpPr>
              <a:spLocks noChangeArrowheads="1"/>
            </p:cNvSpPr>
            <p:nvPr/>
          </p:nvSpPr>
          <p:spPr bwMode="auto">
            <a:xfrm>
              <a:off x="1665" y="3266"/>
              <a:ext cx="661" cy="74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82" name="Rectangle 180"/>
            <p:cNvSpPr>
              <a:spLocks noChangeArrowheads="1"/>
            </p:cNvSpPr>
            <p:nvPr/>
          </p:nvSpPr>
          <p:spPr bwMode="auto">
            <a:xfrm>
              <a:off x="169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83" name="Rectangle 181"/>
            <p:cNvSpPr>
              <a:spLocks noChangeArrowheads="1"/>
            </p:cNvSpPr>
            <p:nvPr/>
          </p:nvSpPr>
          <p:spPr bwMode="auto">
            <a:xfrm>
              <a:off x="185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84" name="Rectangle 182"/>
            <p:cNvSpPr>
              <a:spLocks noChangeArrowheads="1"/>
            </p:cNvSpPr>
            <p:nvPr/>
          </p:nvSpPr>
          <p:spPr bwMode="auto">
            <a:xfrm>
              <a:off x="202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85" name="Rectangle 183"/>
            <p:cNvSpPr>
              <a:spLocks noChangeArrowheads="1"/>
            </p:cNvSpPr>
            <p:nvPr/>
          </p:nvSpPr>
          <p:spPr bwMode="auto">
            <a:xfrm>
              <a:off x="218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86" name="AutoShape 184"/>
            <p:cNvSpPr>
              <a:spLocks noChangeArrowheads="1"/>
            </p:cNvSpPr>
            <p:nvPr/>
          </p:nvSpPr>
          <p:spPr bwMode="auto">
            <a:xfrm>
              <a:off x="1610" y="2795"/>
              <a:ext cx="771" cy="174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33" name="Group 185"/>
          <p:cNvGrpSpPr>
            <a:grpSpLocks/>
          </p:cNvGrpSpPr>
          <p:nvPr/>
        </p:nvGrpSpPr>
        <p:grpSpPr bwMode="auto">
          <a:xfrm>
            <a:off x="5004288" y="6237289"/>
            <a:ext cx="450605" cy="287337"/>
            <a:chOff x="1610" y="2795"/>
            <a:chExt cx="771" cy="545"/>
          </a:xfrm>
        </p:grpSpPr>
        <p:sp>
          <p:nvSpPr>
            <p:cNvPr id="4275" name="Rectangle 186"/>
            <p:cNvSpPr>
              <a:spLocks noChangeArrowheads="1"/>
            </p:cNvSpPr>
            <p:nvPr/>
          </p:nvSpPr>
          <p:spPr bwMode="auto">
            <a:xfrm>
              <a:off x="1665" y="3266"/>
              <a:ext cx="661" cy="74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 sz="19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76" name="Rectangle 187"/>
            <p:cNvSpPr>
              <a:spLocks noChangeArrowheads="1"/>
            </p:cNvSpPr>
            <p:nvPr/>
          </p:nvSpPr>
          <p:spPr bwMode="auto">
            <a:xfrm>
              <a:off x="169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 sz="19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77" name="Rectangle 188"/>
            <p:cNvSpPr>
              <a:spLocks noChangeArrowheads="1"/>
            </p:cNvSpPr>
            <p:nvPr/>
          </p:nvSpPr>
          <p:spPr bwMode="auto">
            <a:xfrm>
              <a:off x="185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 sz="19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78" name="Rectangle 189"/>
            <p:cNvSpPr>
              <a:spLocks noChangeArrowheads="1"/>
            </p:cNvSpPr>
            <p:nvPr/>
          </p:nvSpPr>
          <p:spPr bwMode="auto">
            <a:xfrm>
              <a:off x="202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 sz="19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79" name="Rectangle 190"/>
            <p:cNvSpPr>
              <a:spLocks noChangeArrowheads="1"/>
            </p:cNvSpPr>
            <p:nvPr/>
          </p:nvSpPr>
          <p:spPr bwMode="auto">
            <a:xfrm>
              <a:off x="218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 sz="19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80" name="AutoShape 191"/>
            <p:cNvSpPr>
              <a:spLocks noChangeArrowheads="1"/>
            </p:cNvSpPr>
            <p:nvPr/>
          </p:nvSpPr>
          <p:spPr bwMode="auto">
            <a:xfrm>
              <a:off x="1610" y="2795"/>
              <a:ext cx="771" cy="174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 sz="19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cxnSp>
        <p:nvCxnSpPr>
          <p:cNvPr id="4134" name="AutoShape 192"/>
          <p:cNvCxnSpPr>
            <a:cxnSpLocks noChangeShapeType="1"/>
            <a:stCxn id="4325" idx="0"/>
          </p:cNvCxnSpPr>
          <p:nvPr/>
        </p:nvCxnSpPr>
        <p:spPr bwMode="auto">
          <a:xfrm flipH="1" flipV="1">
            <a:off x="2964474" y="4141790"/>
            <a:ext cx="786457" cy="1374774"/>
          </a:xfrm>
          <a:prstGeom prst="straightConnector1">
            <a:avLst/>
          </a:prstGeom>
          <a:noFill/>
          <a:ln w="9525">
            <a:solidFill>
              <a:srgbClr val="777777"/>
            </a:solidFill>
            <a:prstDash val="dash"/>
            <a:round/>
            <a:headEnd/>
            <a:tailEnd/>
          </a:ln>
        </p:spPr>
      </p:cxnSp>
      <p:cxnSp>
        <p:nvCxnSpPr>
          <p:cNvPr id="4135" name="AutoShape 193"/>
          <p:cNvCxnSpPr>
            <a:cxnSpLocks noChangeShapeType="1"/>
            <a:stCxn id="4292" idx="0"/>
            <a:endCxn id="4183" idx="2"/>
          </p:cNvCxnSpPr>
          <p:nvPr/>
        </p:nvCxnSpPr>
        <p:spPr bwMode="auto">
          <a:xfrm flipH="1" flipV="1">
            <a:off x="1213960" y="4086225"/>
            <a:ext cx="592407" cy="1430339"/>
          </a:xfrm>
          <a:prstGeom prst="straightConnector1">
            <a:avLst/>
          </a:prstGeom>
          <a:noFill/>
          <a:ln w="9525">
            <a:solidFill>
              <a:srgbClr val="777777"/>
            </a:solidFill>
            <a:prstDash val="dash"/>
            <a:round/>
            <a:headEnd/>
            <a:tailEnd/>
          </a:ln>
        </p:spPr>
      </p:cxnSp>
      <p:sp>
        <p:nvSpPr>
          <p:cNvPr id="4136" name="Oval 194"/>
          <p:cNvSpPr>
            <a:spLocks noChangeArrowheads="1"/>
          </p:cNvSpPr>
          <p:nvPr/>
        </p:nvSpPr>
        <p:spPr bwMode="auto">
          <a:xfrm>
            <a:off x="3571143" y="4209033"/>
            <a:ext cx="283398" cy="330649"/>
          </a:xfrm>
          <a:prstGeom prst="ellipse">
            <a:avLst/>
          </a:prstGeom>
          <a:solidFill>
            <a:srgbClr val="DDDDDD">
              <a:alpha val="39999"/>
            </a:srgbClr>
          </a:solidFill>
          <a:ln w="9525" algn="ctr">
            <a:solidFill>
              <a:srgbClr val="777777"/>
            </a:solidFill>
            <a:round/>
            <a:headEnd/>
            <a:tailEnd/>
          </a:ln>
        </p:spPr>
        <p:txBody>
          <a:bodyPr wrap="square" lIns="95705" tIns="47852" rIns="95705" bIns="47852" anchor="ctr">
            <a:spAutoFit/>
          </a:bodyPr>
          <a:lstStyle/>
          <a:p>
            <a:pPr defTabSz="954088" eaLnBrk="0" hangingPunct="0"/>
            <a:endParaRPr lang="fi-FI">
              <a:solidFill>
                <a:srgbClr val="000000"/>
              </a:solidFill>
              <a:latin typeface="Lucida Sans Unicode" pitchFamily="34" charset="0"/>
            </a:endParaRPr>
          </a:p>
        </p:txBody>
      </p:sp>
      <p:grpSp>
        <p:nvGrpSpPr>
          <p:cNvPr id="4137" name="Group 195"/>
          <p:cNvGrpSpPr>
            <a:grpSpLocks/>
          </p:cNvGrpSpPr>
          <p:nvPr/>
        </p:nvGrpSpPr>
        <p:grpSpPr bwMode="auto">
          <a:xfrm flipH="1">
            <a:off x="6043246" y="3990975"/>
            <a:ext cx="160386" cy="406400"/>
            <a:chOff x="4512" y="2016"/>
            <a:chExt cx="96" cy="186"/>
          </a:xfrm>
        </p:grpSpPr>
        <p:sp>
          <p:nvSpPr>
            <p:cNvPr id="4270" name="Rectangle 196"/>
            <p:cNvSpPr>
              <a:spLocks noChangeArrowheads="1"/>
            </p:cNvSpPr>
            <p:nvPr/>
          </p:nvSpPr>
          <p:spPr bwMode="auto">
            <a:xfrm rot="19652027" flipH="1">
              <a:off x="4512" y="2072"/>
              <a:ext cx="28" cy="23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71" name="Rectangle 197"/>
            <p:cNvSpPr>
              <a:spLocks noChangeArrowheads="1"/>
            </p:cNvSpPr>
            <p:nvPr/>
          </p:nvSpPr>
          <p:spPr bwMode="auto">
            <a:xfrm rot="1947973">
              <a:off x="4580" y="2073"/>
              <a:ext cx="28" cy="23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72" name="Oval 198"/>
            <p:cNvSpPr>
              <a:spLocks noChangeArrowheads="1"/>
            </p:cNvSpPr>
            <p:nvPr/>
          </p:nvSpPr>
          <p:spPr bwMode="auto">
            <a:xfrm>
              <a:off x="4535" y="2016"/>
              <a:ext cx="49" cy="4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73" name="Rectangle 199"/>
            <p:cNvSpPr>
              <a:spLocks noChangeArrowheads="1"/>
            </p:cNvSpPr>
            <p:nvPr/>
          </p:nvSpPr>
          <p:spPr bwMode="auto">
            <a:xfrm>
              <a:off x="4532" y="2066"/>
              <a:ext cx="55" cy="71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74" name="AutoShape 200"/>
            <p:cNvSpPr>
              <a:spLocks noChangeArrowheads="1"/>
            </p:cNvSpPr>
            <p:nvPr/>
          </p:nvSpPr>
          <p:spPr bwMode="auto">
            <a:xfrm flipV="1">
              <a:off x="4512" y="2136"/>
              <a:ext cx="96" cy="6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82 h 21600"/>
                <a:gd name="T14" fmla="*/ 17100 w 21600"/>
                <a:gd name="T15" fmla="*/ 1701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lIns="104223" tIns="52111" rIns="104223" bIns="52111" anchor="ctr"/>
            <a:lstStyle/>
            <a:p>
              <a:endParaRPr lang="sv-SE"/>
            </a:p>
          </p:txBody>
        </p:sp>
      </p:grpSp>
      <p:sp>
        <p:nvSpPr>
          <p:cNvPr id="52425" name="Rectangle 201"/>
          <p:cNvSpPr>
            <a:spLocks noChangeArrowheads="1"/>
          </p:cNvSpPr>
          <p:nvPr/>
        </p:nvSpPr>
        <p:spPr bwMode="auto">
          <a:xfrm>
            <a:off x="4246685" y="3886201"/>
            <a:ext cx="1226564" cy="7413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lIns="95705" tIns="47852" rIns="95705" bIns="47852" anchor="ctr"/>
          <a:lstStyle/>
          <a:p>
            <a:pPr defTabSz="957748" eaLnBrk="0" hangingPunct="0">
              <a:defRPr/>
            </a:pPr>
            <a:endParaRPr lang="fi-FI" dirty="0">
              <a:solidFill>
                <a:srgbClr val="000000"/>
              </a:solidFill>
              <a:latin typeface="Lucida Sans Unicode" pitchFamily="34" charset="0"/>
              <a:ea typeface="MS Gothic" charset="-128"/>
            </a:endParaRPr>
          </a:p>
        </p:txBody>
      </p:sp>
      <p:pic>
        <p:nvPicPr>
          <p:cNvPr id="4139" name="Picture 202" descr="EuropeFla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3207" y="3886200"/>
            <a:ext cx="453661" cy="230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4140" name="Text Box 203"/>
          <p:cNvSpPr txBox="1">
            <a:spLocks noChangeArrowheads="1"/>
          </p:cNvSpPr>
          <p:nvPr/>
        </p:nvSpPr>
        <p:spPr bwMode="auto">
          <a:xfrm>
            <a:off x="4567604" y="4119564"/>
            <a:ext cx="501012" cy="15819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5705" tIns="47852" rIns="95705" bIns="47852">
            <a:spAutoFit/>
          </a:bodyPr>
          <a:lstStyle/>
          <a:p>
            <a:pPr algn="ctr" defTabSz="954088" eaLnBrk="0" hangingPunct="0">
              <a:spcBef>
                <a:spcPct val="50000"/>
              </a:spcBef>
            </a:pPr>
            <a:r>
              <a:rPr lang="en-GB" sz="800" b="1">
                <a:solidFill>
                  <a:srgbClr val="0066FF"/>
                </a:solidFill>
                <a:latin typeface="Arial" charset="0"/>
              </a:rPr>
              <a:t>EIT</a:t>
            </a:r>
          </a:p>
        </p:txBody>
      </p:sp>
      <p:sp>
        <p:nvSpPr>
          <p:cNvPr id="4141" name="Text Box 204"/>
          <p:cNvSpPr txBox="1">
            <a:spLocks noChangeArrowheads="1"/>
          </p:cNvSpPr>
          <p:nvPr/>
        </p:nvSpPr>
        <p:spPr bwMode="auto">
          <a:xfrm>
            <a:off x="4283320" y="4286250"/>
            <a:ext cx="1196014" cy="21974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5705" tIns="47852" rIns="95705" bIns="47852">
            <a:spAutoFit/>
          </a:bodyPr>
          <a:lstStyle/>
          <a:p>
            <a:pPr algn="ctr" defTabSz="954088" eaLnBrk="0" hangingPunct="0">
              <a:spcBef>
                <a:spcPct val="50000"/>
              </a:spcBef>
            </a:pPr>
            <a:r>
              <a:rPr lang="en-GB" sz="800" b="1">
                <a:solidFill>
                  <a:srgbClr val="0066FF"/>
                </a:solidFill>
                <a:latin typeface="Arial" charset="0"/>
              </a:rPr>
              <a:t>Knowledge Community</a:t>
            </a:r>
          </a:p>
        </p:txBody>
      </p:sp>
      <p:sp>
        <p:nvSpPr>
          <p:cNvPr id="4142" name="Text Box 205"/>
          <p:cNvSpPr txBox="1">
            <a:spLocks noChangeArrowheads="1"/>
          </p:cNvSpPr>
          <p:nvPr/>
        </p:nvSpPr>
        <p:spPr bwMode="auto">
          <a:xfrm>
            <a:off x="4284785" y="4110038"/>
            <a:ext cx="1098256" cy="15819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5705" tIns="47852" rIns="95705" bIns="47852">
            <a:spAutoFit/>
          </a:bodyPr>
          <a:lstStyle/>
          <a:p>
            <a:pPr algn="ctr" defTabSz="954088" eaLnBrk="0" hangingPunct="0">
              <a:spcBef>
                <a:spcPct val="50000"/>
              </a:spcBef>
            </a:pPr>
            <a:r>
              <a:rPr lang="en-GB" sz="800" b="1">
                <a:solidFill>
                  <a:srgbClr val="0066FF"/>
                </a:solidFill>
                <a:latin typeface="Arial" charset="0"/>
              </a:rPr>
              <a:t>Climate Change</a:t>
            </a:r>
          </a:p>
        </p:txBody>
      </p:sp>
      <p:grpSp>
        <p:nvGrpSpPr>
          <p:cNvPr id="4143" name="Group 206"/>
          <p:cNvGrpSpPr>
            <a:grpSpLocks/>
          </p:cNvGrpSpPr>
          <p:nvPr/>
        </p:nvGrpSpPr>
        <p:grpSpPr bwMode="auto">
          <a:xfrm flipH="1">
            <a:off x="5506914" y="4152900"/>
            <a:ext cx="239815" cy="407988"/>
            <a:chOff x="153" y="3018"/>
            <a:chExt cx="188" cy="390"/>
          </a:xfrm>
        </p:grpSpPr>
        <p:sp>
          <p:nvSpPr>
            <p:cNvPr id="4264" name="Rectangle 207"/>
            <p:cNvSpPr>
              <a:spLocks noChangeArrowheads="1"/>
            </p:cNvSpPr>
            <p:nvPr/>
          </p:nvSpPr>
          <p:spPr bwMode="auto">
            <a:xfrm rot="19652027" flipH="1">
              <a:off x="153" y="3132"/>
              <a:ext cx="54" cy="47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65" name="Rectangle 208"/>
            <p:cNvSpPr>
              <a:spLocks noChangeArrowheads="1"/>
            </p:cNvSpPr>
            <p:nvPr/>
          </p:nvSpPr>
          <p:spPr bwMode="auto">
            <a:xfrm rot="1947973">
              <a:off x="287" y="3134"/>
              <a:ext cx="54" cy="47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66" name="Oval 209"/>
            <p:cNvSpPr>
              <a:spLocks noChangeArrowheads="1"/>
            </p:cNvSpPr>
            <p:nvPr/>
          </p:nvSpPr>
          <p:spPr bwMode="auto">
            <a:xfrm>
              <a:off x="198" y="3018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67" name="Rectangle 210"/>
            <p:cNvSpPr>
              <a:spLocks noChangeArrowheads="1"/>
            </p:cNvSpPr>
            <p:nvPr/>
          </p:nvSpPr>
          <p:spPr bwMode="auto">
            <a:xfrm>
              <a:off x="192" y="3120"/>
              <a:ext cx="108" cy="144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68" name="Rectangle 211"/>
            <p:cNvSpPr>
              <a:spLocks noChangeArrowheads="1"/>
            </p:cNvSpPr>
            <p:nvPr/>
          </p:nvSpPr>
          <p:spPr bwMode="auto">
            <a:xfrm flipH="1">
              <a:off x="192" y="3264"/>
              <a:ext cx="47" cy="144"/>
            </a:xfrm>
            <a:prstGeom prst="rect">
              <a:avLst/>
            </a:prstGeom>
            <a:solidFill>
              <a:srgbClr val="5F5F5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69" name="Rectangle 212"/>
            <p:cNvSpPr>
              <a:spLocks noChangeArrowheads="1"/>
            </p:cNvSpPr>
            <p:nvPr/>
          </p:nvSpPr>
          <p:spPr bwMode="auto">
            <a:xfrm flipH="1">
              <a:off x="253" y="3264"/>
              <a:ext cx="47" cy="144"/>
            </a:xfrm>
            <a:prstGeom prst="rect">
              <a:avLst/>
            </a:prstGeom>
            <a:solidFill>
              <a:srgbClr val="5F5F5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44" name="Group 213"/>
          <p:cNvGrpSpPr>
            <a:grpSpLocks/>
          </p:cNvGrpSpPr>
          <p:nvPr/>
        </p:nvGrpSpPr>
        <p:grpSpPr bwMode="auto">
          <a:xfrm flipH="1">
            <a:off x="3518388" y="3990975"/>
            <a:ext cx="239813" cy="407988"/>
            <a:chOff x="153" y="3018"/>
            <a:chExt cx="188" cy="390"/>
          </a:xfrm>
        </p:grpSpPr>
        <p:sp>
          <p:nvSpPr>
            <p:cNvPr id="4258" name="Rectangle 214"/>
            <p:cNvSpPr>
              <a:spLocks noChangeArrowheads="1"/>
            </p:cNvSpPr>
            <p:nvPr/>
          </p:nvSpPr>
          <p:spPr bwMode="auto">
            <a:xfrm rot="19652027" flipH="1">
              <a:off x="153" y="3132"/>
              <a:ext cx="54" cy="47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59" name="Rectangle 215"/>
            <p:cNvSpPr>
              <a:spLocks noChangeArrowheads="1"/>
            </p:cNvSpPr>
            <p:nvPr/>
          </p:nvSpPr>
          <p:spPr bwMode="auto">
            <a:xfrm rot="1947973">
              <a:off x="287" y="3134"/>
              <a:ext cx="54" cy="47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60" name="Oval 216"/>
            <p:cNvSpPr>
              <a:spLocks noChangeArrowheads="1"/>
            </p:cNvSpPr>
            <p:nvPr/>
          </p:nvSpPr>
          <p:spPr bwMode="auto">
            <a:xfrm>
              <a:off x="198" y="3018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61" name="Rectangle 217"/>
            <p:cNvSpPr>
              <a:spLocks noChangeArrowheads="1"/>
            </p:cNvSpPr>
            <p:nvPr/>
          </p:nvSpPr>
          <p:spPr bwMode="auto">
            <a:xfrm>
              <a:off x="192" y="3120"/>
              <a:ext cx="108" cy="144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62" name="Rectangle 218"/>
            <p:cNvSpPr>
              <a:spLocks noChangeArrowheads="1"/>
            </p:cNvSpPr>
            <p:nvPr/>
          </p:nvSpPr>
          <p:spPr bwMode="auto">
            <a:xfrm flipH="1">
              <a:off x="192" y="3264"/>
              <a:ext cx="47" cy="144"/>
            </a:xfrm>
            <a:prstGeom prst="rect">
              <a:avLst/>
            </a:prstGeom>
            <a:solidFill>
              <a:srgbClr val="5F5F5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63" name="Rectangle 219"/>
            <p:cNvSpPr>
              <a:spLocks noChangeArrowheads="1"/>
            </p:cNvSpPr>
            <p:nvPr/>
          </p:nvSpPr>
          <p:spPr bwMode="auto">
            <a:xfrm flipH="1">
              <a:off x="253" y="3264"/>
              <a:ext cx="47" cy="144"/>
            </a:xfrm>
            <a:prstGeom prst="rect">
              <a:avLst/>
            </a:prstGeom>
            <a:solidFill>
              <a:srgbClr val="5F5F5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45" name="Group 220"/>
          <p:cNvGrpSpPr>
            <a:grpSpLocks/>
          </p:cNvGrpSpPr>
          <p:nvPr/>
        </p:nvGrpSpPr>
        <p:grpSpPr bwMode="auto">
          <a:xfrm flipH="1">
            <a:off x="3900854" y="4152900"/>
            <a:ext cx="160386" cy="406400"/>
            <a:chOff x="4512" y="2016"/>
            <a:chExt cx="96" cy="186"/>
          </a:xfrm>
        </p:grpSpPr>
        <p:sp>
          <p:nvSpPr>
            <p:cNvPr id="4253" name="Rectangle 221"/>
            <p:cNvSpPr>
              <a:spLocks noChangeArrowheads="1"/>
            </p:cNvSpPr>
            <p:nvPr/>
          </p:nvSpPr>
          <p:spPr bwMode="auto">
            <a:xfrm rot="19652027" flipH="1">
              <a:off x="4512" y="2072"/>
              <a:ext cx="28" cy="23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54" name="Rectangle 222"/>
            <p:cNvSpPr>
              <a:spLocks noChangeArrowheads="1"/>
            </p:cNvSpPr>
            <p:nvPr/>
          </p:nvSpPr>
          <p:spPr bwMode="auto">
            <a:xfrm rot="1947973">
              <a:off x="4580" y="2073"/>
              <a:ext cx="28" cy="23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55" name="Oval 223"/>
            <p:cNvSpPr>
              <a:spLocks noChangeArrowheads="1"/>
            </p:cNvSpPr>
            <p:nvPr/>
          </p:nvSpPr>
          <p:spPr bwMode="auto">
            <a:xfrm>
              <a:off x="4535" y="2016"/>
              <a:ext cx="49" cy="4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56" name="Rectangle 224"/>
            <p:cNvSpPr>
              <a:spLocks noChangeArrowheads="1"/>
            </p:cNvSpPr>
            <p:nvPr/>
          </p:nvSpPr>
          <p:spPr bwMode="auto">
            <a:xfrm>
              <a:off x="4532" y="2066"/>
              <a:ext cx="55" cy="71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57" name="AutoShape 225"/>
            <p:cNvSpPr>
              <a:spLocks noChangeArrowheads="1"/>
            </p:cNvSpPr>
            <p:nvPr/>
          </p:nvSpPr>
          <p:spPr bwMode="auto">
            <a:xfrm flipV="1">
              <a:off x="4512" y="2136"/>
              <a:ext cx="96" cy="6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82 h 21600"/>
                <a:gd name="T14" fmla="*/ 17100 w 21600"/>
                <a:gd name="T15" fmla="*/ 1701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lIns="104223" tIns="52111" rIns="104223" bIns="52111" anchor="ctr"/>
            <a:lstStyle/>
            <a:p>
              <a:endParaRPr lang="sv-SE"/>
            </a:p>
          </p:txBody>
        </p:sp>
      </p:grpSp>
      <p:grpSp>
        <p:nvGrpSpPr>
          <p:cNvPr id="4146" name="Group 226"/>
          <p:cNvGrpSpPr>
            <a:grpSpLocks/>
          </p:cNvGrpSpPr>
          <p:nvPr/>
        </p:nvGrpSpPr>
        <p:grpSpPr bwMode="auto">
          <a:xfrm flipH="1">
            <a:off x="5202115" y="4152900"/>
            <a:ext cx="160386" cy="406400"/>
            <a:chOff x="4512" y="2016"/>
            <a:chExt cx="96" cy="186"/>
          </a:xfrm>
        </p:grpSpPr>
        <p:sp>
          <p:nvSpPr>
            <p:cNvPr id="4248" name="Rectangle 227"/>
            <p:cNvSpPr>
              <a:spLocks noChangeArrowheads="1"/>
            </p:cNvSpPr>
            <p:nvPr/>
          </p:nvSpPr>
          <p:spPr bwMode="auto">
            <a:xfrm rot="19652027" flipH="1">
              <a:off x="4512" y="2072"/>
              <a:ext cx="28" cy="23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49" name="Rectangle 228"/>
            <p:cNvSpPr>
              <a:spLocks noChangeArrowheads="1"/>
            </p:cNvSpPr>
            <p:nvPr/>
          </p:nvSpPr>
          <p:spPr bwMode="auto">
            <a:xfrm rot="1947973">
              <a:off x="4580" y="2073"/>
              <a:ext cx="28" cy="23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50" name="Oval 229"/>
            <p:cNvSpPr>
              <a:spLocks noChangeArrowheads="1"/>
            </p:cNvSpPr>
            <p:nvPr/>
          </p:nvSpPr>
          <p:spPr bwMode="auto">
            <a:xfrm>
              <a:off x="4535" y="2016"/>
              <a:ext cx="49" cy="4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51" name="Rectangle 230"/>
            <p:cNvSpPr>
              <a:spLocks noChangeArrowheads="1"/>
            </p:cNvSpPr>
            <p:nvPr/>
          </p:nvSpPr>
          <p:spPr bwMode="auto">
            <a:xfrm>
              <a:off x="4532" y="2066"/>
              <a:ext cx="55" cy="71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52" name="AutoShape 231"/>
            <p:cNvSpPr>
              <a:spLocks noChangeArrowheads="1"/>
            </p:cNvSpPr>
            <p:nvPr/>
          </p:nvSpPr>
          <p:spPr bwMode="auto">
            <a:xfrm flipV="1">
              <a:off x="4512" y="2136"/>
              <a:ext cx="96" cy="6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82 h 21600"/>
                <a:gd name="T14" fmla="*/ 17100 w 21600"/>
                <a:gd name="T15" fmla="*/ 1701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lIns="104223" tIns="52111" rIns="104223" bIns="52111" anchor="ctr"/>
            <a:lstStyle/>
            <a:p>
              <a:endParaRPr lang="sv-SE"/>
            </a:p>
          </p:txBody>
        </p:sp>
      </p:grpSp>
      <p:cxnSp>
        <p:nvCxnSpPr>
          <p:cNvPr id="4147" name="AutoShape 232"/>
          <p:cNvCxnSpPr>
            <a:cxnSpLocks noChangeShapeType="1"/>
            <a:stCxn id="4344" idx="0"/>
          </p:cNvCxnSpPr>
          <p:nvPr/>
        </p:nvCxnSpPr>
        <p:spPr bwMode="auto">
          <a:xfrm flipV="1">
            <a:off x="2816016" y="4735515"/>
            <a:ext cx="1369123" cy="852485"/>
          </a:xfrm>
          <a:prstGeom prst="straightConnector1">
            <a:avLst/>
          </a:prstGeom>
          <a:noFill/>
          <a:ln w="9525">
            <a:solidFill>
              <a:srgbClr val="777777"/>
            </a:solidFill>
            <a:prstDash val="dash"/>
            <a:round/>
            <a:headEnd/>
            <a:tailEnd/>
          </a:ln>
        </p:spPr>
      </p:cxnSp>
      <p:cxnSp>
        <p:nvCxnSpPr>
          <p:cNvPr id="4148" name="AutoShape 233"/>
          <p:cNvCxnSpPr>
            <a:cxnSpLocks noChangeShapeType="1"/>
            <a:stCxn id="4363" idx="0"/>
            <a:endCxn id="4252" idx="3"/>
          </p:cNvCxnSpPr>
          <p:nvPr/>
        </p:nvCxnSpPr>
        <p:spPr bwMode="auto">
          <a:xfrm flipV="1">
            <a:off x="4868344" y="4559300"/>
            <a:ext cx="494157" cy="1101725"/>
          </a:xfrm>
          <a:prstGeom prst="straightConnector1">
            <a:avLst/>
          </a:prstGeom>
          <a:noFill/>
          <a:ln w="9525">
            <a:solidFill>
              <a:srgbClr val="777777"/>
            </a:solidFill>
            <a:prstDash val="dash"/>
            <a:round/>
            <a:headEnd/>
            <a:tailEnd/>
          </a:ln>
        </p:spPr>
      </p:cxnSp>
      <p:cxnSp>
        <p:nvCxnSpPr>
          <p:cNvPr id="4149" name="AutoShape 234"/>
          <p:cNvCxnSpPr>
            <a:cxnSpLocks noChangeShapeType="1"/>
            <a:stCxn id="4280" idx="5"/>
            <a:endCxn id="4269" idx="2"/>
          </p:cNvCxnSpPr>
          <p:nvPr/>
        </p:nvCxnSpPr>
        <p:spPr bwMode="auto">
          <a:xfrm flipV="1">
            <a:off x="5342242" y="4560888"/>
            <a:ext cx="246949" cy="1722270"/>
          </a:xfrm>
          <a:prstGeom prst="straightConnector1">
            <a:avLst/>
          </a:prstGeom>
          <a:noFill/>
          <a:ln w="9525">
            <a:solidFill>
              <a:srgbClr val="777777"/>
            </a:solidFill>
            <a:prstDash val="dash"/>
            <a:round/>
            <a:headEnd/>
            <a:tailEnd/>
          </a:ln>
        </p:spPr>
      </p:cxnSp>
      <p:cxnSp>
        <p:nvCxnSpPr>
          <p:cNvPr id="4150" name="AutoShape 235"/>
          <p:cNvCxnSpPr>
            <a:cxnSpLocks noChangeShapeType="1"/>
            <a:stCxn id="4286" idx="4"/>
            <a:endCxn id="4263" idx="2"/>
          </p:cNvCxnSpPr>
          <p:nvPr/>
        </p:nvCxnSpPr>
        <p:spPr bwMode="auto">
          <a:xfrm flipV="1">
            <a:off x="2285206" y="4398963"/>
            <a:ext cx="1315459" cy="1642724"/>
          </a:xfrm>
          <a:prstGeom prst="straightConnector1">
            <a:avLst/>
          </a:prstGeom>
          <a:noFill/>
          <a:ln w="9525">
            <a:solidFill>
              <a:srgbClr val="777777"/>
            </a:solidFill>
            <a:prstDash val="dash"/>
            <a:round/>
            <a:headEnd/>
            <a:tailEnd/>
          </a:ln>
        </p:spPr>
      </p:cxnSp>
      <p:cxnSp>
        <p:nvCxnSpPr>
          <p:cNvPr id="4151" name="AutoShape 236"/>
          <p:cNvCxnSpPr>
            <a:cxnSpLocks noChangeShapeType="1"/>
            <a:stCxn id="4297" idx="5"/>
            <a:endCxn id="4274" idx="3"/>
          </p:cNvCxnSpPr>
          <p:nvPr/>
        </p:nvCxnSpPr>
        <p:spPr bwMode="auto">
          <a:xfrm flipV="1">
            <a:off x="4265349" y="4397375"/>
            <a:ext cx="1938283" cy="1391802"/>
          </a:xfrm>
          <a:prstGeom prst="straightConnector1">
            <a:avLst/>
          </a:prstGeom>
          <a:noFill/>
          <a:ln w="9525">
            <a:solidFill>
              <a:srgbClr val="777777"/>
            </a:solidFill>
            <a:prstDash val="dash"/>
            <a:round/>
            <a:headEnd/>
            <a:tailEnd/>
          </a:ln>
        </p:spPr>
      </p:cxnSp>
      <p:grpSp>
        <p:nvGrpSpPr>
          <p:cNvPr id="4152" name="Group 237"/>
          <p:cNvGrpSpPr>
            <a:grpSpLocks/>
          </p:cNvGrpSpPr>
          <p:nvPr/>
        </p:nvGrpSpPr>
        <p:grpSpPr bwMode="auto">
          <a:xfrm>
            <a:off x="2195145" y="1773239"/>
            <a:ext cx="1802423" cy="828675"/>
            <a:chOff x="1610" y="2795"/>
            <a:chExt cx="771" cy="545"/>
          </a:xfrm>
        </p:grpSpPr>
        <p:sp>
          <p:nvSpPr>
            <p:cNvPr id="4242" name="Rectangle 238"/>
            <p:cNvSpPr>
              <a:spLocks noChangeArrowheads="1"/>
            </p:cNvSpPr>
            <p:nvPr/>
          </p:nvSpPr>
          <p:spPr bwMode="auto">
            <a:xfrm>
              <a:off x="1665" y="3266"/>
              <a:ext cx="661" cy="74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43" name="Rectangle 239"/>
            <p:cNvSpPr>
              <a:spLocks noChangeArrowheads="1"/>
            </p:cNvSpPr>
            <p:nvPr/>
          </p:nvSpPr>
          <p:spPr bwMode="auto">
            <a:xfrm>
              <a:off x="169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44" name="Rectangle 240"/>
            <p:cNvSpPr>
              <a:spLocks noChangeArrowheads="1"/>
            </p:cNvSpPr>
            <p:nvPr/>
          </p:nvSpPr>
          <p:spPr bwMode="auto">
            <a:xfrm>
              <a:off x="185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45" name="Rectangle 241"/>
            <p:cNvSpPr>
              <a:spLocks noChangeArrowheads="1"/>
            </p:cNvSpPr>
            <p:nvPr/>
          </p:nvSpPr>
          <p:spPr bwMode="auto">
            <a:xfrm>
              <a:off x="2023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46" name="Rectangle 242"/>
            <p:cNvSpPr>
              <a:spLocks noChangeArrowheads="1"/>
            </p:cNvSpPr>
            <p:nvPr/>
          </p:nvSpPr>
          <p:spPr bwMode="auto">
            <a:xfrm>
              <a:off x="2188" y="2969"/>
              <a:ext cx="110" cy="297"/>
            </a:xfrm>
            <a:prstGeom prst="rect">
              <a:avLst/>
            </a:prstGeom>
            <a:gradFill rotWithShape="1">
              <a:gsLst>
                <a:gs pos="0">
                  <a:srgbClr val="666666"/>
                </a:gs>
                <a:gs pos="5000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247" name="AutoShape 243"/>
            <p:cNvSpPr>
              <a:spLocks noChangeArrowheads="1"/>
            </p:cNvSpPr>
            <p:nvPr/>
          </p:nvSpPr>
          <p:spPr bwMode="auto">
            <a:xfrm>
              <a:off x="1610" y="2795"/>
              <a:ext cx="771" cy="174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pic>
        <p:nvPicPr>
          <p:cNvPr id="4153" name="Picture 244" descr="EuropeFla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8257" y="1484314"/>
            <a:ext cx="45060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54" name="Text Box 245"/>
          <p:cNvSpPr txBox="1">
            <a:spLocks noChangeArrowheads="1"/>
          </p:cNvSpPr>
          <p:nvPr/>
        </p:nvSpPr>
        <p:spPr bwMode="auto">
          <a:xfrm>
            <a:off x="2891204" y="1125538"/>
            <a:ext cx="649177" cy="158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05" tIns="47852" rIns="95705" bIns="47852">
            <a:spAutoFit/>
          </a:bodyPr>
          <a:lstStyle/>
          <a:p>
            <a:pPr algn="ctr" defTabSz="954088" eaLnBrk="0" hangingPunct="0">
              <a:spcBef>
                <a:spcPct val="50000"/>
              </a:spcBef>
            </a:pPr>
            <a:r>
              <a:rPr lang="fr-BE" sz="800" b="1">
                <a:solidFill>
                  <a:srgbClr val="F8F200"/>
                </a:solidFill>
                <a:latin typeface="Arial" charset="0"/>
              </a:rPr>
              <a:t>EIT</a:t>
            </a:r>
            <a:endParaRPr lang="en-GB" sz="800" b="1">
              <a:solidFill>
                <a:srgbClr val="F8F200"/>
              </a:solidFill>
              <a:latin typeface="Arial" charset="0"/>
            </a:endParaRPr>
          </a:p>
        </p:txBody>
      </p:sp>
      <p:sp>
        <p:nvSpPr>
          <p:cNvPr id="4155" name="Line 246"/>
          <p:cNvSpPr>
            <a:spLocks noChangeShapeType="1"/>
          </p:cNvSpPr>
          <p:nvPr/>
        </p:nvSpPr>
        <p:spPr bwMode="auto">
          <a:xfrm flipV="1">
            <a:off x="3058258" y="1484313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83967" tIns="41984" rIns="83967" bIns="41984">
            <a:spAutoFit/>
          </a:bodyPr>
          <a:lstStyle/>
          <a:p>
            <a:endParaRPr lang="sv-SE"/>
          </a:p>
        </p:txBody>
      </p:sp>
      <p:grpSp>
        <p:nvGrpSpPr>
          <p:cNvPr id="4156" name="Group 247"/>
          <p:cNvGrpSpPr>
            <a:grpSpLocks/>
          </p:cNvGrpSpPr>
          <p:nvPr/>
        </p:nvGrpSpPr>
        <p:grpSpPr bwMode="auto">
          <a:xfrm>
            <a:off x="2315308" y="2036764"/>
            <a:ext cx="1449576" cy="504825"/>
            <a:chOff x="1246" y="2659"/>
            <a:chExt cx="1316" cy="525"/>
          </a:xfrm>
        </p:grpSpPr>
        <p:grpSp>
          <p:nvGrpSpPr>
            <p:cNvPr id="4184" name="Group 248"/>
            <p:cNvGrpSpPr>
              <a:grpSpLocks/>
            </p:cNvGrpSpPr>
            <p:nvPr/>
          </p:nvGrpSpPr>
          <p:grpSpPr bwMode="auto">
            <a:xfrm flipH="1">
              <a:off x="1383" y="2659"/>
              <a:ext cx="165" cy="343"/>
              <a:chOff x="153" y="3018"/>
              <a:chExt cx="188" cy="390"/>
            </a:xfrm>
          </p:grpSpPr>
          <p:sp>
            <p:nvSpPr>
              <p:cNvPr id="4236" name="Rectangle 249"/>
              <p:cNvSpPr>
                <a:spLocks noChangeArrowheads="1"/>
              </p:cNvSpPr>
              <p:nvPr/>
            </p:nvSpPr>
            <p:spPr bwMode="auto">
              <a:xfrm rot="19652027" flipH="1">
                <a:off x="153" y="3132"/>
                <a:ext cx="54" cy="47"/>
              </a:xfrm>
              <a:prstGeom prst="rect">
                <a:avLst/>
              </a:prstGeom>
              <a:solidFill>
                <a:srgbClr val="0066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37" name="Rectangle 250"/>
              <p:cNvSpPr>
                <a:spLocks noChangeArrowheads="1"/>
              </p:cNvSpPr>
              <p:nvPr/>
            </p:nvSpPr>
            <p:spPr bwMode="auto">
              <a:xfrm rot="1947973">
                <a:off x="287" y="3134"/>
                <a:ext cx="54" cy="47"/>
              </a:xfrm>
              <a:prstGeom prst="rect">
                <a:avLst/>
              </a:prstGeom>
              <a:solidFill>
                <a:srgbClr val="0066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38" name="Oval 251"/>
              <p:cNvSpPr>
                <a:spLocks noChangeArrowheads="1"/>
              </p:cNvSpPr>
              <p:nvPr/>
            </p:nvSpPr>
            <p:spPr bwMode="auto">
              <a:xfrm>
                <a:off x="198" y="3018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39" name="Rectangle 252"/>
              <p:cNvSpPr>
                <a:spLocks noChangeArrowheads="1"/>
              </p:cNvSpPr>
              <p:nvPr/>
            </p:nvSpPr>
            <p:spPr bwMode="auto">
              <a:xfrm>
                <a:off x="192" y="3120"/>
                <a:ext cx="108" cy="144"/>
              </a:xfrm>
              <a:prstGeom prst="rect">
                <a:avLst/>
              </a:prstGeom>
              <a:solidFill>
                <a:srgbClr val="0066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40" name="Rectangle 253"/>
              <p:cNvSpPr>
                <a:spLocks noChangeArrowheads="1"/>
              </p:cNvSpPr>
              <p:nvPr/>
            </p:nvSpPr>
            <p:spPr bwMode="auto">
              <a:xfrm flipH="1">
                <a:off x="192" y="3264"/>
                <a:ext cx="47" cy="144"/>
              </a:xfrm>
              <a:prstGeom prst="rect">
                <a:avLst/>
              </a:prstGeom>
              <a:solidFill>
                <a:srgbClr val="5F5F5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41" name="Rectangle 254"/>
              <p:cNvSpPr>
                <a:spLocks noChangeArrowheads="1"/>
              </p:cNvSpPr>
              <p:nvPr/>
            </p:nvSpPr>
            <p:spPr bwMode="auto">
              <a:xfrm flipH="1">
                <a:off x="253" y="3264"/>
                <a:ext cx="47" cy="144"/>
              </a:xfrm>
              <a:prstGeom prst="rect">
                <a:avLst/>
              </a:prstGeom>
              <a:solidFill>
                <a:srgbClr val="5F5F5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</p:grpSp>
        <p:grpSp>
          <p:nvGrpSpPr>
            <p:cNvPr id="4185" name="Group 255"/>
            <p:cNvGrpSpPr>
              <a:grpSpLocks/>
            </p:cNvGrpSpPr>
            <p:nvPr/>
          </p:nvGrpSpPr>
          <p:grpSpPr bwMode="auto">
            <a:xfrm flipH="1">
              <a:off x="1655" y="2659"/>
              <a:ext cx="166" cy="332"/>
              <a:chOff x="4512" y="2016"/>
              <a:chExt cx="96" cy="186"/>
            </a:xfrm>
          </p:grpSpPr>
          <p:sp>
            <p:nvSpPr>
              <p:cNvPr id="4231" name="Rectangle 256"/>
              <p:cNvSpPr>
                <a:spLocks noChangeArrowheads="1"/>
              </p:cNvSpPr>
              <p:nvPr/>
            </p:nvSpPr>
            <p:spPr bwMode="auto">
              <a:xfrm rot="19652027" flipH="1">
                <a:off x="4512" y="2072"/>
                <a:ext cx="28" cy="23"/>
              </a:xfrm>
              <a:prstGeom prst="rect">
                <a:avLst/>
              </a:prstGeom>
              <a:solidFill>
                <a:srgbClr val="66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32" name="Rectangle 257"/>
              <p:cNvSpPr>
                <a:spLocks noChangeArrowheads="1"/>
              </p:cNvSpPr>
              <p:nvPr/>
            </p:nvSpPr>
            <p:spPr bwMode="auto">
              <a:xfrm rot="1947973">
                <a:off x="4580" y="2073"/>
                <a:ext cx="28" cy="23"/>
              </a:xfrm>
              <a:prstGeom prst="rect">
                <a:avLst/>
              </a:prstGeom>
              <a:solidFill>
                <a:srgbClr val="66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33" name="Oval 258"/>
              <p:cNvSpPr>
                <a:spLocks noChangeArrowheads="1"/>
              </p:cNvSpPr>
              <p:nvPr/>
            </p:nvSpPr>
            <p:spPr bwMode="auto">
              <a:xfrm>
                <a:off x="4535" y="2016"/>
                <a:ext cx="49" cy="4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34" name="Rectangle 259"/>
              <p:cNvSpPr>
                <a:spLocks noChangeArrowheads="1"/>
              </p:cNvSpPr>
              <p:nvPr/>
            </p:nvSpPr>
            <p:spPr bwMode="auto">
              <a:xfrm>
                <a:off x="4532" y="2066"/>
                <a:ext cx="55" cy="71"/>
              </a:xfrm>
              <a:prstGeom prst="rect">
                <a:avLst/>
              </a:prstGeom>
              <a:solidFill>
                <a:srgbClr val="66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35" name="AutoShape 260"/>
              <p:cNvSpPr>
                <a:spLocks noChangeArrowheads="1"/>
              </p:cNvSpPr>
              <p:nvPr/>
            </p:nvSpPr>
            <p:spPr bwMode="auto">
              <a:xfrm flipV="1">
                <a:off x="4512" y="2136"/>
                <a:ext cx="96" cy="6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00 w 21600"/>
                  <a:gd name="T13" fmla="*/ 4582 h 21600"/>
                  <a:gd name="T14" fmla="*/ 17100 w 21600"/>
                  <a:gd name="T15" fmla="*/ 1701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lIns="104223" tIns="52111" rIns="104223" bIns="52111" anchor="ctr"/>
              <a:lstStyle/>
              <a:p>
                <a:endParaRPr lang="sv-SE"/>
              </a:p>
            </p:txBody>
          </p:sp>
        </p:grpSp>
        <p:grpSp>
          <p:nvGrpSpPr>
            <p:cNvPr id="4186" name="Group 261"/>
            <p:cNvGrpSpPr>
              <a:grpSpLocks/>
            </p:cNvGrpSpPr>
            <p:nvPr/>
          </p:nvGrpSpPr>
          <p:grpSpPr bwMode="auto">
            <a:xfrm flipH="1">
              <a:off x="1791" y="2795"/>
              <a:ext cx="166" cy="332"/>
              <a:chOff x="4512" y="2016"/>
              <a:chExt cx="96" cy="186"/>
            </a:xfrm>
          </p:grpSpPr>
          <p:sp>
            <p:nvSpPr>
              <p:cNvPr id="4226" name="Rectangle 262"/>
              <p:cNvSpPr>
                <a:spLocks noChangeArrowheads="1"/>
              </p:cNvSpPr>
              <p:nvPr/>
            </p:nvSpPr>
            <p:spPr bwMode="auto">
              <a:xfrm rot="19652027" flipH="1">
                <a:off x="4512" y="2072"/>
                <a:ext cx="28" cy="23"/>
              </a:xfrm>
              <a:prstGeom prst="rect">
                <a:avLst/>
              </a:prstGeom>
              <a:solidFill>
                <a:srgbClr val="66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27" name="Rectangle 263"/>
              <p:cNvSpPr>
                <a:spLocks noChangeArrowheads="1"/>
              </p:cNvSpPr>
              <p:nvPr/>
            </p:nvSpPr>
            <p:spPr bwMode="auto">
              <a:xfrm rot="1947973">
                <a:off x="4580" y="2073"/>
                <a:ext cx="28" cy="23"/>
              </a:xfrm>
              <a:prstGeom prst="rect">
                <a:avLst/>
              </a:prstGeom>
              <a:solidFill>
                <a:srgbClr val="66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28" name="Oval 264"/>
              <p:cNvSpPr>
                <a:spLocks noChangeArrowheads="1"/>
              </p:cNvSpPr>
              <p:nvPr/>
            </p:nvSpPr>
            <p:spPr bwMode="auto">
              <a:xfrm>
                <a:off x="4535" y="2016"/>
                <a:ext cx="49" cy="4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29" name="Rectangle 265"/>
              <p:cNvSpPr>
                <a:spLocks noChangeArrowheads="1"/>
              </p:cNvSpPr>
              <p:nvPr/>
            </p:nvSpPr>
            <p:spPr bwMode="auto">
              <a:xfrm>
                <a:off x="4532" y="2066"/>
                <a:ext cx="55" cy="71"/>
              </a:xfrm>
              <a:prstGeom prst="rect">
                <a:avLst/>
              </a:prstGeom>
              <a:solidFill>
                <a:srgbClr val="66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30" name="AutoShape 266"/>
              <p:cNvSpPr>
                <a:spLocks noChangeArrowheads="1"/>
              </p:cNvSpPr>
              <p:nvPr/>
            </p:nvSpPr>
            <p:spPr bwMode="auto">
              <a:xfrm flipV="1">
                <a:off x="4512" y="2136"/>
                <a:ext cx="96" cy="6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00 w 21600"/>
                  <a:gd name="T13" fmla="*/ 4582 h 21600"/>
                  <a:gd name="T14" fmla="*/ 17100 w 21600"/>
                  <a:gd name="T15" fmla="*/ 1701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lIns="104223" tIns="52111" rIns="104223" bIns="52111" anchor="ctr"/>
              <a:lstStyle/>
              <a:p>
                <a:endParaRPr lang="sv-SE"/>
              </a:p>
            </p:txBody>
          </p:sp>
        </p:grpSp>
        <p:grpSp>
          <p:nvGrpSpPr>
            <p:cNvPr id="4187" name="Group 267"/>
            <p:cNvGrpSpPr>
              <a:grpSpLocks/>
            </p:cNvGrpSpPr>
            <p:nvPr/>
          </p:nvGrpSpPr>
          <p:grpSpPr bwMode="auto">
            <a:xfrm flipH="1">
              <a:off x="2078" y="2659"/>
              <a:ext cx="166" cy="332"/>
              <a:chOff x="4512" y="2016"/>
              <a:chExt cx="96" cy="186"/>
            </a:xfrm>
          </p:grpSpPr>
          <p:sp>
            <p:nvSpPr>
              <p:cNvPr id="4221" name="Rectangle 268"/>
              <p:cNvSpPr>
                <a:spLocks noChangeArrowheads="1"/>
              </p:cNvSpPr>
              <p:nvPr/>
            </p:nvSpPr>
            <p:spPr bwMode="auto">
              <a:xfrm rot="19652027" flipH="1">
                <a:off x="4512" y="2072"/>
                <a:ext cx="28" cy="23"/>
              </a:xfrm>
              <a:prstGeom prst="rect">
                <a:avLst/>
              </a:prstGeom>
              <a:solidFill>
                <a:srgbClr val="66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22" name="Rectangle 269"/>
              <p:cNvSpPr>
                <a:spLocks noChangeArrowheads="1"/>
              </p:cNvSpPr>
              <p:nvPr/>
            </p:nvSpPr>
            <p:spPr bwMode="auto">
              <a:xfrm rot="1947973">
                <a:off x="4580" y="2073"/>
                <a:ext cx="28" cy="23"/>
              </a:xfrm>
              <a:prstGeom prst="rect">
                <a:avLst/>
              </a:prstGeom>
              <a:solidFill>
                <a:srgbClr val="66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23" name="Oval 270"/>
              <p:cNvSpPr>
                <a:spLocks noChangeArrowheads="1"/>
              </p:cNvSpPr>
              <p:nvPr/>
            </p:nvSpPr>
            <p:spPr bwMode="auto">
              <a:xfrm>
                <a:off x="4535" y="2016"/>
                <a:ext cx="49" cy="4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24" name="Rectangle 271"/>
              <p:cNvSpPr>
                <a:spLocks noChangeArrowheads="1"/>
              </p:cNvSpPr>
              <p:nvPr/>
            </p:nvSpPr>
            <p:spPr bwMode="auto">
              <a:xfrm>
                <a:off x="4532" y="2066"/>
                <a:ext cx="55" cy="71"/>
              </a:xfrm>
              <a:prstGeom prst="rect">
                <a:avLst/>
              </a:prstGeom>
              <a:solidFill>
                <a:srgbClr val="66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25" name="AutoShape 272"/>
              <p:cNvSpPr>
                <a:spLocks noChangeArrowheads="1"/>
              </p:cNvSpPr>
              <p:nvPr/>
            </p:nvSpPr>
            <p:spPr bwMode="auto">
              <a:xfrm flipV="1">
                <a:off x="4512" y="2136"/>
                <a:ext cx="96" cy="6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00 w 21600"/>
                  <a:gd name="T13" fmla="*/ 4582 h 21600"/>
                  <a:gd name="T14" fmla="*/ 17100 w 21600"/>
                  <a:gd name="T15" fmla="*/ 1701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lIns="104223" tIns="52111" rIns="104223" bIns="52111" anchor="ctr"/>
              <a:lstStyle/>
              <a:p>
                <a:endParaRPr lang="sv-SE"/>
              </a:p>
            </p:txBody>
          </p:sp>
        </p:grpSp>
        <p:grpSp>
          <p:nvGrpSpPr>
            <p:cNvPr id="4188" name="Group 273"/>
            <p:cNvGrpSpPr>
              <a:grpSpLocks/>
            </p:cNvGrpSpPr>
            <p:nvPr/>
          </p:nvGrpSpPr>
          <p:grpSpPr bwMode="auto">
            <a:xfrm flipH="1">
              <a:off x="2396" y="2704"/>
              <a:ext cx="166" cy="332"/>
              <a:chOff x="4512" y="2016"/>
              <a:chExt cx="96" cy="186"/>
            </a:xfrm>
          </p:grpSpPr>
          <p:sp>
            <p:nvSpPr>
              <p:cNvPr id="4216" name="Rectangle 274"/>
              <p:cNvSpPr>
                <a:spLocks noChangeArrowheads="1"/>
              </p:cNvSpPr>
              <p:nvPr/>
            </p:nvSpPr>
            <p:spPr bwMode="auto">
              <a:xfrm rot="19652027" flipH="1">
                <a:off x="4512" y="2072"/>
                <a:ext cx="28" cy="23"/>
              </a:xfrm>
              <a:prstGeom prst="rect">
                <a:avLst/>
              </a:prstGeom>
              <a:solidFill>
                <a:srgbClr val="66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17" name="Rectangle 275"/>
              <p:cNvSpPr>
                <a:spLocks noChangeArrowheads="1"/>
              </p:cNvSpPr>
              <p:nvPr/>
            </p:nvSpPr>
            <p:spPr bwMode="auto">
              <a:xfrm rot="1947973">
                <a:off x="4580" y="2073"/>
                <a:ext cx="28" cy="23"/>
              </a:xfrm>
              <a:prstGeom prst="rect">
                <a:avLst/>
              </a:prstGeom>
              <a:solidFill>
                <a:srgbClr val="66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18" name="Oval 276"/>
              <p:cNvSpPr>
                <a:spLocks noChangeArrowheads="1"/>
              </p:cNvSpPr>
              <p:nvPr/>
            </p:nvSpPr>
            <p:spPr bwMode="auto">
              <a:xfrm>
                <a:off x="4535" y="2016"/>
                <a:ext cx="49" cy="4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19" name="Rectangle 277"/>
              <p:cNvSpPr>
                <a:spLocks noChangeArrowheads="1"/>
              </p:cNvSpPr>
              <p:nvPr/>
            </p:nvSpPr>
            <p:spPr bwMode="auto">
              <a:xfrm>
                <a:off x="4532" y="2066"/>
                <a:ext cx="55" cy="71"/>
              </a:xfrm>
              <a:prstGeom prst="rect">
                <a:avLst/>
              </a:prstGeom>
              <a:solidFill>
                <a:srgbClr val="66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20" name="AutoShape 278"/>
              <p:cNvSpPr>
                <a:spLocks noChangeArrowheads="1"/>
              </p:cNvSpPr>
              <p:nvPr/>
            </p:nvSpPr>
            <p:spPr bwMode="auto">
              <a:xfrm flipV="1">
                <a:off x="4512" y="2136"/>
                <a:ext cx="96" cy="6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00 w 21600"/>
                  <a:gd name="T13" fmla="*/ 4582 h 21600"/>
                  <a:gd name="T14" fmla="*/ 17100 w 21600"/>
                  <a:gd name="T15" fmla="*/ 1701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lIns="104223" tIns="52111" rIns="104223" bIns="52111" anchor="ctr"/>
              <a:lstStyle/>
              <a:p>
                <a:endParaRPr lang="sv-SE"/>
              </a:p>
            </p:txBody>
          </p:sp>
        </p:grpSp>
        <p:grpSp>
          <p:nvGrpSpPr>
            <p:cNvPr id="4189" name="Group 279"/>
            <p:cNvGrpSpPr>
              <a:grpSpLocks/>
            </p:cNvGrpSpPr>
            <p:nvPr/>
          </p:nvGrpSpPr>
          <p:grpSpPr bwMode="auto">
            <a:xfrm flipH="1">
              <a:off x="1972" y="2750"/>
              <a:ext cx="165" cy="343"/>
              <a:chOff x="153" y="3018"/>
              <a:chExt cx="188" cy="390"/>
            </a:xfrm>
          </p:grpSpPr>
          <p:sp>
            <p:nvSpPr>
              <p:cNvPr id="4210" name="Rectangle 280"/>
              <p:cNvSpPr>
                <a:spLocks noChangeArrowheads="1"/>
              </p:cNvSpPr>
              <p:nvPr/>
            </p:nvSpPr>
            <p:spPr bwMode="auto">
              <a:xfrm rot="19652027" flipH="1">
                <a:off x="153" y="3132"/>
                <a:ext cx="54" cy="47"/>
              </a:xfrm>
              <a:prstGeom prst="rect">
                <a:avLst/>
              </a:prstGeom>
              <a:solidFill>
                <a:srgbClr val="0066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11" name="Rectangle 281"/>
              <p:cNvSpPr>
                <a:spLocks noChangeArrowheads="1"/>
              </p:cNvSpPr>
              <p:nvPr/>
            </p:nvSpPr>
            <p:spPr bwMode="auto">
              <a:xfrm rot="1947973">
                <a:off x="287" y="3134"/>
                <a:ext cx="54" cy="47"/>
              </a:xfrm>
              <a:prstGeom prst="rect">
                <a:avLst/>
              </a:prstGeom>
              <a:solidFill>
                <a:srgbClr val="0066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12" name="Oval 282"/>
              <p:cNvSpPr>
                <a:spLocks noChangeArrowheads="1"/>
              </p:cNvSpPr>
              <p:nvPr/>
            </p:nvSpPr>
            <p:spPr bwMode="auto">
              <a:xfrm>
                <a:off x="198" y="3018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13" name="Rectangle 283"/>
              <p:cNvSpPr>
                <a:spLocks noChangeArrowheads="1"/>
              </p:cNvSpPr>
              <p:nvPr/>
            </p:nvSpPr>
            <p:spPr bwMode="auto">
              <a:xfrm>
                <a:off x="192" y="3120"/>
                <a:ext cx="108" cy="144"/>
              </a:xfrm>
              <a:prstGeom prst="rect">
                <a:avLst/>
              </a:prstGeom>
              <a:solidFill>
                <a:srgbClr val="0066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14" name="Rectangle 284"/>
              <p:cNvSpPr>
                <a:spLocks noChangeArrowheads="1"/>
              </p:cNvSpPr>
              <p:nvPr/>
            </p:nvSpPr>
            <p:spPr bwMode="auto">
              <a:xfrm flipH="1">
                <a:off x="192" y="3264"/>
                <a:ext cx="47" cy="144"/>
              </a:xfrm>
              <a:prstGeom prst="rect">
                <a:avLst/>
              </a:prstGeom>
              <a:solidFill>
                <a:srgbClr val="5F5F5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15" name="Rectangle 285"/>
              <p:cNvSpPr>
                <a:spLocks noChangeArrowheads="1"/>
              </p:cNvSpPr>
              <p:nvPr/>
            </p:nvSpPr>
            <p:spPr bwMode="auto">
              <a:xfrm flipH="1">
                <a:off x="253" y="3264"/>
                <a:ext cx="47" cy="144"/>
              </a:xfrm>
              <a:prstGeom prst="rect">
                <a:avLst/>
              </a:prstGeom>
              <a:solidFill>
                <a:srgbClr val="5F5F5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</p:grpSp>
        <p:grpSp>
          <p:nvGrpSpPr>
            <p:cNvPr id="4190" name="Group 286"/>
            <p:cNvGrpSpPr>
              <a:grpSpLocks/>
            </p:cNvGrpSpPr>
            <p:nvPr/>
          </p:nvGrpSpPr>
          <p:grpSpPr bwMode="auto">
            <a:xfrm flipH="1">
              <a:off x="1246" y="2750"/>
              <a:ext cx="165" cy="343"/>
              <a:chOff x="153" y="3018"/>
              <a:chExt cx="188" cy="390"/>
            </a:xfrm>
          </p:grpSpPr>
          <p:sp>
            <p:nvSpPr>
              <p:cNvPr id="4204" name="Rectangle 287"/>
              <p:cNvSpPr>
                <a:spLocks noChangeArrowheads="1"/>
              </p:cNvSpPr>
              <p:nvPr/>
            </p:nvSpPr>
            <p:spPr bwMode="auto">
              <a:xfrm rot="19652027" flipH="1">
                <a:off x="153" y="3132"/>
                <a:ext cx="54" cy="47"/>
              </a:xfrm>
              <a:prstGeom prst="rect">
                <a:avLst/>
              </a:prstGeom>
              <a:solidFill>
                <a:srgbClr val="0066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05" name="Rectangle 288"/>
              <p:cNvSpPr>
                <a:spLocks noChangeArrowheads="1"/>
              </p:cNvSpPr>
              <p:nvPr/>
            </p:nvSpPr>
            <p:spPr bwMode="auto">
              <a:xfrm rot="1947973">
                <a:off x="287" y="3134"/>
                <a:ext cx="54" cy="47"/>
              </a:xfrm>
              <a:prstGeom prst="rect">
                <a:avLst/>
              </a:prstGeom>
              <a:solidFill>
                <a:srgbClr val="0066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06" name="Oval 289"/>
              <p:cNvSpPr>
                <a:spLocks noChangeArrowheads="1"/>
              </p:cNvSpPr>
              <p:nvPr/>
            </p:nvSpPr>
            <p:spPr bwMode="auto">
              <a:xfrm>
                <a:off x="198" y="3018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07" name="Rectangle 290"/>
              <p:cNvSpPr>
                <a:spLocks noChangeArrowheads="1"/>
              </p:cNvSpPr>
              <p:nvPr/>
            </p:nvSpPr>
            <p:spPr bwMode="auto">
              <a:xfrm>
                <a:off x="192" y="3120"/>
                <a:ext cx="108" cy="144"/>
              </a:xfrm>
              <a:prstGeom prst="rect">
                <a:avLst/>
              </a:prstGeom>
              <a:solidFill>
                <a:srgbClr val="0066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08" name="Rectangle 291"/>
              <p:cNvSpPr>
                <a:spLocks noChangeArrowheads="1"/>
              </p:cNvSpPr>
              <p:nvPr/>
            </p:nvSpPr>
            <p:spPr bwMode="auto">
              <a:xfrm flipH="1">
                <a:off x="192" y="3264"/>
                <a:ext cx="47" cy="144"/>
              </a:xfrm>
              <a:prstGeom prst="rect">
                <a:avLst/>
              </a:prstGeom>
              <a:solidFill>
                <a:srgbClr val="5F5F5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09" name="Rectangle 292"/>
              <p:cNvSpPr>
                <a:spLocks noChangeArrowheads="1"/>
              </p:cNvSpPr>
              <p:nvPr/>
            </p:nvSpPr>
            <p:spPr bwMode="auto">
              <a:xfrm flipH="1">
                <a:off x="253" y="3264"/>
                <a:ext cx="47" cy="144"/>
              </a:xfrm>
              <a:prstGeom prst="rect">
                <a:avLst/>
              </a:prstGeom>
              <a:solidFill>
                <a:srgbClr val="5F5F5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</p:grpSp>
        <p:grpSp>
          <p:nvGrpSpPr>
            <p:cNvPr id="4191" name="Group 293"/>
            <p:cNvGrpSpPr>
              <a:grpSpLocks/>
            </p:cNvGrpSpPr>
            <p:nvPr/>
          </p:nvGrpSpPr>
          <p:grpSpPr bwMode="auto">
            <a:xfrm flipH="1">
              <a:off x="1489" y="2826"/>
              <a:ext cx="166" cy="332"/>
              <a:chOff x="4512" y="2016"/>
              <a:chExt cx="96" cy="186"/>
            </a:xfrm>
          </p:grpSpPr>
          <p:sp>
            <p:nvSpPr>
              <p:cNvPr id="4199" name="Rectangle 294"/>
              <p:cNvSpPr>
                <a:spLocks noChangeArrowheads="1"/>
              </p:cNvSpPr>
              <p:nvPr/>
            </p:nvSpPr>
            <p:spPr bwMode="auto">
              <a:xfrm rot="19652027" flipH="1">
                <a:off x="4512" y="2072"/>
                <a:ext cx="28" cy="23"/>
              </a:xfrm>
              <a:prstGeom prst="rect">
                <a:avLst/>
              </a:prstGeom>
              <a:solidFill>
                <a:srgbClr val="66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00" name="Rectangle 295"/>
              <p:cNvSpPr>
                <a:spLocks noChangeArrowheads="1"/>
              </p:cNvSpPr>
              <p:nvPr/>
            </p:nvSpPr>
            <p:spPr bwMode="auto">
              <a:xfrm rot="1947973">
                <a:off x="4580" y="2073"/>
                <a:ext cx="28" cy="23"/>
              </a:xfrm>
              <a:prstGeom prst="rect">
                <a:avLst/>
              </a:prstGeom>
              <a:solidFill>
                <a:srgbClr val="66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01" name="Oval 296"/>
              <p:cNvSpPr>
                <a:spLocks noChangeArrowheads="1"/>
              </p:cNvSpPr>
              <p:nvPr/>
            </p:nvSpPr>
            <p:spPr bwMode="auto">
              <a:xfrm>
                <a:off x="4535" y="2016"/>
                <a:ext cx="49" cy="4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02" name="Rectangle 297"/>
              <p:cNvSpPr>
                <a:spLocks noChangeArrowheads="1"/>
              </p:cNvSpPr>
              <p:nvPr/>
            </p:nvSpPr>
            <p:spPr bwMode="auto">
              <a:xfrm>
                <a:off x="4532" y="2066"/>
                <a:ext cx="55" cy="71"/>
              </a:xfrm>
              <a:prstGeom prst="rect">
                <a:avLst/>
              </a:prstGeom>
              <a:solidFill>
                <a:srgbClr val="66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203" name="AutoShape 298"/>
              <p:cNvSpPr>
                <a:spLocks noChangeArrowheads="1"/>
              </p:cNvSpPr>
              <p:nvPr/>
            </p:nvSpPr>
            <p:spPr bwMode="auto">
              <a:xfrm flipV="1">
                <a:off x="4512" y="2136"/>
                <a:ext cx="96" cy="6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00 w 21600"/>
                  <a:gd name="T13" fmla="*/ 4582 h 21600"/>
                  <a:gd name="T14" fmla="*/ 17100 w 21600"/>
                  <a:gd name="T15" fmla="*/ 1701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lIns="104223" tIns="52111" rIns="104223" bIns="52111" anchor="ctr"/>
              <a:lstStyle/>
              <a:p>
                <a:endParaRPr lang="sv-SE"/>
              </a:p>
            </p:txBody>
          </p:sp>
        </p:grpSp>
        <p:grpSp>
          <p:nvGrpSpPr>
            <p:cNvPr id="4192" name="Group 299"/>
            <p:cNvGrpSpPr>
              <a:grpSpLocks/>
            </p:cNvGrpSpPr>
            <p:nvPr/>
          </p:nvGrpSpPr>
          <p:grpSpPr bwMode="auto">
            <a:xfrm flipH="1">
              <a:off x="2215" y="2841"/>
              <a:ext cx="165" cy="343"/>
              <a:chOff x="153" y="3018"/>
              <a:chExt cx="188" cy="390"/>
            </a:xfrm>
          </p:grpSpPr>
          <p:sp>
            <p:nvSpPr>
              <p:cNvPr id="4193" name="Rectangle 300"/>
              <p:cNvSpPr>
                <a:spLocks noChangeArrowheads="1"/>
              </p:cNvSpPr>
              <p:nvPr/>
            </p:nvSpPr>
            <p:spPr bwMode="auto">
              <a:xfrm rot="19652027" flipH="1">
                <a:off x="153" y="3132"/>
                <a:ext cx="54" cy="47"/>
              </a:xfrm>
              <a:prstGeom prst="rect">
                <a:avLst/>
              </a:prstGeom>
              <a:solidFill>
                <a:srgbClr val="0066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194" name="Rectangle 301"/>
              <p:cNvSpPr>
                <a:spLocks noChangeArrowheads="1"/>
              </p:cNvSpPr>
              <p:nvPr/>
            </p:nvSpPr>
            <p:spPr bwMode="auto">
              <a:xfrm rot="1947973">
                <a:off x="287" y="3134"/>
                <a:ext cx="54" cy="47"/>
              </a:xfrm>
              <a:prstGeom prst="rect">
                <a:avLst/>
              </a:prstGeom>
              <a:solidFill>
                <a:srgbClr val="0066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195" name="Oval 302"/>
              <p:cNvSpPr>
                <a:spLocks noChangeArrowheads="1"/>
              </p:cNvSpPr>
              <p:nvPr/>
            </p:nvSpPr>
            <p:spPr bwMode="auto">
              <a:xfrm>
                <a:off x="198" y="3018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196" name="Rectangle 303"/>
              <p:cNvSpPr>
                <a:spLocks noChangeArrowheads="1"/>
              </p:cNvSpPr>
              <p:nvPr/>
            </p:nvSpPr>
            <p:spPr bwMode="auto">
              <a:xfrm>
                <a:off x="192" y="3120"/>
                <a:ext cx="108" cy="144"/>
              </a:xfrm>
              <a:prstGeom prst="rect">
                <a:avLst/>
              </a:prstGeom>
              <a:solidFill>
                <a:srgbClr val="0066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197" name="Rectangle 304"/>
              <p:cNvSpPr>
                <a:spLocks noChangeArrowheads="1"/>
              </p:cNvSpPr>
              <p:nvPr/>
            </p:nvSpPr>
            <p:spPr bwMode="auto">
              <a:xfrm flipH="1">
                <a:off x="192" y="3264"/>
                <a:ext cx="47" cy="144"/>
              </a:xfrm>
              <a:prstGeom prst="rect">
                <a:avLst/>
              </a:prstGeom>
              <a:solidFill>
                <a:srgbClr val="5F5F5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  <p:sp>
            <p:nvSpPr>
              <p:cNvPr id="4198" name="Rectangle 305"/>
              <p:cNvSpPr>
                <a:spLocks noChangeArrowheads="1"/>
              </p:cNvSpPr>
              <p:nvPr/>
            </p:nvSpPr>
            <p:spPr bwMode="auto">
              <a:xfrm flipH="1">
                <a:off x="253" y="3264"/>
                <a:ext cx="47" cy="144"/>
              </a:xfrm>
              <a:prstGeom prst="rect">
                <a:avLst/>
              </a:prstGeom>
              <a:solidFill>
                <a:srgbClr val="5F5F5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4223" tIns="52111" rIns="104223" bIns="52111" anchor="ctr"/>
              <a:lstStyle/>
              <a:p>
                <a:pPr defTabSz="954088" eaLnBrk="0" hangingPunct="0"/>
                <a:endParaRPr lang="fi-FI">
                  <a:solidFill>
                    <a:srgbClr val="000000"/>
                  </a:solidFill>
                  <a:latin typeface="Lucida Sans Unicode" pitchFamily="34" charset="0"/>
                </a:endParaRPr>
              </a:p>
            </p:txBody>
          </p:sp>
        </p:grpSp>
      </p:grpSp>
      <p:sp>
        <p:nvSpPr>
          <p:cNvPr id="4157" name="Line 306"/>
          <p:cNvSpPr>
            <a:spLocks noChangeShapeType="1"/>
          </p:cNvSpPr>
          <p:nvPr/>
        </p:nvSpPr>
        <p:spPr bwMode="auto">
          <a:xfrm flipH="1">
            <a:off x="1836127" y="2543176"/>
            <a:ext cx="751518" cy="504825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square" lIns="83967" tIns="41984" rIns="83967" bIns="41984">
            <a:spAutoFit/>
          </a:bodyPr>
          <a:lstStyle/>
          <a:p>
            <a:endParaRPr lang="sv-SE"/>
          </a:p>
        </p:txBody>
      </p:sp>
      <p:sp>
        <p:nvSpPr>
          <p:cNvPr id="4158" name="Line 307"/>
          <p:cNvSpPr>
            <a:spLocks noChangeShapeType="1"/>
          </p:cNvSpPr>
          <p:nvPr/>
        </p:nvSpPr>
        <p:spPr bwMode="auto">
          <a:xfrm flipH="1">
            <a:off x="2987920" y="2614614"/>
            <a:ext cx="0" cy="719137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lIns="83967" tIns="41984" rIns="83967" bIns="41984">
            <a:spAutoFit/>
          </a:bodyPr>
          <a:lstStyle/>
          <a:p>
            <a:endParaRPr lang="sv-SE"/>
          </a:p>
        </p:txBody>
      </p:sp>
      <p:sp>
        <p:nvSpPr>
          <p:cNvPr id="4159" name="Line 308"/>
          <p:cNvSpPr>
            <a:spLocks noChangeShapeType="1"/>
          </p:cNvSpPr>
          <p:nvPr/>
        </p:nvSpPr>
        <p:spPr bwMode="auto">
          <a:xfrm>
            <a:off x="3490546" y="2543176"/>
            <a:ext cx="751518" cy="504825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square" lIns="83967" tIns="41984" rIns="83967" bIns="41984">
            <a:spAutoFit/>
          </a:bodyPr>
          <a:lstStyle/>
          <a:p>
            <a:endParaRPr lang="sv-SE"/>
          </a:p>
        </p:txBody>
      </p:sp>
      <p:sp>
        <p:nvSpPr>
          <p:cNvPr id="4160" name="Line 309"/>
          <p:cNvSpPr>
            <a:spLocks noChangeShapeType="1"/>
          </p:cNvSpPr>
          <p:nvPr/>
        </p:nvSpPr>
        <p:spPr bwMode="auto">
          <a:xfrm>
            <a:off x="3275135" y="2614613"/>
            <a:ext cx="375760" cy="576262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square" lIns="83967" tIns="41984" rIns="83967" bIns="41984">
            <a:spAutoFit/>
          </a:bodyPr>
          <a:lstStyle/>
          <a:p>
            <a:endParaRPr lang="sv-SE"/>
          </a:p>
        </p:txBody>
      </p:sp>
      <p:sp>
        <p:nvSpPr>
          <p:cNvPr id="4161" name="Line 310"/>
          <p:cNvSpPr>
            <a:spLocks noChangeShapeType="1"/>
          </p:cNvSpPr>
          <p:nvPr/>
        </p:nvSpPr>
        <p:spPr bwMode="auto">
          <a:xfrm flipH="1">
            <a:off x="2410557" y="2614613"/>
            <a:ext cx="377287" cy="576262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square" lIns="83967" tIns="41984" rIns="83967" bIns="41984">
            <a:spAutoFit/>
          </a:bodyPr>
          <a:lstStyle/>
          <a:p>
            <a:endParaRPr lang="sv-SE"/>
          </a:p>
        </p:txBody>
      </p:sp>
      <p:sp>
        <p:nvSpPr>
          <p:cNvPr id="4162" name="Text Box 312"/>
          <p:cNvSpPr txBox="1">
            <a:spLocks noChangeArrowheads="1"/>
          </p:cNvSpPr>
          <p:nvPr/>
        </p:nvSpPr>
        <p:spPr bwMode="auto">
          <a:xfrm>
            <a:off x="6301154" y="1700213"/>
            <a:ext cx="2193681" cy="619859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lIns="95705" tIns="47852" rIns="95705" bIns="47852">
            <a:spAutoFit/>
          </a:bodyPr>
          <a:lstStyle/>
          <a:p>
            <a:pPr defTabSz="954088" eaLnBrk="0" hangingPunct="0">
              <a:lnSpc>
                <a:spcPct val="100000"/>
              </a:lnSpc>
              <a:spcBef>
                <a:spcPts val="0"/>
              </a:spcBef>
            </a:pPr>
            <a:r>
              <a:rPr lang="en-GB" sz="1700" dirty="0">
                <a:solidFill>
                  <a:srgbClr val="000000"/>
                </a:solidFill>
                <a:latin typeface="Lucida Sans Unicode" pitchFamily="34" charset="0"/>
              </a:rPr>
              <a:t>The EIT: Governing Board</a:t>
            </a:r>
          </a:p>
        </p:txBody>
      </p:sp>
      <p:sp>
        <p:nvSpPr>
          <p:cNvPr id="4163" name="Text Box 313"/>
          <p:cNvSpPr txBox="1">
            <a:spLocks noChangeArrowheads="1"/>
          </p:cNvSpPr>
          <p:nvPr/>
        </p:nvSpPr>
        <p:spPr bwMode="auto">
          <a:xfrm>
            <a:off x="6371493" y="3141663"/>
            <a:ext cx="2228850" cy="881469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lIns="95705" tIns="47852" rIns="95705" bIns="47852">
            <a:spAutoFit/>
          </a:bodyPr>
          <a:lstStyle/>
          <a:p>
            <a:pPr defTabSz="954088" eaLnBrk="0" hangingPunct="0">
              <a:lnSpc>
                <a:spcPct val="100000"/>
              </a:lnSpc>
              <a:spcBef>
                <a:spcPts val="0"/>
              </a:spcBef>
            </a:pPr>
            <a:r>
              <a:rPr lang="en-GB" sz="1700" dirty="0">
                <a:solidFill>
                  <a:srgbClr val="000000"/>
                </a:solidFill>
                <a:latin typeface="Lucida Sans Unicode" pitchFamily="34" charset="0"/>
              </a:rPr>
              <a:t>Knowledge and Innovation Communities</a:t>
            </a:r>
          </a:p>
        </p:txBody>
      </p:sp>
      <p:sp>
        <p:nvSpPr>
          <p:cNvPr id="4164" name="Text Box 314"/>
          <p:cNvSpPr txBox="1">
            <a:spLocks noChangeArrowheads="1"/>
          </p:cNvSpPr>
          <p:nvPr/>
        </p:nvSpPr>
        <p:spPr bwMode="auto">
          <a:xfrm>
            <a:off x="6443297" y="5084763"/>
            <a:ext cx="2195146" cy="6198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5705" tIns="47852" rIns="95705" bIns="47852">
            <a:spAutoFit/>
          </a:bodyPr>
          <a:lstStyle/>
          <a:p>
            <a:pPr defTabSz="954088" eaLnBrk="0" hangingPunct="0">
              <a:lnSpc>
                <a:spcPct val="100000"/>
              </a:lnSpc>
              <a:spcBef>
                <a:spcPts val="0"/>
              </a:spcBef>
            </a:pPr>
            <a:r>
              <a:rPr lang="en-GB" sz="1700" dirty="0">
                <a:solidFill>
                  <a:srgbClr val="000000"/>
                </a:solidFill>
                <a:latin typeface="Lucida Sans Unicode" pitchFamily="34" charset="0"/>
              </a:rPr>
              <a:t>Partner organizations</a:t>
            </a:r>
          </a:p>
        </p:txBody>
      </p:sp>
      <p:pic>
        <p:nvPicPr>
          <p:cNvPr id="4165" name="Picture 316" descr="hm0037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435" y="3573463"/>
            <a:ext cx="429221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66" name="Picture 317" descr="hm0037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94285" y="4325939"/>
            <a:ext cx="47962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7" name="Text Box 318"/>
          <p:cNvSpPr txBox="1">
            <a:spLocks noChangeArrowheads="1"/>
          </p:cNvSpPr>
          <p:nvPr/>
        </p:nvSpPr>
        <p:spPr bwMode="auto">
          <a:xfrm>
            <a:off x="4094284" y="3278189"/>
            <a:ext cx="343683" cy="2190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5705" tIns="47852" rIns="95705" bIns="47852">
            <a:spAutoFit/>
          </a:bodyPr>
          <a:lstStyle/>
          <a:p>
            <a:pPr algn="ctr" defTabSz="954088" eaLnBrk="0" hangingPunct="0">
              <a:spcBef>
                <a:spcPct val="50000"/>
              </a:spcBef>
            </a:pPr>
            <a:r>
              <a:rPr lang="en-GB" sz="800" b="1">
                <a:solidFill>
                  <a:srgbClr val="0066FF"/>
                </a:solidFill>
                <a:latin typeface="Arial" charset="0"/>
              </a:rPr>
              <a:t>EIT</a:t>
            </a:r>
          </a:p>
        </p:txBody>
      </p:sp>
      <p:sp>
        <p:nvSpPr>
          <p:cNvPr id="4168" name="Text Box 319"/>
          <p:cNvSpPr txBox="1">
            <a:spLocks noChangeArrowheads="1"/>
          </p:cNvSpPr>
          <p:nvPr/>
        </p:nvSpPr>
        <p:spPr bwMode="auto">
          <a:xfrm>
            <a:off x="1078523" y="3681413"/>
            <a:ext cx="1197542" cy="21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05" tIns="47852" rIns="95705" bIns="47852">
            <a:spAutoFit/>
          </a:bodyPr>
          <a:lstStyle/>
          <a:p>
            <a:pPr algn="ctr" defTabSz="954088" eaLnBrk="0" hangingPunct="0">
              <a:spcBef>
                <a:spcPct val="50000"/>
              </a:spcBef>
            </a:pPr>
            <a:r>
              <a:rPr lang="en-GB" sz="800" b="1">
                <a:solidFill>
                  <a:srgbClr val="0066FF"/>
                </a:solidFill>
                <a:latin typeface="Arial" charset="0"/>
              </a:rPr>
              <a:t>Knowledge Community</a:t>
            </a:r>
          </a:p>
        </p:txBody>
      </p:sp>
      <p:grpSp>
        <p:nvGrpSpPr>
          <p:cNvPr id="4169" name="Group 320"/>
          <p:cNvGrpSpPr>
            <a:grpSpLocks/>
          </p:cNvGrpSpPr>
          <p:nvPr/>
        </p:nvGrpSpPr>
        <p:grpSpPr bwMode="auto">
          <a:xfrm flipH="1">
            <a:off x="1140068" y="3749675"/>
            <a:ext cx="215375" cy="336550"/>
            <a:chOff x="153" y="3018"/>
            <a:chExt cx="188" cy="390"/>
          </a:xfrm>
        </p:grpSpPr>
        <p:sp>
          <p:nvSpPr>
            <p:cNvPr id="4178" name="Rectangle 321"/>
            <p:cNvSpPr>
              <a:spLocks noChangeArrowheads="1"/>
            </p:cNvSpPr>
            <p:nvPr/>
          </p:nvSpPr>
          <p:spPr bwMode="auto">
            <a:xfrm rot="19652027" flipH="1">
              <a:off x="153" y="3132"/>
              <a:ext cx="54" cy="47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179" name="Rectangle 322"/>
            <p:cNvSpPr>
              <a:spLocks noChangeArrowheads="1"/>
            </p:cNvSpPr>
            <p:nvPr/>
          </p:nvSpPr>
          <p:spPr bwMode="auto">
            <a:xfrm rot="1947973">
              <a:off x="287" y="3134"/>
              <a:ext cx="54" cy="47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180" name="Oval 323"/>
            <p:cNvSpPr>
              <a:spLocks noChangeArrowheads="1"/>
            </p:cNvSpPr>
            <p:nvPr/>
          </p:nvSpPr>
          <p:spPr bwMode="auto">
            <a:xfrm>
              <a:off x="198" y="3018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181" name="Rectangle 324"/>
            <p:cNvSpPr>
              <a:spLocks noChangeArrowheads="1"/>
            </p:cNvSpPr>
            <p:nvPr/>
          </p:nvSpPr>
          <p:spPr bwMode="auto">
            <a:xfrm>
              <a:off x="192" y="3120"/>
              <a:ext cx="108" cy="144"/>
            </a:xfrm>
            <a:prstGeom prst="rect">
              <a:avLst/>
            </a:prstGeom>
            <a:solidFill>
              <a:srgbClr val="0066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182" name="Rectangle 325"/>
            <p:cNvSpPr>
              <a:spLocks noChangeArrowheads="1"/>
            </p:cNvSpPr>
            <p:nvPr/>
          </p:nvSpPr>
          <p:spPr bwMode="auto">
            <a:xfrm flipH="1">
              <a:off x="192" y="3264"/>
              <a:ext cx="47" cy="144"/>
            </a:xfrm>
            <a:prstGeom prst="rect">
              <a:avLst/>
            </a:prstGeom>
            <a:solidFill>
              <a:srgbClr val="5F5F5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183" name="Rectangle 326"/>
            <p:cNvSpPr>
              <a:spLocks noChangeArrowheads="1"/>
            </p:cNvSpPr>
            <p:nvPr/>
          </p:nvSpPr>
          <p:spPr bwMode="auto">
            <a:xfrm flipH="1">
              <a:off x="253" y="3264"/>
              <a:ext cx="47" cy="144"/>
            </a:xfrm>
            <a:prstGeom prst="rect">
              <a:avLst/>
            </a:prstGeom>
            <a:solidFill>
              <a:srgbClr val="5F5F5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</p:grpSp>
      <p:grpSp>
        <p:nvGrpSpPr>
          <p:cNvPr id="4170" name="Group 327"/>
          <p:cNvGrpSpPr>
            <a:grpSpLocks/>
          </p:cNvGrpSpPr>
          <p:nvPr/>
        </p:nvGrpSpPr>
        <p:grpSpPr bwMode="auto">
          <a:xfrm flipH="1">
            <a:off x="1968012" y="3749675"/>
            <a:ext cx="142055" cy="334963"/>
            <a:chOff x="4512" y="2016"/>
            <a:chExt cx="96" cy="186"/>
          </a:xfrm>
        </p:grpSpPr>
        <p:sp>
          <p:nvSpPr>
            <p:cNvPr id="4173" name="Rectangle 328"/>
            <p:cNvSpPr>
              <a:spLocks noChangeArrowheads="1"/>
            </p:cNvSpPr>
            <p:nvPr/>
          </p:nvSpPr>
          <p:spPr bwMode="auto">
            <a:xfrm rot="19652027" flipH="1">
              <a:off x="4512" y="2072"/>
              <a:ext cx="28" cy="23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174" name="Rectangle 329"/>
            <p:cNvSpPr>
              <a:spLocks noChangeArrowheads="1"/>
            </p:cNvSpPr>
            <p:nvPr/>
          </p:nvSpPr>
          <p:spPr bwMode="auto">
            <a:xfrm rot="1947973">
              <a:off x="4580" y="2073"/>
              <a:ext cx="28" cy="23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175" name="Oval 330"/>
            <p:cNvSpPr>
              <a:spLocks noChangeArrowheads="1"/>
            </p:cNvSpPr>
            <p:nvPr/>
          </p:nvSpPr>
          <p:spPr bwMode="auto">
            <a:xfrm>
              <a:off x="4535" y="2016"/>
              <a:ext cx="49" cy="4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176" name="Rectangle 331"/>
            <p:cNvSpPr>
              <a:spLocks noChangeArrowheads="1"/>
            </p:cNvSpPr>
            <p:nvPr/>
          </p:nvSpPr>
          <p:spPr bwMode="auto">
            <a:xfrm>
              <a:off x="4532" y="2066"/>
              <a:ext cx="55" cy="71"/>
            </a:xfrm>
            <a:prstGeom prst="rect">
              <a:avLst/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4223" tIns="52111" rIns="104223" bIns="52111" anchor="ctr"/>
            <a:lstStyle/>
            <a:p>
              <a:pPr defTabSz="954088" eaLnBrk="0" hangingPunct="0"/>
              <a:endParaRPr lang="fi-FI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4177" name="AutoShape 332"/>
            <p:cNvSpPr>
              <a:spLocks noChangeArrowheads="1"/>
            </p:cNvSpPr>
            <p:nvPr/>
          </p:nvSpPr>
          <p:spPr bwMode="auto">
            <a:xfrm flipV="1">
              <a:off x="4512" y="2136"/>
              <a:ext cx="96" cy="6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82 h 21600"/>
                <a:gd name="T14" fmla="*/ 17100 w 21600"/>
                <a:gd name="T15" fmla="*/ 1701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lIns="104223" tIns="52111" rIns="104223" bIns="52111" anchor="ctr"/>
            <a:lstStyle/>
            <a:p>
              <a:endParaRPr lang="sv-SE"/>
            </a:p>
          </p:txBody>
        </p:sp>
      </p:grpSp>
      <p:sp>
        <p:nvSpPr>
          <p:cNvPr id="4171" name="Line 333"/>
          <p:cNvSpPr>
            <a:spLocks noChangeShapeType="1"/>
          </p:cNvSpPr>
          <p:nvPr/>
        </p:nvSpPr>
        <p:spPr bwMode="auto">
          <a:xfrm flipV="1">
            <a:off x="0" y="4797425"/>
            <a:ext cx="91440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 lIns="83967" tIns="41984" rIns="83967" bIns="41984">
            <a:spAutoFit/>
          </a:bodyPr>
          <a:lstStyle/>
          <a:p>
            <a:endParaRPr lang="sv-SE"/>
          </a:p>
        </p:txBody>
      </p:sp>
      <p:sp>
        <p:nvSpPr>
          <p:cNvPr id="4172" name="Rectangle 2"/>
          <p:cNvSpPr>
            <a:spLocks noChangeArrowheads="1"/>
          </p:cNvSpPr>
          <p:nvPr/>
        </p:nvSpPr>
        <p:spPr bwMode="auto">
          <a:xfrm>
            <a:off x="773611" y="188640"/>
            <a:ext cx="7620000" cy="319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5705" tIns="47852" rIns="95705" bIns="47852">
            <a:spAutoFit/>
          </a:bodyPr>
          <a:lstStyle/>
          <a:p>
            <a:pPr algn="ctr" defTabSz="954088" eaLnBrk="0" hangingPunct="0"/>
            <a:r>
              <a:rPr lang="en-GB" sz="2900" b="1">
                <a:solidFill>
                  <a:srgbClr val="08054F"/>
                </a:solidFill>
                <a:latin typeface="Lucida Sans Unicode" pitchFamily="34" charset="0"/>
              </a:rPr>
              <a:t>EIT structure </a:t>
            </a:r>
          </a:p>
        </p:txBody>
      </p:sp>
    </p:spTree>
    <p:extLst>
      <p:ext uri="{BB962C8B-B14F-4D97-AF65-F5344CB8AC3E}">
        <p14:creationId xmlns:p14="http://schemas.microsoft.com/office/powerpoint/2010/main" val="16420175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8261350" y="6664325"/>
            <a:ext cx="671513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B0000499-6A4E-47D9-98C3-35EB698C85FF}" type="slidenum">
              <a:rPr lang="en-GB" sz="800" b="1">
                <a:solidFill>
                  <a:srgbClr val="FFFFFF"/>
                </a:solidFill>
                <a:latin typeface="Verdana" pitchFamily="34" charset="0"/>
              </a:rPr>
              <a:pPr algn="r">
                <a:lnSpc>
                  <a:spcPct val="101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5</a:t>
            </a:fld>
            <a:endParaRPr lang="en-GB" sz="800" b="1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107504" y="1324298"/>
            <a:ext cx="9036496" cy="54011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marL="342900" indent="-342900" algn="ct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u="sng" dirty="0" smtClean="0">
                <a:solidFill>
                  <a:srgbClr val="F07010"/>
                </a:solidFill>
                <a:latin typeface="Arial" pitchFamily="34" charset="0"/>
                <a:cs typeface="Arial" pitchFamily="34" charset="0"/>
              </a:rPr>
              <a:t>Societal challenge</a:t>
            </a:r>
            <a:endParaRPr lang="en-US" sz="2000" b="1" u="sng" dirty="0">
              <a:solidFill>
                <a:srgbClr val="22228B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27% of any </a:t>
            </a: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goods </a:t>
            </a:r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or service cost is </a:t>
            </a:r>
            <a:r>
              <a:rPr lang="en-US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energy cost</a:t>
            </a:r>
          </a:p>
          <a:p>
            <a:pPr marL="800100" lvl="1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1% decrease in energy cost   =&gt;  </a:t>
            </a:r>
            <a:r>
              <a:rPr lang="en-US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20B€</a:t>
            </a:r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savings on annual basis (Europe)</a:t>
            </a:r>
          </a:p>
          <a:p>
            <a:pPr marL="800100" lvl="1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800" b="1" dirty="0">
              <a:solidFill>
                <a:srgbClr val="22228B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ct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u="sng" dirty="0" smtClean="0">
                <a:solidFill>
                  <a:srgbClr val="F07010"/>
                </a:solidFill>
                <a:latin typeface="Arial" pitchFamily="34" charset="0"/>
                <a:cs typeface="Arial" pitchFamily="34" charset="0"/>
              </a:rPr>
              <a:t>20-20-20 agenda</a:t>
            </a:r>
            <a:endParaRPr lang="en-US" sz="2000" b="1" u="sng" dirty="0" smtClean="0">
              <a:solidFill>
                <a:srgbClr val="22228B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>
              <a:lnSpc>
                <a:spcPct val="93000"/>
              </a:lnSpc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 err="1" smtClean="0">
                <a:solidFill>
                  <a:srgbClr val="22228B"/>
                </a:solidFill>
                <a:latin typeface="Arial" pitchFamily="34" charset="0"/>
                <a:cs typeface="Arial" pitchFamily="34" charset="0"/>
              </a:rPr>
              <a:t>Renewables</a:t>
            </a:r>
            <a:r>
              <a:rPr lang="en-US" b="1" dirty="0" smtClean="0">
                <a:solidFill>
                  <a:srgbClr val="22228B"/>
                </a:solidFill>
                <a:latin typeface="Arial" pitchFamily="34" charset="0"/>
                <a:cs typeface="Arial" pitchFamily="34" charset="0"/>
              </a:rPr>
              <a:t> as 20% energy mix</a:t>
            </a:r>
          </a:p>
          <a:p>
            <a:pPr marL="800100" lvl="1" indent="-342900">
              <a:lnSpc>
                <a:spcPct val="93000"/>
              </a:lnSpc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 smtClean="0">
                <a:solidFill>
                  <a:srgbClr val="22228B"/>
                </a:solidFill>
                <a:latin typeface="Arial" pitchFamily="34" charset="0"/>
                <a:cs typeface="Arial" pitchFamily="34" charset="0"/>
              </a:rPr>
              <a:t>Energy efficiency +20%</a:t>
            </a:r>
          </a:p>
          <a:p>
            <a:pPr marL="800100" lvl="1" indent="-342900">
              <a:lnSpc>
                <a:spcPct val="93000"/>
              </a:lnSpc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 smtClean="0">
                <a:solidFill>
                  <a:srgbClr val="22228B"/>
                </a:solidFill>
                <a:latin typeface="Arial" pitchFamily="34" charset="0"/>
                <a:cs typeface="Arial" pitchFamily="34" charset="0"/>
              </a:rPr>
              <a:t>GHG emission -20%</a:t>
            </a:r>
          </a:p>
          <a:p>
            <a:pPr marL="800100" lvl="1" indent="-342900" algn="ct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800" b="1" dirty="0" smtClean="0">
              <a:solidFill>
                <a:srgbClr val="F07010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ct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u="sng" dirty="0" smtClean="0">
                <a:solidFill>
                  <a:srgbClr val="F07010"/>
                </a:solidFill>
                <a:latin typeface="Arial" pitchFamily="34" charset="0"/>
                <a:cs typeface="Arial" pitchFamily="34" charset="0"/>
              </a:rPr>
              <a:t>4 top EU priorities (Energy 2020)</a:t>
            </a:r>
            <a:endParaRPr lang="en-US" sz="2000" b="1" u="sng" dirty="0" smtClean="0">
              <a:solidFill>
                <a:srgbClr val="22228B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 smtClean="0">
                <a:solidFill>
                  <a:srgbClr val="22228B"/>
                </a:solidFill>
                <a:latin typeface="Arial" pitchFamily="34" charset="0"/>
                <a:cs typeface="Arial" pitchFamily="34" charset="0"/>
              </a:rPr>
              <a:t>Achieving an energy efficient Europe</a:t>
            </a:r>
          </a:p>
          <a:p>
            <a:pPr marL="800100" lvl="1" indent="-342900" algn="just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 smtClean="0">
                <a:solidFill>
                  <a:srgbClr val="22228B"/>
                </a:solidFill>
                <a:latin typeface="Arial" pitchFamily="34" charset="0"/>
                <a:cs typeface="Arial" pitchFamily="34" charset="0"/>
              </a:rPr>
              <a:t>Building a truly integrated Energy market</a:t>
            </a:r>
          </a:p>
          <a:p>
            <a:pPr marL="800100" lvl="1" indent="-342900" algn="just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 smtClean="0">
                <a:solidFill>
                  <a:srgbClr val="22228B"/>
                </a:solidFill>
                <a:latin typeface="Arial" pitchFamily="34" charset="0"/>
                <a:cs typeface="Arial" pitchFamily="34" charset="0"/>
              </a:rPr>
              <a:t>Empowering consumers and achieving highest level of safety and security</a:t>
            </a:r>
          </a:p>
          <a:p>
            <a:pPr marL="800100" lvl="1" indent="-342900" algn="just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 smtClean="0">
                <a:solidFill>
                  <a:srgbClr val="22228B"/>
                </a:solidFill>
                <a:latin typeface="Arial" pitchFamily="34" charset="0"/>
                <a:cs typeface="Arial" pitchFamily="34" charset="0"/>
              </a:rPr>
              <a:t>Extending European leadership in Energy Technology and Innovation </a:t>
            </a:r>
          </a:p>
          <a:p>
            <a:pPr marL="800100" lvl="1" indent="-342900" algn="just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800" b="1" dirty="0" smtClean="0">
              <a:solidFill>
                <a:srgbClr val="22228B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ct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u="sng" dirty="0" smtClean="0">
                <a:solidFill>
                  <a:srgbClr val="F07010"/>
                </a:solidFill>
                <a:latin typeface="Arial" pitchFamily="34" charset="0"/>
                <a:cs typeface="Arial" pitchFamily="34" charset="0"/>
              </a:rPr>
              <a:t>SET Plan</a:t>
            </a:r>
            <a:endParaRPr lang="en-US" sz="2000" b="1" u="sng" dirty="0">
              <a:solidFill>
                <a:srgbClr val="22228B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u="sng" dirty="0" smtClean="0">
                <a:solidFill>
                  <a:srgbClr val="22228B"/>
                </a:solidFill>
                <a:latin typeface="Arial" pitchFamily="34" charset="0"/>
                <a:cs typeface="Arial" pitchFamily="34" charset="0"/>
              </a:rPr>
              <a:t>Road map </a:t>
            </a:r>
            <a:r>
              <a:rPr lang="en-US" b="1" dirty="0" smtClean="0">
                <a:solidFill>
                  <a:srgbClr val="22228B"/>
                </a:solidFill>
                <a:latin typeface="Arial" pitchFamily="34" charset="0"/>
                <a:cs typeface="Arial" pitchFamily="34" charset="0"/>
              </a:rPr>
              <a:t>ahead</a:t>
            </a:r>
            <a:r>
              <a:rPr lang="en-US" b="1" u="sng" dirty="0" smtClean="0">
                <a:solidFill>
                  <a:srgbClr val="22228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solidFill>
                  <a:srgbClr val="22228B"/>
                </a:solidFill>
                <a:latin typeface="Arial" pitchFamily="34" charset="0"/>
                <a:cs typeface="Arial" pitchFamily="34" charset="0"/>
              </a:rPr>
              <a:t>built and maintained by all key stakeholders:</a:t>
            </a:r>
          </a:p>
          <a:p>
            <a:pPr marL="1257300" lvl="2" indent="-342900" algn="just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 smtClean="0">
                <a:solidFill>
                  <a:srgbClr val="22228B"/>
                </a:solidFill>
                <a:latin typeface="Arial" pitchFamily="34" charset="0"/>
                <a:cs typeface="Arial" pitchFamily="34" charset="0"/>
              </a:rPr>
              <a:t>Industry</a:t>
            </a:r>
          </a:p>
          <a:p>
            <a:pPr marL="1257300" lvl="2" indent="-342900" algn="just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 smtClean="0">
                <a:solidFill>
                  <a:srgbClr val="22228B"/>
                </a:solidFill>
                <a:latin typeface="Arial" pitchFamily="34" charset="0"/>
                <a:cs typeface="Arial" pitchFamily="34" charset="0"/>
              </a:rPr>
              <a:t>Research</a:t>
            </a:r>
          </a:p>
          <a:p>
            <a:pPr marL="1257300" lvl="2" indent="-342900" algn="just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 smtClean="0">
                <a:solidFill>
                  <a:srgbClr val="22228B"/>
                </a:solidFill>
                <a:latin typeface="Arial" pitchFamily="34" charset="0"/>
                <a:cs typeface="Arial" pitchFamily="34" charset="0"/>
              </a:rPr>
              <a:t>Academia</a:t>
            </a:r>
          </a:p>
          <a:p>
            <a:pPr marL="1257300" lvl="2" indent="-342900" algn="just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 smtClean="0">
                <a:solidFill>
                  <a:srgbClr val="22228B"/>
                </a:solidFill>
                <a:latin typeface="Arial" pitchFamily="34" charset="0"/>
                <a:cs typeface="Arial" pitchFamily="34" charset="0"/>
              </a:rPr>
              <a:t>Member States</a:t>
            </a:r>
          </a:p>
          <a:p>
            <a:pPr marL="1257300" lvl="2" indent="-342900" algn="just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 smtClean="0">
                <a:solidFill>
                  <a:srgbClr val="22228B"/>
                </a:solidFill>
                <a:latin typeface="Arial" pitchFamily="34" charset="0"/>
                <a:cs typeface="Arial" pitchFamily="34" charset="0"/>
              </a:rPr>
              <a:t>EU bodies (DG R&amp;D, DG ENER, ….)</a:t>
            </a:r>
            <a:endParaRPr lang="en-US" b="1" i="1" dirty="0">
              <a:solidFill>
                <a:srgbClr val="22228B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93000"/>
              </a:lnSpc>
              <a:buFont typeface="Verdana" pitchFamily="34" charset="0"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dirty="0">
              <a:solidFill>
                <a:srgbClr val="22228B"/>
              </a:solidFill>
            </a:endParaRPr>
          </a:p>
          <a:p>
            <a:pPr marL="342900" indent="-342900">
              <a:lnSpc>
                <a:spcPct val="93000"/>
              </a:lnSpc>
              <a:buFont typeface="Verdana" pitchFamily="34" charset="0"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dirty="0">
              <a:solidFill>
                <a:srgbClr val="22228B"/>
              </a:solidFill>
            </a:endParaRP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419100" y="255588"/>
            <a:ext cx="6816725" cy="796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 dirty="0" smtClean="0">
                <a:solidFill>
                  <a:srgbClr val="000066"/>
                </a:solidFill>
                <a:cs typeface="Arial" pitchFamily="34" charset="0"/>
              </a:rPr>
              <a:t>Energy sector &amp; EU </a:t>
            </a:r>
            <a:endParaRPr lang="en-GB" sz="2800" b="1" dirty="0">
              <a:solidFill>
                <a:srgbClr val="000066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6121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 txBox="1">
            <a:spLocks noGrp="1" noChangeArrowheads="1"/>
          </p:cNvSpPr>
          <p:nvPr/>
        </p:nvSpPr>
        <p:spPr bwMode="auto">
          <a:xfrm>
            <a:off x="419100" y="6461126"/>
            <a:ext cx="9906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393700" eaLnBrk="0" hangingPunct="0"/>
            <a:r>
              <a:rPr lang="de-DE" sz="1000">
                <a:solidFill>
                  <a:srgbClr val="FFFFFF"/>
                </a:solidFill>
                <a:ea typeface="MS Gothic" pitchFamily="49" charset="-128"/>
                <a:cs typeface="Arial" charset="0"/>
              </a:rPr>
              <a:t>16 Dec. 2009</a:t>
            </a:r>
          </a:p>
        </p:txBody>
      </p:sp>
      <p:sp>
        <p:nvSpPr>
          <p:cNvPr id="11267" name="Rectangle 6"/>
          <p:cNvSpPr txBox="1">
            <a:spLocks noGrp="1" noChangeArrowheads="1"/>
          </p:cNvSpPr>
          <p:nvPr/>
        </p:nvSpPr>
        <p:spPr bwMode="auto">
          <a:xfrm>
            <a:off x="6588369" y="6459539"/>
            <a:ext cx="2133600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393700" eaLnBrk="0" hangingPunct="0"/>
            <a:fld id="{CE72D138-6FA6-432F-B35D-2F04FD8ECA8C}" type="slidenum">
              <a:rPr lang="de-DE" sz="1000">
                <a:solidFill>
                  <a:srgbClr val="FFFFFF"/>
                </a:solidFill>
                <a:ea typeface="MS Gothic" pitchFamily="49" charset="-128"/>
                <a:cs typeface="Arial" charset="0"/>
              </a:rPr>
              <a:pPr algn="r" defTabSz="393700" eaLnBrk="0" hangingPunct="0"/>
              <a:t>6</a:t>
            </a:fld>
            <a:endParaRPr lang="de-DE" sz="1000">
              <a:solidFill>
                <a:srgbClr val="FFFFFF"/>
              </a:solidFill>
              <a:ea typeface="MS Gothic" pitchFamily="49" charset="-128"/>
              <a:cs typeface="Arial" charset="0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79512" y="0"/>
            <a:ext cx="8686800" cy="764704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400" b="1" dirty="0" smtClean="0">
                <a:solidFill>
                  <a:srgbClr val="000000"/>
                </a:solidFill>
              </a:rPr>
              <a:t>KIC </a:t>
            </a:r>
            <a:r>
              <a:rPr lang="en-US" sz="2400" b="1" dirty="0" err="1" smtClean="0">
                <a:solidFill>
                  <a:srgbClr val="000000"/>
                </a:solidFill>
              </a:rPr>
              <a:t>InnoEnergy</a:t>
            </a:r>
            <a:r>
              <a:rPr lang="en-US" sz="2400" b="1" dirty="0" smtClean="0">
                <a:solidFill>
                  <a:srgbClr val="000000"/>
                </a:solidFill>
              </a:rPr>
              <a:t> –  A world class alliance of top European players with a proven track record</a:t>
            </a:r>
            <a:endParaRPr lang="de-DE" sz="2400" b="1" dirty="0" smtClean="0">
              <a:solidFill>
                <a:srgbClr val="000000"/>
              </a:solidFill>
            </a:endParaRPr>
          </a:p>
        </p:txBody>
      </p:sp>
      <p:sp>
        <p:nvSpPr>
          <p:cNvPr id="5126" name="TextBox 5"/>
          <p:cNvSpPr txBox="1">
            <a:spLocks noChangeArrowheads="1"/>
          </p:cNvSpPr>
          <p:nvPr/>
        </p:nvSpPr>
        <p:spPr bwMode="auto">
          <a:xfrm>
            <a:off x="6613281" y="1565275"/>
            <a:ext cx="2448657" cy="479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6" tIns="45703" rIns="91406" bIns="45703"/>
          <a:lstStyle/>
          <a:p>
            <a:pPr marL="180975" indent="-180975" defTabSz="912813" eaLnBrk="0" hangingPunct="0">
              <a:lnSpc>
                <a:spcPct val="100000"/>
              </a:lnSpc>
              <a:spcBef>
                <a:spcPts val="0"/>
              </a:spcBef>
              <a:buClr>
                <a:srgbClr val="E18719"/>
              </a:buClr>
              <a:buFont typeface="Arial" charset="0"/>
              <a:buChar char="•"/>
            </a:pPr>
            <a:r>
              <a:rPr lang="en-US" sz="1600" dirty="0">
                <a:solidFill>
                  <a:srgbClr val="1A1A1A"/>
                </a:solidFill>
                <a:ea typeface="MS Gothic" pitchFamily="49" charset="-128"/>
                <a:cs typeface="Arial" charset="0"/>
              </a:rPr>
              <a:t>13 companies, </a:t>
            </a:r>
            <a:br>
              <a:rPr lang="en-US" sz="1600" dirty="0">
                <a:solidFill>
                  <a:srgbClr val="1A1A1A"/>
                </a:solidFill>
                <a:ea typeface="MS Gothic" pitchFamily="49" charset="-128"/>
                <a:cs typeface="Arial" charset="0"/>
              </a:rPr>
            </a:br>
            <a:r>
              <a:rPr lang="en-US" sz="1600" dirty="0">
                <a:solidFill>
                  <a:srgbClr val="1A1A1A"/>
                </a:solidFill>
                <a:ea typeface="MS Gothic" pitchFamily="49" charset="-128"/>
                <a:cs typeface="Arial" charset="0"/>
              </a:rPr>
              <a:t>10 research institutes, </a:t>
            </a:r>
            <a:br>
              <a:rPr lang="en-US" sz="1600" dirty="0">
                <a:solidFill>
                  <a:srgbClr val="1A1A1A"/>
                </a:solidFill>
                <a:ea typeface="MS Gothic" pitchFamily="49" charset="-128"/>
                <a:cs typeface="Arial" charset="0"/>
              </a:rPr>
            </a:br>
            <a:r>
              <a:rPr lang="en-US" sz="1600" dirty="0">
                <a:solidFill>
                  <a:srgbClr val="1A1A1A"/>
                </a:solidFill>
                <a:ea typeface="MS Gothic" pitchFamily="49" charset="-128"/>
                <a:cs typeface="Arial" charset="0"/>
              </a:rPr>
              <a:t>13 universities</a:t>
            </a:r>
          </a:p>
          <a:p>
            <a:pPr marL="180975" indent="-180975" defTabSz="912813" eaLnBrk="0" hangingPunct="0">
              <a:lnSpc>
                <a:spcPct val="100000"/>
              </a:lnSpc>
              <a:spcBef>
                <a:spcPts val="0"/>
              </a:spcBef>
              <a:buClr>
                <a:srgbClr val="E18719"/>
              </a:buClr>
              <a:buFont typeface="Arial" charset="0"/>
              <a:buChar char="•"/>
            </a:pPr>
            <a:r>
              <a:rPr lang="en-US" sz="1600" dirty="0">
                <a:solidFill>
                  <a:srgbClr val="1A1A1A"/>
                </a:solidFill>
                <a:ea typeface="MS Gothic" pitchFamily="49" charset="-128"/>
                <a:cs typeface="Arial" charset="0"/>
              </a:rPr>
              <a:t>~50% industry partners (incl. associated partners)</a:t>
            </a:r>
          </a:p>
          <a:p>
            <a:pPr marL="180975" indent="-180975" defTabSz="912813" eaLnBrk="0" hangingPunct="0">
              <a:lnSpc>
                <a:spcPct val="100000"/>
              </a:lnSpc>
              <a:spcBef>
                <a:spcPts val="0"/>
              </a:spcBef>
              <a:buClr>
                <a:srgbClr val="E18719"/>
              </a:buClr>
              <a:buFont typeface="Arial" charset="0"/>
              <a:buChar char="•"/>
            </a:pPr>
            <a:r>
              <a:rPr lang="en-US" sz="1600" dirty="0" smtClean="0">
                <a:solidFill>
                  <a:srgbClr val="1A1A1A"/>
                </a:solidFill>
                <a:ea typeface="MS Gothic" pitchFamily="49" charset="-128"/>
                <a:cs typeface="Arial" charset="0"/>
              </a:rPr>
              <a:t>Covering </a:t>
            </a:r>
            <a:r>
              <a:rPr lang="en-US" sz="1600" dirty="0">
                <a:solidFill>
                  <a:srgbClr val="1A1A1A"/>
                </a:solidFill>
                <a:ea typeface="MS Gothic" pitchFamily="49" charset="-128"/>
                <a:cs typeface="Arial" charset="0"/>
              </a:rPr>
              <a:t>the whole energy mix</a:t>
            </a:r>
          </a:p>
          <a:p>
            <a:pPr marL="180975" indent="-180975" defTabSz="912813" eaLnBrk="0" hangingPunct="0">
              <a:lnSpc>
                <a:spcPct val="100000"/>
              </a:lnSpc>
              <a:spcBef>
                <a:spcPts val="0"/>
              </a:spcBef>
              <a:buClr>
                <a:srgbClr val="E18719"/>
              </a:buClr>
              <a:buFont typeface="Arial" charset="0"/>
              <a:buChar char="•"/>
            </a:pPr>
            <a:r>
              <a:rPr lang="en-US" sz="1600" dirty="0">
                <a:solidFill>
                  <a:srgbClr val="1A1A1A"/>
                </a:solidFill>
                <a:ea typeface="MS Gothic" pitchFamily="49" charset="-128"/>
                <a:cs typeface="Arial" charset="0"/>
              </a:rPr>
              <a:t>Knowledge triangle balanced along all dimensions</a:t>
            </a:r>
          </a:p>
          <a:p>
            <a:pPr marL="180975" indent="-180975" defTabSz="912813" eaLnBrk="0" hangingPunct="0">
              <a:lnSpc>
                <a:spcPct val="100000"/>
              </a:lnSpc>
              <a:spcBef>
                <a:spcPts val="0"/>
              </a:spcBef>
              <a:buClr>
                <a:srgbClr val="E18719"/>
              </a:buClr>
              <a:buFont typeface="Arial" charset="0"/>
              <a:buChar char="•"/>
            </a:pPr>
            <a:r>
              <a:rPr lang="en-US" sz="1600" dirty="0">
                <a:solidFill>
                  <a:srgbClr val="1A1A1A"/>
                </a:solidFill>
                <a:ea typeface="MS Gothic" pitchFamily="49" charset="-128"/>
                <a:cs typeface="Arial" charset="0"/>
              </a:rPr>
              <a:t>Strong connection </a:t>
            </a:r>
            <a:br>
              <a:rPr lang="en-US" sz="1600" dirty="0">
                <a:solidFill>
                  <a:srgbClr val="1A1A1A"/>
                </a:solidFill>
                <a:ea typeface="MS Gothic" pitchFamily="49" charset="-128"/>
                <a:cs typeface="Arial" charset="0"/>
              </a:rPr>
            </a:br>
            <a:r>
              <a:rPr lang="en-US" sz="1600" dirty="0">
                <a:solidFill>
                  <a:srgbClr val="1A1A1A"/>
                </a:solidFill>
                <a:ea typeface="MS Gothic" pitchFamily="49" charset="-128"/>
                <a:cs typeface="Arial" charset="0"/>
              </a:rPr>
              <a:t>with </a:t>
            </a:r>
            <a:r>
              <a:rPr lang="en-US" sz="1600" dirty="0" smtClean="0">
                <a:solidFill>
                  <a:srgbClr val="1A1A1A"/>
                </a:solidFill>
                <a:ea typeface="MS Gothic" pitchFamily="49" charset="-128"/>
                <a:cs typeface="Arial" charset="0"/>
              </a:rPr>
              <a:t>companies </a:t>
            </a:r>
            <a:r>
              <a:rPr lang="en-US" sz="1600" dirty="0">
                <a:solidFill>
                  <a:srgbClr val="1A1A1A"/>
                </a:solidFill>
                <a:ea typeface="MS Gothic" pitchFamily="49" charset="-128"/>
                <a:cs typeface="Arial" charset="0"/>
              </a:rPr>
              <a:t>and local governments</a:t>
            </a:r>
          </a:p>
        </p:txBody>
      </p:sp>
      <p:pic>
        <p:nvPicPr>
          <p:cNvPr id="5129" name="Picture 9" descr="partb_graph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259" y="1447801"/>
            <a:ext cx="6110654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6" name="Slide Number Placeholder 1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68210C1-332F-4875-9F25-8EFC09519207}" type="slidenum">
              <a:rPr lang="en-GB" smtClean="0">
                <a:ea typeface="ＭＳ Ｐゴシック" pitchFamily="34" charset="-128"/>
              </a:rPr>
              <a:pPr/>
              <a:t>6</a:t>
            </a:fld>
            <a:endParaRPr lang="en-GB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117297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7" name="Picture 13" descr="Karte_Iberia_I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358" y="1843089"/>
            <a:ext cx="8286750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14" descr="Karte_alle_I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9358" y="1843089"/>
            <a:ext cx="8286750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6"/>
          <p:cNvSpPr txBox="1">
            <a:spLocks noGrp="1" noChangeArrowheads="1"/>
          </p:cNvSpPr>
          <p:nvPr/>
        </p:nvSpPr>
        <p:spPr bwMode="auto">
          <a:xfrm>
            <a:off x="6588369" y="6459539"/>
            <a:ext cx="2133600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393700" eaLnBrk="0" hangingPunct="0"/>
            <a:fld id="{DF240207-BF1A-4DDE-990F-3ACA22D3C467}" type="slidenum">
              <a:rPr lang="de-DE" sz="1000">
                <a:solidFill>
                  <a:srgbClr val="FFFFFF"/>
                </a:solidFill>
                <a:ea typeface="MS Gothic" pitchFamily="49" charset="-128"/>
                <a:cs typeface="Arial" charset="0"/>
              </a:rPr>
              <a:pPr algn="r" defTabSz="393700" eaLnBrk="0" hangingPunct="0"/>
              <a:t>7</a:t>
            </a:fld>
            <a:endParaRPr lang="de-DE" sz="1000">
              <a:solidFill>
                <a:srgbClr val="FFFFFF"/>
              </a:solidFill>
              <a:ea typeface="MS Gothic" pitchFamily="49" charset="-128"/>
              <a:cs typeface="Arial" charset="0"/>
            </a:endParaRPr>
          </a:p>
        </p:txBody>
      </p:sp>
      <p:sp>
        <p:nvSpPr>
          <p:cNvPr id="15365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7504" y="0"/>
            <a:ext cx="8928992" cy="7810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3200" dirty="0" smtClean="0">
                <a:solidFill>
                  <a:srgbClr val="000000"/>
                </a:solidFill>
              </a:rPr>
              <a:t>EIT - KIC InnoEnergy: A not for profit company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Six co-locations centers (CC) and thematic areas in line with SET Plan </a:t>
            </a:r>
            <a:r>
              <a:rPr lang="de-DE" dirty="0" smtClean="0"/>
              <a:t>	</a:t>
            </a:r>
          </a:p>
        </p:txBody>
      </p:sp>
      <p:sp>
        <p:nvSpPr>
          <p:cNvPr id="15366" name="Slide Number Placeholder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2EED78B4-EA06-4D30-9E90-99BA4D99CB58}" type="slidenum">
              <a:rPr lang="en-GB" smtClean="0">
                <a:ea typeface="ＭＳ Ｐゴシック" pitchFamily="34" charset="-128"/>
              </a:rPr>
              <a:pPr/>
              <a:t>7</a:t>
            </a:fld>
            <a:endParaRPr lang="en-GB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26508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8261350" y="6664325"/>
            <a:ext cx="671513" cy="12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7DE66D1-1722-4818-924D-F7DC1002E5F9}" type="slidenum">
              <a:rPr lang="en-GB" sz="800" b="1">
                <a:solidFill>
                  <a:srgbClr val="FFFFFF"/>
                </a:solidFill>
                <a:latin typeface="Verdana" charset="0"/>
              </a:rPr>
              <a:pPr algn="r">
                <a:lnSpc>
                  <a:spcPct val="101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8</a:t>
            </a:fld>
            <a:endParaRPr lang="en-GB" sz="800" b="1">
              <a:solidFill>
                <a:srgbClr val="FFFFFF"/>
              </a:solidFill>
              <a:latin typeface="Verdana" charset="0"/>
            </a:endParaRP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250825" y="1484784"/>
            <a:ext cx="8713788" cy="43931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1600" b="1" dirty="0">
                <a:solidFill>
                  <a:schemeClr val="accent6"/>
                </a:solidFill>
              </a:rPr>
              <a:t>Traditional higher education in Europe is good! </a:t>
            </a:r>
          </a:p>
          <a:p>
            <a:pPr marL="800100" lvl="1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1600" b="1" dirty="0">
                <a:solidFill>
                  <a:srgbClr val="C00000"/>
                </a:solidFill>
              </a:rPr>
              <a:t>But  education </a:t>
            </a:r>
            <a:r>
              <a:rPr lang="en-US" sz="1600" b="1" i="1" dirty="0">
                <a:solidFill>
                  <a:srgbClr val="C00000"/>
                </a:solidFill>
              </a:rPr>
              <a:t>is</a:t>
            </a:r>
            <a:r>
              <a:rPr lang="en-US" sz="1600" b="1" dirty="0">
                <a:solidFill>
                  <a:srgbClr val="C00000"/>
                </a:solidFill>
              </a:rPr>
              <a:t> </a:t>
            </a:r>
            <a:r>
              <a:rPr lang="en-US" sz="1600" b="1" dirty="0" err="1">
                <a:solidFill>
                  <a:srgbClr val="C00000"/>
                </a:solidFill>
              </a:rPr>
              <a:t>very”traditional</a:t>
            </a:r>
            <a:r>
              <a:rPr lang="en-US" sz="1600" b="1" dirty="0">
                <a:solidFill>
                  <a:srgbClr val="C00000"/>
                </a:solidFill>
              </a:rPr>
              <a:t>”, and goes slow on pedagogical innovation</a:t>
            </a:r>
          </a:p>
          <a:p>
            <a:pPr marL="800100" lvl="1" indent="-34290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1600" b="1" dirty="0">
              <a:solidFill>
                <a:srgbClr val="FFC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1600" b="1" dirty="0">
                <a:solidFill>
                  <a:schemeClr val="accent6"/>
                </a:solidFill>
              </a:rPr>
              <a:t>”Industrial management” students succeed often very well in industry </a:t>
            </a:r>
          </a:p>
          <a:p>
            <a:pPr marL="800100" lvl="1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1600" b="1" dirty="0">
                <a:solidFill>
                  <a:srgbClr val="C00000"/>
                </a:solidFill>
              </a:rPr>
              <a:t>But science and business courses often only ”stacked upon” each other</a:t>
            </a:r>
          </a:p>
          <a:p>
            <a:pPr marL="800100" lvl="1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1600" b="1" dirty="0">
              <a:solidFill>
                <a:srgbClr val="FFC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1600" b="1" dirty="0">
                <a:solidFill>
                  <a:schemeClr val="accent6"/>
                </a:solidFill>
              </a:rPr>
              <a:t>Many students have extremely good innovative ideas</a:t>
            </a:r>
          </a:p>
          <a:p>
            <a:pPr marL="800100" lvl="1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1600" b="1" dirty="0">
                <a:solidFill>
                  <a:srgbClr val="C00000"/>
                </a:solidFill>
              </a:rPr>
              <a:t>Unfortunately the ideas are not “taken care” of during their education</a:t>
            </a:r>
          </a:p>
          <a:p>
            <a:pPr marL="800100" lvl="2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1600" b="1" dirty="0">
              <a:solidFill>
                <a:srgbClr val="FFC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1600" b="1" dirty="0">
                <a:solidFill>
                  <a:schemeClr val="accent6"/>
                </a:solidFill>
              </a:rPr>
              <a:t>Spin-offs come out of universities</a:t>
            </a:r>
          </a:p>
          <a:p>
            <a:pPr marL="800100" lvl="1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1600" b="1" dirty="0">
                <a:solidFill>
                  <a:srgbClr val="C00000"/>
                </a:solidFill>
              </a:rPr>
              <a:t>Spin-offs too seldom successful, from Ph D level and too seldom “world-wide”</a:t>
            </a:r>
          </a:p>
          <a:p>
            <a:pPr marL="800100" lvl="2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1600" b="1" dirty="0">
              <a:solidFill>
                <a:srgbClr val="FFC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1600" b="1" dirty="0">
                <a:solidFill>
                  <a:schemeClr val="accent6"/>
                </a:solidFill>
              </a:rPr>
              <a:t>Industry/university participate in Life-Long Learning</a:t>
            </a:r>
          </a:p>
          <a:p>
            <a:pPr marL="800100" lvl="2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1600" b="1" dirty="0">
                <a:solidFill>
                  <a:srgbClr val="C00000"/>
                </a:solidFill>
              </a:rPr>
              <a:t>Seldom fully integrated, not using the high potential of dynamic modern didactics</a:t>
            </a:r>
          </a:p>
          <a:p>
            <a:pPr marL="800100" lvl="2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1600" b="1" dirty="0">
              <a:solidFill>
                <a:srgbClr val="FFC000"/>
              </a:solidFill>
            </a:endParaRP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1600" b="1" dirty="0">
                <a:solidFill>
                  <a:schemeClr val="accent6"/>
                </a:solidFill>
              </a:rPr>
              <a:t>High-level research results find its way into teaching at universities</a:t>
            </a:r>
          </a:p>
          <a:p>
            <a:pPr marL="800100" lvl="2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1600" b="1" dirty="0">
                <a:solidFill>
                  <a:srgbClr val="C00000"/>
                </a:solidFill>
              </a:rPr>
              <a:t>Yes, but extremely seldom outside the individual professor doing the research</a:t>
            </a:r>
          </a:p>
          <a:p>
            <a:pPr marL="342900" indent="-3429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215900" y="188913"/>
            <a:ext cx="7596188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 dirty="0">
                <a:solidFill>
                  <a:srgbClr val="F07010"/>
                </a:solidFill>
              </a:rPr>
              <a:t>Education  “As Is”</a:t>
            </a:r>
          </a:p>
        </p:txBody>
      </p:sp>
    </p:spTree>
    <p:extLst>
      <p:ext uri="{BB962C8B-B14F-4D97-AF65-F5344CB8AC3E}">
        <p14:creationId xmlns:p14="http://schemas.microsoft.com/office/powerpoint/2010/main" val="3836896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6800850" cy="781050"/>
          </a:xfrm>
        </p:spPr>
        <p:txBody>
          <a:bodyPr/>
          <a:lstStyle/>
          <a:p>
            <a:r>
              <a:rPr lang="sv-SE" sz="3200" dirty="0" err="1" smtClean="0">
                <a:solidFill>
                  <a:srgbClr val="000000"/>
                </a:solidFill>
              </a:rPr>
              <a:t>EIT’s</a:t>
            </a:r>
            <a:r>
              <a:rPr lang="sv-SE" sz="3200" dirty="0" smtClean="0">
                <a:solidFill>
                  <a:srgbClr val="000000"/>
                </a:solidFill>
              </a:rPr>
              <a:t> </a:t>
            </a:r>
            <a:r>
              <a:rPr lang="sv-SE" sz="3200" dirty="0" err="1" smtClean="0">
                <a:solidFill>
                  <a:srgbClr val="000000"/>
                </a:solidFill>
              </a:rPr>
              <a:t>Educational</a:t>
            </a:r>
            <a:r>
              <a:rPr lang="sv-SE" sz="3200" dirty="0" smtClean="0">
                <a:solidFill>
                  <a:srgbClr val="000000"/>
                </a:solidFill>
              </a:rPr>
              <a:t> Mission </a:t>
            </a: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836712"/>
            <a:ext cx="8928992" cy="5024437"/>
          </a:xfrm>
        </p:spPr>
        <p:txBody>
          <a:bodyPr/>
          <a:lstStyle/>
          <a:p>
            <a:r>
              <a:rPr lang="en-GB" sz="2000" dirty="0">
                <a:solidFill>
                  <a:srgbClr val="000000"/>
                </a:solidFill>
              </a:rPr>
              <a:t>EIT is a new independent community body set up to address Europe's innovation gap and to become a key driver of EU sustainable growth and competitiveness through the stimulation of world-leading innovation. </a:t>
            </a:r>
            <a:endParaRPr lang="en-GB" sz="2000" dirty="0" smtClean="0">
              <a:solidFill>
                <a:srgbClr val="000000"/>
              </a:solidFill>
            </a:endParaRPr>
          </a:p>
          <a:p>
            <a:endParaRPr lang="en-GB" sz="2000" dirty="0" smtClean="0">
              <a:solidFill>
                <a:srgbClr val="000000"/>
              </a:solidFill>
            </a:endParaRPr>
          </a:p>
          <a:p>
            <a:r>
              <a:rPr lang="en-GB" sz="2000" dirty="0" smtClean="0">
                <a:solidFill>
                  <a:srgbClr val="000000"/>
                </a:solidFill>
              </a:rPr>
              <a:t>The </a:t>
            </a:r>
            <a:r>
              <a:rPr lang="en-GB" sz="2000" dirty="0">
                <a:solidFill>
                  <a:srgbClr val="000000"/>
                </a:solidFill>
              </a:rPr>
              <a:t>initiative is based on the knowledge triangle, fostering the integration between research, education and innovation/business across the EU. </a:t>
            </a:r>
            <a:endParaRPr lang="en-GB" sz="2000" dirty="0" smtClean="0">
              <a:solidFill>
                <a:srgbClr val="000000"/>
              </a:solidFill>
            </a:endParaRPr>
          </a:p>
          <a:p>
            <a:endParaRPr lang="en-GB" sz="2000" dirty="0" smtClean="0">
              <a:solidFill>
                <a:srgbClr val="000000"/>
              </a:solidFill>
            </a:endParaRPr>
          </a:p>
          <a:p>
            <a:r>
              <a:rPr lang="en-GB" sz="2000" dirty="0" smtClean="0">
                <a:solidFill>
                  <a:srgbClr val="000000"/>
                </a:solidFill>
              </a:rPr>
              <a:t>The </a:t>
            </a:r>
            <a:r>
              <a:rPr lang="en-GB" sz="2000" dirty="0">
                <a:solidFill>
                  <a:srgbClr val="000000"/>
                </a:solidFill>
              </a:rPr>
              <a:t>mission of EIT concerns both creating new innovations and business, but equally important via its educational activities, to contribute to a skilled workforce with a new more entrepreneurial mind-set. </a:t>
            </a:r>
            <a:endParaRPr lang="en-GB" sz="2000" dirty="0" smtClean="0">
              <a:solidFill>
                <a:srgbClr val="000000"/>
              </a:solidFill>
            </a:endParaRPr>
          </a:p>
          <a:p>
            <a:endParaRPr lang="en-GB" sz="2000" dirty="0" smtClean="0">
              <a:solidFill>
                <a:srgbClr val="000000"/>
              </a:solidFill>
            </a:endParaRPr>
          </a:p>
          <a:p>
            <a:r>
              <a:rPr lang="en-GB" sz="2000" dirty="0" smtClean="0">
                <a:solidFill>
                  <a:srgbClr val="000000"/>
                </a:solidFill>
              </a:rPr>
              <a:t>EIT’s </a:t>
            </a:r>
            <a:r>
              <a:rPr lang="en-GB" sz="2000" dirty="0">
                <a:solidFill>
                  <a:srgbClr val="000000"/>
                </a:solidFill>
              </a:rPr>
              <a:t>mission is also to elaborate on the models that enable this impact to materialise – EIT as role model for integrating all parts and all actors of the knowledge triangle.</a:t>
            </a: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73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_JM">
  <a:themeElements>
    <a:clrScheme name="KIC InnoEnergy">
      <a:dk1>
        <a:srgbClr val="FFFFFF"/>
      </a:dk1>
      <a:lt1>
        <a:sysClr val="window" lastClr="FFFFFF"/>
      </a:lt1>
      <a:dk2>
        <a:srgbClr val="FFFFFF"/>
      </a:dk2>
      <a:lt2>
        <a:srgbClr val="FFFFFF"/>
      </a:lt2>
      <a:accent1>
        <a:srgbClr val="009FE1"/>
      </a:accent1>
      <a:accent2>
        <a:srgbClr val="AFCA0B"/>
      </a:accent2>
      <a:accent3>
        <a:srgbClr val="BCE4FA"/>
      </a:accent3>
      <a:accent4>
        <a:srgbClr val="D7E9CF"/>
      </a:accent4>
      <a:accent5>
        <a:srgbClr val="312783"/>
      </a:accent5>
      <a:accent6>
        <a:srgbClr val="3AAA35"/>
      </a:accent6>
      <a:hlink>
        <a:srgbClr val="F9B000"/>
      </a:hlink>
      <a:folHlink>
        <a:srgbClr val="F9B000"/>
      </a:folHlink>
    </a:clrScheme>
    <a:fontScheme name="KIC InnoEnerg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3F7CF842B0E24AA6C7C4E6F5B069E9" ma:contentTypeVersion="0" ma:contentTypeDescription="Create a new document." ma:contentTypeScope="" ma:versionID="a37dd0cda8e4ae079b85af4dfcd404b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3F6C8EC-59C4-42F9-8D1D-82039F96F9E3}"/>
</file>

<file path=customXml/itemProps2.xml><?xml version="1.0" encoding="utf-8"?>
<ds:datastoreItem xmlns:ds="http://schemas.openxmlformats.org/officeDocument/2006/customXml" ds:itemID="{FAAB1E82-1547-4933-8026-211A9DBC39FA}"/>
</file>

<file path=customXml/itemProps3.xml><?xml version="1.0" encoding="utf-8"?>
<ds:datastoreItem xmlns:ds="http://schemas.openxmlformats.org/officeDocument/2006/customXml" ds:itemID="{0312F8CF-AE31-4471-B94D-892D7580A42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3153</TotalTime>
  <Words>1688</Words>
  <Application>Microsoft Office PowerPoint</Application>
  <PresentationFormat>On-screen Show (4:3)</PresentationFormat>
  <Paragraphs>354</Paragraphs>
  <Slides>26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Tema_JM</vt:lpstr>
      <vt:lpstr>InnoEnergy Model of Education and Approach to Modernize Higher Education 15.03.2013, Dublin</vt:lpstr>
      <vt:lpstr>PowerPoint Presentation</vt:lpstr>
      <vt:lpstr>PowerPoint Presentation</vt:lpstr>
      <vt:lpstr>PowerPoint Presentation</vt:lpstr>
      <vt:lpstr>PowerPoint Presentation</vt:lpstr>
      <vt:lpstr>KIC InnoEnergy –  A world class alliance of top European players with a proven track record</vt:lpstr>
      <vt:lpstr>EIT - KIC InnoEnergy: A not for profit company Six co-locations centers (CC) and thematic areas in line with SET Plan  </vt:lpstr>
      <vt:lpstr>PowerPoint Presentation</vt:lpstr>
      <vt:lpstr>EIT’s Educational Mission </vt:lpstr>
      <vt:lpstr>EIT Label</vt:lpstr>
      <vt:lpstr>EIT Label Criteria: Student-centered education</vt:lpstr>
      <vt:lpstr>Assessment process</vt:lpstr>
      <vt:lpstr>InnoEnergy Education “To Be”:  A paradigm shift</vt:lpstr>
      <vt:lpstr>PowerPoint Presentation</vt:lpstr>
      <vt:lpstr>InnoEnergy Education: Achievements 2012</vt:lpstr>
      <vt:lpstr>InnoEnergy Education:  A Few Short-Term Challenges</vt:lpstr>
      <vt:lpstr>PowerPoint Presentation</vt:lpstr>
      <vt:lpstr>Interactive learning in international environment:  A few examples into the future</vt:lpstr>
      <vt:lpstr>InnoEnergy-wide teacher/student-integration Transfers education into Future Job-skills</vt:lpstr>
      <vt:lpstr>Vision InnoEnergy for Education 2031(?????)</vt:lpstr>
      <vt:lpstr>PowerPoint Presentation</vt:lpstr>
      <vt:lpstr>Student Successes</vt:lpstr>
      <vt:lpstr>Stanford Artificial Intellegence course</vt:lpstr>
      <vt:lpstr>1 Euro Lamp Slides</vt:lpstr>
      <vt:lpstr>HULT Team Slides</vt:lpstr>
      <vt:lpstr>Example: Project Rescue Container</vt:lpstr>
    </vt:vector>
  </TitlesOfParts>
  <Company>ESADE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Jose-Maria</dc:creator>
  <cp:lastModifiedBy>Torsten Fransson</cp:lastModifiedBy>
  <cp:revision>141</cp:revision>
  <dcterms:created xsi:type="dcterms:W3CDTF">2012-12-05T20:08:26Z</dcterms:created>
  <dcterms:modified xsi:type="dcterms:W3CDTF">2013-03-15T11:45:39Z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0x010100C73F7CF842B0E24AA6C7C4E6F5B069E9</vt:lpwstr>
  </property>
</Properties>
</file>