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0" r:id="rId2"/>
    <p:sldId id="300" r:id="rId3"/>
    <p:sldId id="299" r:id="rId4"/>
    <p:sldId id="301" r:id="rId5"/>
    <p:sldId id="302" r:id="rId6"/>
    <p:sldId id="303" r:id="rId7"/>
    <p:sldId id="305" r:id="rId8"/>
  </p:sldIdLst>
  <p:sldSz cx="9144000" cy="6858000" type="screen4x3"/>
  <p:notesSz cx="6781800" cy="985678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66CCFF"/>
    <a:srgbClr val="00CC99"/>
    <a:srgbClr val="99FF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21" autoAdjust="0"/>
    <p:restoredTop sz="86444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178" y="-114"/>
      </p:cViewPr>
      <p:guideLst>
        <p:guide orient="horz" pos="3104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CD9B2-2F93-40F9-B3EE-367EADCFB943}" type="datetimeFigureOut">
              <a:rPr lang="en-GB" smtClean="0"/>
              <a:pPr/>
              <a:t>14/12/2012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1451" y="9362238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4C823-1C5E-4A8A-8DED-ABACDB39FFA7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839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13E8C-54EF-4CFE-96C7-3E4B2A38920E}" type="datetimeFigureOut">
              <a:rPr lang="en-GB" smtClean="0"/>
              <a:pPr/>
              <a:t>14/12/2012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8180" y="4681974"/>
            <a:ext cx="5425440" cy="443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1451" y="9362238"/>
            <a:ext cx="2938780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8410E-460D-4D2C-A0A0-E513683E75D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13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ep 1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8" descr="bg1.png                                                        000FBE12Smidswater Server              C1CD65DB: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5008" y="5929323"/>
              <a:ext cx="3297984" cy="61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28596" y="357166"/>
            <a:ext cx="5715000" cy="2362200"/>
          </a:xfrm>
        </p:spPr>
        <p:txBody>
          <a:bodyPr/>
          <a:lstStyle>
            <a:lvl1pPr marL="182563" indent="-182563">
              <a:defRPr sz="3200" baseline="0"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noProof="0" dirty="0" smtClean="0"/>
              <a:t>Main title</a:t>
            </a:r>
            <a:endParaRPr lang="en-GB" noProof="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428596" y="3071810"/>
            <a:ext cx="3714776" cy="936000"/>
          </a:xfrm>
          <a:noFill/>
        </p:spPr>
        <p:txBody>
          <a:bodyPr wrap="square" rtlCol="0" anchor="ctr" anchorCtr="0">
            <a:spAutoFit/>
          </a:bodyPr>
          <a:lstStyle>
            <a:lvl1pPr marL="182563" indent="-182563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 lang="en-GB" altLang="nl-NL" sz="2400" kern="1200" noProof="0" dirty="0">
                <a:solidFill>
                  <a:schemeClr val="bg1">
                    <a:lumMod val="9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GB" altLang="nl-NL" noProof="0" dirty="0" smtClean="0"/>
              <a:t>Presenter(s)</a:t>
            </a:r>
            <a:endParaRPr lang="en-GB" altLang="nl-NL" noProof="0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428596" y="4413180"/>
            <a:ext cx="2643206" cy="246221"/>
          </a:xfr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GB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nl-NL" dirty="0" smtClean="0"/>
              <a:t>Date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4348" y="2928934"/>
            <a:ext cx="7772400" cy="1362075"/>
          </a:xfrm>
        </p:spPr>
        <p:txBody>
          <a:bodyPr anchor="ctr" anchorCtr="0"/>
          <a:lstStyle>
            <a:lvl1pPr algn="r">
              <a:defRPr sz="3600" b="1" cap="none" baseline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defRPr>
            </a:lvl1pPr>
          </a:lstStyle>
          <a:p>
            <a:r>
              <a:rPr lang="nl-NL" noProof="0" smtClean="0"/>
              <a:t>Klik om de stijl te bewerken</a:t>
            </a: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695700" cy="3733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62500" y="2362200"/>
            <a:ext cx="3695700" cy="3733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GB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EB525-439D-43F0-834A-D328CED03311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smtClean="0"/>
              <a:t>Klik om de stijl te bewerken</a:t>
            </a:r>
            <a:endParaRPr lang="en-GB" noProof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GB" noProof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F344C-7DA9-4DE2-9ECF-7A9D5F9792FE}" type="slidenum">
              <a:rPr lang="en-GB" noProof="0" smtClean="0"/>
              <a:pPr>
                <a:defRPr/>
              </a:pPr>
              <a:t>‹nr.›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en-GB" noProof="0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1993A-DF36-420D-8123-840E0BC85B2C}" type="slidenum">
              <a:rPr lang="en-GB" noProof="0" smtClean="0"/>
              <a:pPr>
                <a:defRPr/>
              </a:pPr>
              <a:t>‹nr.›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2AB00-D036-4288-AB7B-211ACC152A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2.png                                                        000FBE12Smidswater Server              C1CD65DB: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86625" y="500062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bg2.png                                                        000FBE12Smidswater Server              C1CD65DB: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00042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28802"/>
            <a:ext cx="75438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248400"/>
            <a:ext cx="56578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B2312"/>
                </a:solidFill>
              </a:defRPr>
            </a:lvl1pPr>
          </a:lstStyle>
          <a:p>
            <a:pPr>
              <a:tabLst>
                <a:tab pos="5654675" algn="r"/>
              </a:tabLst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ft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8B2312"/>
          </a:solidFill>
          <a:effectLst>
            <a:glow rad="1016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17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noProof="0" dirty="0" smtClean="0"/>
              <a:t>Quality assurance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543800" cy="4299960"/>
          </a:xfrm>
        </p:spPr>
        <p:txBody>
          <a:bodyPr/>
          <a:lstStyle/>
          <a:p>
            <a:r>
              <a:rPr lang="en-GB" dirty="0" smtClean="0"/>
              <a:t>Overview of latest developments and main questions</a:t>
            </a:r>
          </a:p>
          <a:p>
            <a:r>
              <a:rPr lang="de-DE" dirty="0"/>
              <a:t>Revision </a:t>
            </a:r>
            <a:r>
              <a:rPr lang="de-DE" dirty="0" err="1" smtClean="0"/>
              <a:t>of</a:t>
            </a:r>
            <a:r>
              <a:rPr lang="de-DE" dirty="0" smtClean="0"/>
              <a:t> ESG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E4: Mapping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ESG in </a:t>
            </a:r>
            <a:r>
              <a:rPr lang="de-DE" dirty="0" err="1"/>
              <a:t>internal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 smtClean="0"/>
              <a:t>assurance</a:t>
            </a:r>
            <a:r>
              <a:rPr lang="de-DE" dirty="0" smtClean="0"/>
              <a:t>. In </a:t>
            </a:r>
            <a:r>
              <a:rPr lang="de-DE" dirty="0" err="1"/>
              <a:t>addition</a:t>
            </a:r>
            <a:r>
              <a:rPr lang="de-DE" dirty="0"/>
              <a:t>: open </a:t>
            </a:r>
            <a:r>
              <a:rPr lang="de-DE" dirty="0" err="1"/>
              <a:t>consultation</a:t>
            </a:r>
            <a:r>
              <a:rPr lang="de-DE" dirty="0"/>
              <a:t> (national </a:t>
            </a:r>
            <a:r>
              <a:rPr lang="de-DE" dirty="0" err="1"/>
              <a:t>ministries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 smtClean="0"/>
              <a:t>addressees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Holistic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interdependent Bologna </a:t>
            </a:r>
            <a:r>
              <a:rPr lang="de-DE" dirty="0" err="1" smtClean="0"/>
              <a:t>tools</a:t>
            </a:r>
            <a:endParaRPr lang="de-DE" dirty="0" smtClean="0"/>
          </a:p>
          <a:p>
            <a:r>
              <a:rPr lang="en-US" dirty="0"/>
              <a:t>Crucial role of quality assurance for successful implementation of Bologna infrastructure is </a:t>
            </a:r>
            <a:r>
              <a:rPr lang="en-US" dirty="0" err="1" smtClean="0"/>
              <a:t>recognised</a:t>
            </a:r>
            <a:endParaRPr lang="de-DE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65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noProof="0" dirty="0" smtClean="0"/>
              <a:t>Implications for QA procedures?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844824"/>
            <a:ext cx="7543800" cy="429996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Purposes of QA:</a:t>
            </a:r>
          </a:p>
          <a:p>
            <a:r>
              <a:rPr lang="en-GB" dirty="0" smtClean="0"/>
              <a:t>Enhancement/improvement: if improvement is most important what does that mean for current procedures?</a:t>
            </a:r>
          </a:p>
          <a:p>
            <a:r>
              <a:rPr lang="en-GB" dirty="0" smtClean="0"/>
              <a:t>Accountability</a:t>
            </a:r>
          </a:p>
          <a:p>
            <a:r>
              <a:rPr lang="en-GB" dirty="0" smtClean="0"/>
              <a:t>Transparency (of processes or for ranking?)</a:t>
            </a:r>
          </a:p>
          <a:p>
            <a:r>
              <a:rPr lang="en-GB" dirty="0" smtClean="0"/>
              <a:t>Comparisons/ranking</a:t>
            </a:r>
          </a:p>
          <a:p>
            <a:r>
              <a:rPr lang="en-GB" dirty="0" smtClean="0"/>
              <a:t>Policy evaluation</a:t>
            </a:r>
          </a:p>
          <a:p>
            <a:r>
              <a:rPr lang="en-GB" dirty="0"/>
              <a:t>QA of teaching and research</a:t>
            </a:r>
            <a:r>
              <a:rPr lang="en-GB" dirty="0" smtClean="0"/>
              <a:t>?</a:t>
            </a:r>
            <a:endParaRPr lang="en-GB" dirty="0" smtClean="0"/>
          </a:p>
          <a:p>
            <a:pPr marL="0" indent="0">
              <a:buNone/>
            </a:pPr>
            <a:r>
              <a:rPr lang="de-DE" dirty="0"/>
              <a:t>Are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trying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kill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birds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just </a:t>
            </a:r>
            <a:r>
              <a:rPr lang="de-DE" dirty="0" smtClean="0"/>
              <a:t>1 </a:t>
            </a:r>
            <a:r>
              <a:rPr lang="de-DE" dirty="0" err="1" smtClean="0"/>
              <a:t>stone</a:t>
            </a:r>
            <a:r>
              <a:rPr lang="de-DE" dirty="0" smtClean="0"/>
              <a:t>?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22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Bologna Triangle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543800" cy="4299960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Holistic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in </a:t>
            </a:r>
            <a:r>
              <a:rPr lang="de-DE" dirty="0" err="1" smtClean="0"/>
              <a:t>Bucharest</a:t>
            </a:r>
            <a:r>
              <a:rPr lang="de-DE" dirty="0" smtClean="0"/>
              <a:t> </a:t>
            </a:r>
            <a:r>
              <a:rPr lang="de-DE" dirty="0" err="1" smtClean="0"/>
              <a:t>Communique</a:t>
            </a:r>
            <a:r>
              <a:rPr lang="de-DE" dirty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interdependent Bologna </a:t>
            </a:r>
            <a:r>
              <a:rPr lang="de-DE" dirty="0" err="1" smtClean="0"/>
              <a:t>tools</a:t>
            </a:r>
            <a:r>
              <a:rPr lang="de-DE" dirty="0" smtClean="0"/>
              <a:t> (LOs, ECTS, DS, </a:t>
            </a:r>
            <a:r>
              <a:rPr lang="de-DE" dirty="0" err="1" smtClean="0"/>
              <a:t>recognition</a:t>
            </a:r>
            <a:r>
              <a:rPr lang="de-DE" dirty="0" smtClean="0"/>
              <a:t>, QFs, QA)</a:t>
            </a: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</a:t>
            </a:r>
            <a:r>
              <a:rPr lang="de-DE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QF</a:t>
            </a:r>
            <a:endParaRPr lang="en-GB" b="1" dirty="0" smtClean="0"/>
          </a:p>
          <a:p>
            <a:pPr marL="0" indent="0">
              <a:buNone/>
            </a:pPr>
            <a:endParaRPr lang="de-DE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QA                                     </a:t>
            </a:r>
            <a:r>
              <a:rPr lang="de-DE" b="1" dirty="0" err="1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</a:t>
            </a:r>
            <a:endParaRPr lang="de-DE" b="1" dirty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sp>
        <p:nvSpPr>
          <p:cNvPr id="5" name="Gleichschenkliges Dreieck 1"/>
          <p:cNvSpPr/>
          <p:nvPr/>
        </p:nvSpPr>
        <p:spPr>
          <a:xfrm>
            <a:off x="2411760" y="3159490"/>
            <a:ext cx="3489325" cy="261461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r>
              <a:rPr lang="de-AT" dirty="0" smtClean="0"/>
              <a:t>        </a:t>
            </a:r>
            <a:r>
              <a:rPr lang="de-AT" dirty="0" smtClean="0">
                <a:solidFill>
                  <a:schemeClr val="tx1"/>
                </a:solidFill>
              </a:rPr>
              <a:t>Bologna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Learning outcomes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88840"/>
            <a:ext cx="7543800" cy="4299960"/>
          </a:xfrm>
        </p:spPr>
        <p:txBody>
          <a:bodyPr/>
          <a:lstStyle/>
          <a:p>
            <a:r>
              <a:rPr lang="en-US" dirty="0" smtClean="0"/>
              <a:t>Student-centered </a:t>
            </a:r>
            <a:r>
              <a:rPr lang="en-US" dirty="0"/>
              <a:t>learning approach </a:t>
            </a:r>
            <a:r>
              <a:rPr lang="en-US" dirty="0" smtClean="0"/>
              <a:t>has a </a:t>
            </a:r>
            <a:r>
              <a:rPr lang="en-US" dirty="0"/>
              <a:t>significant impact on </a:t>
            </a:r>
            <a:r>
              <a:rPr lang="en-US" dirty="0" smtClean="0"/>
              <a:t>QA</a:t>
            </a:r>
          </a:p>
          <a:p>
            <a:r>
              <a:rPr lang="en-US" dirty="0" smtClean="0"/>
              <a:t>LOs: intended and achieved</a:t>
            </a:r>
          </a:p>
          <a:p>
            <a:r>
              <a:rPr lang="en-US" dirty="0" smtClean="0"/>
              <a:t>Achieved LOs growing in importance in QA </a:t>
            </a:r>
          </a:p>
          <a:p>
            <a:pPr marL="0" indent="0">
              <a:buNone/>
            </a:pPr>
            <a:r>
              <a:rPr lang="en-US" dirty="0" smtClean="0"/>
              <a:t>“to include the attainment of learning outcomes in assessment procedures”</a:t>
            </a:r>
          </a:p>
          <a:p>
            <a:r>
              <a:rPr lang="en-US" dirty="0" smtClean="0"/>
              <a:t>Adequate student assessment (in line with intended LOs)</a:t>
            </a:r>
          </a:p>
          <a:p>
            <a:r>
              <a:rPr lang="en-US" dirty="0" smtClean="0"/>
              <a:t>LOs linking pin in Bologna triangle?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851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noProof="0" dirty="0" smtClean="0"/>
              <a:t>Joint programmes and degrees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88840"/>
            <a:ext cx="7543800" cy="4299960"/>
          </a:xfrm>
        </p:spPr>
        <p:txBody>
          <a:bodyPr/>
          <a:lstStyle/>
          <a:p>
            <a:r>
              <a:rPr lang="en-US" dirty="0"/>
              <a:t>“We will examine national rules and practices relating to joint </a:t>
            </a:r>
            <a:r>
              <a:rPr lang="en-US" dirty="0" err="1"/>
              <a:t>programmes</a:t>
            </a:r>
            <a:r>
              <a:rPr lang="en-US" dirty="0"/>
              <a:t> and degrees as a way to dismantle obstacles to cooperation and mobility embedded in national contexts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Progress has been made at level of agencies; they are reaching limits of what can be done</a:t>
            </a:r>
          </a:p>
          <a:p>
            <a:r>
              <a:rPr lang="en-US" dirty="0"/>
              <a:t>Obstacles </a:t>
            </a:r>
            <a:r>
              <a:rPr lang="en-US" dirty="0"/>
              <a:t>have to be removed at political level!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825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EQAR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88840"/>
            <a:ext cx="7543800" cy="4299960"/>
          </a:xfrm>
        </p:spPr>
        <p:txBody>
          <a:bodyPr/>
          <a:lstStyle/>
          <a:p>
            <a:r>
              <a:rPr lang="en-US" dirty="0"/>
              <a:t>“Allow EQAR-registered quality assurance agencies to perform their activities across the EHEA, while complying with national requirements.”</a:t>
            </a:r>
          </a:p>
          <a:p>
            <a:pPr marL="0" indent="0">
              <a:buNone/>
            </a:pPr>
            <a:r>
              <a:rPr lang="en-US" dirty="0" smtClean="0"/>
              <a:t>Some questions:</a:t>
            </a:r>
          </a:p>
          <a:p>
            <a:r>
              <a:rPr lang="en-US" dirty="0" smtClean="0"/>
              <a:t>What conditions are necessary?</a:t>
            </a:r>
          </a:p>
          <a:p>
            <a:r>
              <a:rPr lang="en-US" dirty="0"/>
              <a:t>What are the benefits for HEIs and students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there a “market” in QA?</a:t>
            </a:r>
          </a:p>
          <a:p>
            <a:r>
              <a:rPr lang="en-US" dirty="0" smtClean="0"/>
              <a:t>What does competition mean for QA?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993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Conclusions</a:t>
            </a:r>
            <a:endParaRPr lang="en-GB" noProof="0" dirty="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88840"/>
            <a:ext cx="7543800" cy="42999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Topics to be explored further:</a:t>
            </a:r>
          </a:p>
          <a:p>
            <a:r>
              <a:rPr lang="en-US" dirty="0" err="1"/>
              <a:t>Interlinkage</a:t>
            </a:r>
            <a:r>
              <a:rPr lang="en-US" dirty="0"/>
              <a:t> between QA and recognition</a:t>
            </a:r>
          </a:p>
          <a:p>
            <a:r>
              <a:rPr lang="en-US" dirty="0"/>
              <a:t>Learning outcomes in QA, and in relation to QFs and recognition</a:t>
            </a:r>
          </a:p>
          <a:p>
            <a:r>
              <a:rPr lang="en-US" dirty="0"/>
              <a:t>Joint </a:t>
            </a:r>
            <a:r>
              <a:rPr lang="en-US" dirty="0" err="1"/>
              <a:t>programmes</a:t>
            </a:r>
            <a:r>
              <a:rPr lang="en-US" dirty="0"/>
              <a:t>: establish link with WG on mobility &amp; </a:t>
            </a:r>
            <a:r>
              <a:rPr lang="en-US" dirty="0" err="1"/>
              <a:t>internationalisation</a:t>
            </a:r>
            <a:endParaRPr lang="en-US" dirty="0"/>
          </a:p>
          <a:p>
            <a:r>
              <a:rPr lang="en-US" dirty="0"/>
              <a:t>Conditions and implications of implementation of EQAR recommendation</a:t>
            </a:r>
          </a:p>
          <a:p>
            <a:endParaRPr lang="en-US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EAB9135-CF3C-422D-9EB5-2E9D49E8256A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3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VAO 20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solidFill>
          <a:srgbClr val="FF6600"/>
        </a:solidFill>
      </a:spPr>
      <a:bodyPr wrap="square" anchor="ctr">
        <a:spAutoFit/>
      </a:bodyPr>
      <a:lstStyle>
        <a:defPPr algn="ctr">
          <a:defRPr sz="3200" dirty="0" smtClean="0">
            <a:latin typeface="Calibri" pitchFamily="34" charset="0"/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e0d0c775b9c6f9c11d667f0e87c4aee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C7E2D2B-43D0-4AC7-9987-73BB1958F4EE}"/>
</file>

<file path=customXml/itemProps2.xml><?xml version="1.0" encoding="utf-8"?>
<ds:datastoreItem xmlns:ds="http://schemas.openxmlformats.org/officeDocument/2006/customXml" ds:itemID="{EDAC1C11-8478-4422-8ACC-B0569AC10975}"/>
</file>

<file path=customXml/itemProps3.xml><?xml version="1.0" encoding="utf-8"?>
<ds:datastoreItem xmlns:ds="http://schemas.openxmlformats.org/officeDocument/2006/customXml" ds:itemID="{84558A8E-5536-4586-8547-587D9B61C868}"/>
</file>

<file path=docProps/app.xml><?xml version="1.0" encoding="utf-8"?>
<Properties xmlns="http://schemas.openxmlformats.org/officeDocument/2006/extended-properties" xmlns:vt="http://schemas.openxmlformats.org/officeDocument/2006/docPropsVTypes">
  <Template>NVAO 2011</Template>
  <TotalTime>840</TotalTime>
  <Words>363</Words>
  <Application>Microsoft Office PowerPoint</Application>
  <PresentationFormat>Diavoorstelling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NVAO 2011</vt:lpstr>
      <vt:lpstr>Quality assurance</vt:lpstr>
      <vt:lpstr>Implications for QA procedures?</vt:lpstr>
      <vt:lpstr>Bologna Triangle</vt:lpstr>
      <vt:lpstr>Learning outcomes</vt:lpstr>
      <vt:lpstr>Joint programmes and degrees</vt:lpstr>
      <vt:lpstr>EQAR</vt:lpstr>
      <vt:lpstr>Conclusions</vt:lpstr>
    </vt:vector>
  </TitlesOfParts>
  <Company>NVAO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Axel Aerden</dc:creator>
  <cp:lastModifiedBy>NVAO</cp:lastModifiedBy>
  <cp:revision>56</cp:revision>
  <dcterms:created xsi:type="dcterms:W3CDTF">2012-12-04T10:20:25Z</dcterms:created>
  <dcterms:modified xsi:type="dcterms:W3CDTF">2012-12-14T07:27:11Z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