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emf" ContentType="image/x-emf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71" r:id="rId4"/>
    <p:sldId id="272" r:id="rId5"/>
    <p:sldId id="276" r:id="rId6"/>
    <p:sldId id="274" r:id="rId7"/>
    <p:sldId id="273" r:id="rId8"/>
    <p:sldId id="275" r:id="rId9"/>
    <p:sldId id="277" r:id="rId10"/>
    <p:sldId id="269" r:id="rId11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6" autoAdjust="0"/>
    <p:restoredTop sz="94660"/>
  </p:normalViewPr>
  <p:slideViewPr>
    <p:cSldViewPr>
      <p:cViewPr varScale="1">
        <p:scale>
          <a:sx n="84" d="100"/>
          <a:sy n="84" d="100"/>
        </p:scale>
        <p:origin x="-138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99DB1-E320-4339-A6E4-B21A17A54DE0}" type="datetimeFigureOut">
              <a:rPr lang="nl-BE" smtClean="0"/>
              <a:pPr/>
              <a:t>14/12/2012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865C-CA10-47A9-B214-530C145CA69B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4564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99DB1-E320-4339-A6E4-B21A17A54DE0}" type="datetimeFigureOut">
              <a:rPr lang="nl-BE" smtClean="0"/>
              <a:pPr/>
              <a:t>14/12/2012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865C-CA10-47A9-B214-530C145CA69B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2664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99DB1-E320-4339-A6E4-B21A17A54DE0}" type="datetimeFigureOut">
              <a:rPr lang="nl-BE" smtClean="0"/>
              <a:pPr/>
              <a:t>14/12/2012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865C-CA10-47A9-B214-530C145CA69B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6359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99DB1-E320-4339-A6E4-B21A17A54DE0}" type="datetimeFigureOut">
              <a:rPr lang="nl-BE" smtClean="0"/>
              <a:pPr/>
              <a:t>14/12/2012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865C-CA10-47A9-B214-530C145CA69B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66145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99DB1-E320-4339-A6E4-B21A17A54DE0}" type="datetimeFigureOut">
              <a:rPr lang="nl-BE" smtClean="0"/>
              <a:pPr/>
              <a:t>14/12/2012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865C-CA10-47A9-B214-530C145CA69B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54795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99DB1-E320-4339-A6E4-B21A17A54DE0}" type="datetimeFigureOut">
              <a:rPr lang="nl-BE" smtClean="0"/>
              <a:pPr/>
              <a:t>14/12/2012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865C-CA10-47A9-B214-530C145CA69B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97048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99DB1-E320-4339-A6E4-B21A17A54DE0}" type="datetimeFigureOut">
              <a:rPr lang="nl-BE" smtClean="0"/>
              <a:pPr/>
              <a:t>14/12/2012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865C-CA10-47A9-B214-530C145CA69B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52374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99DB1-E320-4339-A6E4-B21A17A54DE0}" type="datetimeFigureOut">
              <a:rPr lang="nl-BE" smtClean="0"/>
              <a:pPr/>
              <a:t>14/12/2012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865C-CA10-47A9-B214-530C145CA69B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48353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99DB1-E320-4339-A6E4-B21A17A54DE0}" type="datetimeFigureOut">
              <a:rPr lang="nl-BE" smtClean="0"/>
              <a:pPr/>
              <a:t>14/12/2012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865C-CA10-47A9-B214-530C145CA69B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69552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99DB1-E320-4339-A6E4-B21A17A54DE0}" type="datetimeFigureOut">
              <a:rPr lang="nl-BE" smtClean="0"/>
              <a:pPr/>
              <a:t>14/12/2012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865C-CA10-47A9-B214-530C145CA69B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03815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99DB1-E320-4339-A6E4-B21A17A54DE0}" type="datetimeFigureOut">
              <a:rPr lang="nl-BE" smtClean="0"/>
              <a:pPr/>
              <a:t>14/12/2012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865C-CA10-47A9-B214-530C145CA69B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50715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99DB1-E320-4339-A6E4-B21A17A54DE0}" type="datetimeFigureOut">
              <a:rPr lang="nl-BE" smtClean="0"/>
              <a:pPr/>
              <a:t>14/12/2012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7865C-CA10-47A9-B214-530C145CA69B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8475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484785"/>
            <a:ext cx="8280920" cy="2115666"/>
          </a:xfrm>
        </p:spPr>
        <p:txBody>
          <a:bodyPr>
            <a:normAutofit/>
          </a:bodyPr>
          <a:lstStyle/>
          <a:p>
            <a:r>
              <a:rPr lang="nl-BE" dirty="0" smtClean="0"/>
              <a:t>Break-out </a:t>
            </a:r>
            <a:r>
              <a:rPr lang="nl-BE" dirty="0" err="1" smtClean="0"/>
              <a:t>session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b="1" dirty="0" err="1" smtClean="0"/>
              <a:t>Transparency</a:t>
            </a:r>
            <a:r>
              <a:rPr lang="nl-BE" b="1" dirty="0" smtClean="0"/>
              <a:t> in </a:t>
            </a:r>
            <a:r>
              <a:rPr lang="nl-BE" b="1" dirty="0" err="1" smtClean="0"/>
              <a:t>Higher</a:t>
            </a:r>
            <a:r>
              <a:rPr lang="nl-BE" b="1" dirty="0" smtClean="0"/>
              <a:t> </a:t>
            </a:r>
            <a:r>
              <a:rPr lang="nl-BE" b="1" dirty="0" err="1" smtClean="0"/>
              <a:t>Education</a:t>
            </a:r>
            <a:endParaRPr lang="nl-BE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Chair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facilitator</a:t>
            </a:r>
            <a:r>
              <a:rPr lang="nl-BE" dirty="0" smtClean="0"/>
              <a:t>: Noël Vercruysse</a:t>
            </a:r>
          </a:p>
          <a:p>
            <a:r>
              <a:rPr lang="nl-BE" dirty="0" smtClean="0"/>
              <a:t>Rapporteur</a:t>
            </a:r>
            <a:r>
              <a:rPr lang="nl-BE" dirty="0" smtClean="0"/>
              <a:t>: </a:t>
            </a:r>
            <a:r>
              <a:rPr lang="nl-BE" dirty="0" err="1" smtClean="0"/>
              <a:t>Aurelija</a:t>
            </a:r>
            <a:r>
              <a:rPr lang="nl-BE" dirty="0" smtClean="0"/>
              <a:t> </a:t>
            </a:r>
            <a:r>
              <a:rPr lang="nl-BE" dirty="0" err="1" smtClean="0"/>
              <a:t>Valeikiene</a:t>
            </a:r>
            <a:endParaRPr lang="nl-BE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6AB2-58CF-4670-9DC0-70CD65C24615}" type="datetime1">
              <a:rPr lang="nl-BE" smtClean="0"/>
              <a:pPr/>
              <a:t>14/12/2012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EHEA working group on structural reform </a:t>
            </a:r>
            <a:endParaRPr lang="nl-BE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38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BE" sz="3600" dirty="0" smtClean="0"/>
              <a:t>A POSSIBLE ANSWER....</a:t>
            </a:r>
            <a:br>
              <a:rPr lang="nl-BE" sz="3600" dirty="0" smtClean="0"/>
            </a:br>
            <a:r>
              <a:rPr lang="nl-BE" sz="3600" dirty="0" smtClean="0"/>
              <a:t>Common European Transparency framework</a:t>
            </a:r>
            <a:endParaRPr lang="nl-BE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92500" lnSpcReduction="10000"/>
          </a:bodyPr>
          <a:lstStyle/>
          <a:p>
            <a:r>
              <a:rPr lang="nl-BE" dirty="0" smtClean="0"/>
              <a:t>The </a:t>
            </a:r>
            <a:r>
              <a:rPr lang="nl-BE" dirty="0" err="1" smtClean="0"/>
              <a:t>main</a:t>
            </a:r>
            <a:r>
              <a:rPr lang="nl-BE" dirty="0" smtClean="0"/>
              <a:t> </a:t>
            </a:r>
            <a:r>
              <a:rPr lang="nl-BE" dirty="0" err="1" smtClean="0"/>
              <a:t>characteristics</a:t>
            </a:r>
            <a:r>
              <a:rPr lang="nl-BE" dirty="0" smtClean="0"/>
              <a:t> of a HE system</a:t>
            </a:r>
          </a:p>
          <a:p>
            <a:r>
              <a:rPr lang="nl-BE" dirty="0" err="1" smtClean="0"/>
              <a:t>Qualifications</a:t>
            </a:r>
            <a:r>
              <a:rPr lang="nl-BE" dirty="0" smtClean="0"/>
              <a:t>: </a:t>
            </a:r>
            <a:r>
              <a:rPr lang="nl-BE" dirty="0" err="1" smtClean="0"/>
              <a:t>learning</a:t>
            </a:r>
            <a:r>
              <a:rPr lang="nl-BE" dirty="0" smtClean="0"/>
              <a:t> </a:t>
            </a:r>
            <a:r>
              <a:rPr lang="nl-BE" dirty="0" err="1" smtClean="0"/>
              <a:t>outcomes</a:t>
            </a:r>
            <a:endParaRPr lang="nl-BE" dirty="0" smtClean="0"/>
          </a:p>
          <a:p>
            <a:r>
              <a:rPr lang="nl-BE" dirty="0" smtClean="0"/>
              <a:t>Programme specifications: the aim of the programme, mode of study, mode of delivery, student support, practical work, mobility opportunities, assessment…</a:t>
            </a:r>
          </a:p>
          <a:p>
            <a:r>
              <a:rPr lang="nl-BE" dirty="0" err="1" smtClean="0"/>
              <a:t>Demonstrating</a:t>
            </a:r>
            <a:r>
              <a:rPr lang="nl-BE" dirty="0" smtClean="0"/>
              <a:t> </a:t>
            </a:r>
            <a:r>
              <a:rPr lang="nl-BE" dirty="0" err="1" smtClean="0"/>
              <a:t>quality</a:t>
            </a:r>
            <a:endParaRPr lang="nl-BE" dirty="0" smtClean="0"/>
          </a:p>
          <a:p>
            <a:r>
              <a:rPr lang="nl-BE" dirty="0" smtClean="0"/>
              <a:t>Evidence-based information about performances: employability, achieved learning outcomes…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75CC6-027B-491C-9863-15E34D008ACF}" type="datetime1">
              <a:rPr lang="nl-BE" smtClean="0"/>
              <a:pPr/>
              <a:t>14/12/2012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Department of Education and Training - division for higher education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27216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Composition</a:t>
            </a:r>
            <a:r>
              <a:rPr lang="nl-BE" dirty="0" smtClean="0"/>
              <a:t>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Noel Vercruysse, Belgium/</a:t>
            </a:r>
            <a:r>
              <a:rPr lang="nl-BE" dirty="0" err="1" smtClean="0"/>
              <a:t>Flanders</a:t>
            </a:r>
            <a:endParaRPr lang="nl-BE" dirty="0" smtClean="0"/>
          </a:p>
          <a:p>
            <a:r>
              <a:rPr lang="nl-BE" dirty="0" err="1" smtClean="0"/>
              <a:t>Larisa</a:t>
            </a:r>
            <a:r>
              <a:rPr lang="nl-BE" dirty="0" smtClean="0"/>
              <a:t> </a:t>
            </a:r>
            <a:r>
              <a:rPr lang="nl-BE" dirty="0" err="1" smtClean="0"/>
              <a:t>Bugaian</a:t>
            </a:r>
            <a:r>
              <a:rPr lang="nl-BE" dirty="0" smtClean="0"/>
              <a:t>, Moldova</a:t>
            </a:r>
          </a:p>
          <a:p>
            <a:r>
              <a:rPr lang="nl-BE" dirty="0" smtClean="0"/>
              <a:t>Ivan </a:t>
            </a:r>
            <a:r>
              <a:rPr lang="nl-BE" dirty="0" err="1" smtClean="0"/>
              <a:t>Babyn</a:t>
            </a:r>
            <a:r>
              <a:rPr lang="nl-BE" dirty="0" smtClean="0"/>
              <a:t>, Ukraine</a:t>
            </a:r>
          </a:p>
          <a:p>
            <a:r>
              <a:rPr lang="nl-BE" dirty="0" smtClean="0"/>
              <a:t>Frank </a:t>
            </a:r>
            <a:r>
              <a:rPr lang="nl-BE" dirty="0" err="1" smtClean="0"/>
              <a:t>Petrikowski</a:t>
            </a:r>
            <a:r>
              <a:rPr lang="nl-BE" dirty="0" smtClean="0"/>
              <a:t>, EC</a:t>
            </a:r>
          </a:p>
          <a:p>
            <a:r>
              <a:rPr lang="nl-BE" dirty="0" smtClean="0"/>
              <a:t>Magalie Soenen, Belgium/</a:t>
            </a:r>
            <a:r>
              <a:rPr lang="nl-BE" dirty="0" err="1" smtClean="0"/>
              <a:t>Flanders</a:t>
            </a:r>
            <a:endParaRPr lang="nl-BE" dirty="0" smtClean="0"/>
          </a:p>
          <a:p>
            <a:r>
              <a:rPr lang="nl-BE" dirty="0" err="1" smtClean="0"/>
              <a:t>Aurelija</a:t>
            </a:r>
            <a:r>
              <a:rPr lang="nl-BE" dirty="0" smtClean="0"/>
              <a:t> </a:t>
            </a:r>
            <a:r>
              <a:rPr lang="nl-BE" dirty="0" err="1" smtClean="0"/>
              <a:t>Valeikiene</a:t>
            </a:r>
            <a:r>
              <a:rPr lang="nl-BE" dirty="0" smtClean="0"/>
              <a:t>, Lithuania</a:t>
            </a: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Department of Education and Training - division for higher education</a:t>
            </a:r>
            <a:endParaRPr lang="nl-BE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51546AB2-58CF-4670-9DC0-70CD65C24615}" type="datetime1">
              <a:rPr lang="nl-BE" smtClean="0"/>
              <a:pPr/>
              <a:t>14/12/2012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8735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32040" y="0"/>
            <a:ext cx="3682752" cy="764704"/>
          </a:xfrm>
        </p:spPr>
        <p:txBody>
          <a:bodyPr>
            <a:normAutofit/>
          </a:bodyPr>
          <a:lstStyle/>
          <a:p>
            <a:r>
              <a:rPr lang="nl-BE" dirty="0" smtClean="0"/>
              <a:t>Context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99992" y="692696"/>
            <a:ext cx="4536504" cy="5976664"/>
          </a:xfrm>
        </p:spPr>
        <p:txBody>
          <a:bodyPr>
            <a:noAutofit/>
          </a:bodyPr>
          <a:lstStyle/>
          <a:p>
            <a:r>
              <a:rPr lang="en-US" sz="2500" dirty="0"/>
              <a:t>The </a:t>
            </a:r>
            <a:r>
              <a:rPr lang="en-US" sz="2500" u="sng" dirty="0"/>
              <a:t>Leuven Communiqué </a:t>
            </a:r>
            <a:r>
              <a:rPr lang="en-US" sz="2500" dirty="0"/>
              <a:t>called for transparency of the diversity of the European higher education </a:t>
            </a:r>
            <a:r>
              <a:rPr lang="en-US" sz="2500" dirty="0" smtClean="0"/>
              <a:t>system</a:t>
            </a:r>
          </a:p>
          <a:p>
            <a:r>
              <a:rPr lang="en-US" sz="2500" dirty="0" smtClean="0"/>
              <a:t>WG by BFUG in 2009-2012, resulting in a report</a:t>
            </a:r>
          </a:p>
          <a:p>
            <a:r>
              <a:rPr lang="en-US" sz="2500" dirty="0" smtClean="0"/>
              <a:t>Public debates on rankings</a:t>
            </a:r>
          </a:p>
          <a:p>
            <a:r>
              <a:rPr lang="fr-BE" sz="2500" u="sng" dirty="0" smtClean="0"/>
              <a:t>Projects</a:t>
            </a:r>
            <a:r>
              <a:rPr lang="fr-BE" sz="2500" dirty="0" smtClean="0"/>
              <a:t> (U-Map, U-Multirank)</a:t>
            </a:r>
            <a:endParaRPr lang="en-US" sz="2500" dirty="0" smtClean="0"/>
          </a:p>
          <a:p>
            <a:r>
              <a:rPr lang="en-US" sz="2500" u="sng" dirty="0" smtClean="0"/>
              <a:t>Bucharest Communiqué </a:t>
            </a:r>
            <a:r>
              <a:rPr lang="en-US" sz="2500" dirty="0" smtClean="0"/>
              <a:t>talking of easier understanding of systems, user-driven tools, empirical evidence, common guidelines for transparency, monitoring of development of tools  </a:t>
            </a:r>
            <a:endParaRPr lang="nl-BE" sz="25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4210261" cy="561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3851920" y="2636912"/>
            <a:ext cx="1008112" cy="216024"/>
          </a:xfrm>
          <a:prstGeom prst="straightConnector1">
            <a:avLst/>
          </a:prstGeom>
          <a:ln w="508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409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Values</a:t>
            </a:r>
            <a:r>
              <a:rPr lang="nl-BE" dirty="0" smtClean="0"/>
              <a:t> </a:t>
            </a:r>
            <a:r>
              <a:rPr lang="nl-BE" dirty="0" err="1" smtClean="0"/>
              <a:t>behind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 smtClean="0"/>
              <a:t>HE as a value </a:t>
            </a:r>
            <a:r>
              <a:rPr lang="nl-BE" dirty="0" smtClean="0"/>
              <a:t>for a student, and other various stakeholders  </a:t>
            </a:r>
          </a:p>
          <a:p>
            <a:r>
              <a:rPr lang="nl-BE" b="1" dirty="0" smtClean="0"/>
              <a:t>Diversity</a:t>
            </a:r>
            <a:r>
              <a:rPr lang="nl-BE" dirty="0" smtClean="0"/>
              <a:t> of European HE on system ad institutional levels, even individual learning experiences</a:t>
            </a:r>
          </a:p>
          <a:p>
            <a:r>
              <a:rPr lang="nl-BE" b="1" dirty="0" smtClean="0"/>
              <a:t>Understanding</a:t>
            </a:r>
            <a:r>
              <a:rPr lang="nl-BE" dirty="0" smtClean="0"/>
              <a:t> and making use of diversity</a:t>
            </a:r>
          </a:p>
          <a:p>
            <a:r>
              <a:rPr lang="nl-BE" dirty="0" err="1" smtClean="0"/>
              <a:t>Growing</a:t>
            </a:r>
            <a:r>
              <a:rPr lang="nl-BE" dirty="0" smtClean="0"/>
              <a:t> </a:t>
            </a:r>
            <a:r>
              <a:rPr lang="nl-BE" dirty="0" err="1" smtClean="0"/>
              <a:t>demand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b="1" dirty="0" smtClean="0"/>
              <a:t>accountability</a:t>
            </a:r>
          </a:p>
          <a:p>
            <a:r>
              <a:rPr lang="nl-BE" b="1" dirty="0" smtClean="0"/>
              <a:t>Trust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be</a:t>
            </a:r>
            <a:r>
              <a:rPr lang="nl-BE" dirty="0" smtClean="0"/>
              <a:t> </a:t>
            </a:r>
            <a:r>
              <a:rPr lang="nl-BE" dirty="0" err="1" smtClean="0"/>
              <a:t>restored</a:t>
            </a:r>
            <a:r>
              <a:rPr lang="nl-BE" dirty="0" smtClean="0"/>
              <a:t> or </a:t>
            </a:r>
            <a:r>
              <a:rPr lang="nl-BE" dirty="0" err="1" smtClean="0"/>
              <a:t>build</a:t>
            </a:r>
            <a:r>
              <a:rPr lang="nl-BE" dirty="0" smtClean="0"/>
              <a:t> 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Department of Education and Training - division for higher education</a:t>
            </a:r>
            <a:endParaRPr lang="nl-BE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51546AB2-58CF-4670-9DC0-70CD65C24615}" type="datetime1">
              <a:rPr lang="nl-BE" smtClean="0"/>
              <a:pPr/>
              <a:t>14/12/2012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725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BE" dirty="0" smtClean="0"/>
              <a:t>Transparency Tool is a very </a:t>
            </a:r>
            <a:r>
              <a:rPr lang="fr-BE" u="sng" dirty="0" smtClean="0"/>
              <a:t>encompassing term</a:t>
            </a:r>
            <a:r>
              <a:rPr lang="fr-BE" dirty="0" smtClean="0"/>
              <a:t>, </a:t>
            </a:r>
            <a:r>
              <a:rPr lang="fr-BE" dirty="0" err="1" smtClean="0"/>
              <a:t>denoting</a:t>
            </a:r>
            <a:r>
              <a:rPr lang="fr-BE" dirty="0" smtClean="0"/>
              <a:t> all </a:t>
            </a:r>
            <a:r>
              <a:rPr lang="fr-BE" dirty="0" err="1" smtClean="0"/>
              <a:t>manners</a:t>
            </a:r>
            <a:r>
              <a:rPr lang="fr-BE" dirty="0" smtClean="0"/>
              <a:t> of </a:t>
            </a:r>
            <a:r>
              <a:rPr lang="fr-BE" dirty="0" err="1" smtClean="0"/>
              <a:t>providing</a:t>
            </a:r>
            <a:r>
              <a:rPr lang="fr-BE" dirty="0" smtClean="0"/>
              <a:t> insights </a:t>
            </a:r>
            <a:r>
              <a:rPr lang="fr-BE" dirty="0" err="1" smtClean="0"/>
              <a:t>into</a:t>
            </a:r>
            <a:r>
              <a:rPr lang="fr-BE" dirty="0" smtClean="0"/>
              <a:t> the </a:t>
            </a:r>
            <a:r>
              <a:rPr lang="fr-BE" dirty="0" err="1" smtClean="0"/>
              <a:t>diversity</a:t>
            </a:r>
            <a:r>
              <a:rPr lang="fr-BE" dirty="0" smtClean="0"/>
              <a:t> of HE</a:t>
            </a:r>
          </a:p>
          <a:p>
            <a:r>
              <a:rPr lang="nl-BE" u="sng" dirty="0" smtClean="0"/>
              <a:t>Diversity of actors </a:t>
            </a:r>
            <a:r>
              <a:rPr lang="nl-BE" dirty="0" smtClean="0"/>
              <a:t>involved in provision of reliable info on systems, institutions, programs… include:</a:t>
            </a:r>
          </a:p>
          <a:p>
            <a:pPr lvl="1"/>
            <a:r>
              <a:rPr lang="nl-BE" dirty="0" smtClean="0"/>
              <a:t>HEI (annual reports and accounts, study guides, DS, ECTS...)</a:t>
            </a:r>
          </a:p>
          <a:p>
            <a:pPr lvl="1"/>
            <a:r>
              <a:rPr lang="nl-BE" dirty="0" smtClean="0"/>
              <a:t>Governments (maintaining national databases; producing typologies of institutions; allocating performance based funding)</a:t>
            </a:r>
          </a:p>
          <a:p>
            <a:pPr lvl="1"/>
            <a:r>
              <a:rPr lang="nl-BE" dirty="0" smtClean="0"/>
              <a:t>Public administration institutions (departments of statistics, labor exchange, social security officies…)</a:t>
            </a:r>
          </a:p>
          <a:p>
            <a:pPr lvl="1"/>
            <a:r>
              <a:rPr lang="nl-BE" dirty="0" smtClean="0"/>
              <a:t>Other national bodies (quality assurance agencies, ENIC/NARIC centers)</a:t>
            </a:r>
          </a:p>
          <a:p>
            <a:pPr lvl="1"/>
            <a:r>
              <a:rPr lang="nl-BE" dirty="0" smtClean="0"/>
              <a:t>European Commision (e.g. reinforcing gathering of mobility data)</a:t>
            </a:r>
          </a:p>
          <a:p>
            <a:pPr lvl="1"/>
            <a:r>
              <a:rPr lang="nl-BE" dirty="0" smtClean="0"/>
              <a:t>Other intermediaries, such as media (producing rankings)</a:t>
            </a:r>
          </a:p>
          <a:p>
            <a:r>
              <a:rPr lang="nl-BE" u="sng" dirty="0" smtClean="0"/>
              <a:t>Different responsibilities and aims behind</a:t>
            </a:r>
            <a:r>
              <a:rPr lang="nl-BE" dirty="0" smtClean="0"/>
              <a:t> (decision making, communication vs. marketing...)</a:t>
            </a:r>
            <a:endParaRPr lang="en-US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Department of Education and Training - division for higher education</a:t>
            </a:r>
            <a:endParaRPr lang="nl-BE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51546AB2-58CF-4670-9DC0-70CD65C24615}" type="datetime1">
              <a:rPr lang="nl-BE" smtClean="0"/>
              <a:pPr/>
              <a:t>14/12/2012</a:t>
            </a:fld>
            <a:endParaRPr lang="nl-B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Discussion</a:t>
            </a:r>
            <a:r>
              <a:rPr lang="nl-BE" dirty="0" smtClean="0"/>
              <a:t> points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 smtClean="0"/>
          </a:p>
          <a:p>
            <a:pPr lvl="1"/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Department of Education and Training - division for higher education</a:t>
            </a:r>
            <a:endParaRPr lang="nl-BE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51546AB2-58CF-4670-9DC0-70CD65C24615}" type="datetime1">
              <a:rPr lang="nl-BE" smtClean="0"/>
              <a:pPr/>
              <a:t>14/12/2012</a:t>
            </a:fld>
            <a:endParaRPr lang="nl-BE" dirty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B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Bologna tools should be</a:t>
            </a:r>
            <a:r>
              <a:rPr kumimoji="0" lang="nl-BE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used in their ability to contribute to enhancing transparency, especially towards providing info on l</a:t>
            </a:r>
            <a:r>
              <a:rPr kumimoji="0" lang="nl-B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earning</a:t>
            </a:r>
            <a:r>
              <a:rPr kumimoji="0" lang="nl-BE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experience (student/staff ratio, credit mobility...)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BE" sz="3200" dirty="0" smtClean="0"/>
              <a:t>Learning outcomes is a key element towards proper implementation of QFs, QA, ECTS, DS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nl-BE" sz="3200" dirty="0" smtClean="0"/>
              <a:t>Transparency as a “translation” mechanism, connecting </a:t>
            </a:r>
            <a:r>
              <a:rPr lang="nl-BE" sz="3200" i="1" dirty="0" smtClean="0"/>
              <a:t>diversity</a:t>
            </a:r>
            <a:r>
              <a:rPr lang="nl-BE" sz="3200" dirty="0" smtClean="0"/>
              <a:t> and </a:t>
            </a:r>
            <a:r>
              <a:rPr lang="nl-BE" sz="3200" i="1" dirty="0" smtClean="0"/>
              <a:t>convergence</a:t>
            </a:r>
            <a:endParaRPr kumimoji="0" lang="nl-BE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nl-B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713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Discussion</a:t>
            </a:r>
            <a:r>
              <a:rPr lang="nl-BE" dirty="0" smtClean="0"/>
              <a:t> points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BE" dirty="0" smtClean="0"/>
              <a:t>Concept of </a:t>
            </a:r>
            <a:r>
              <a:rPr lang="nl-BE" b="1" dirty="0" smtClean="0"/>
              <a:t>employability</a:t>
            </a:r>
            <a:r>
              <a:rPr lang="nl-BE" dirty="0" smtClean="0"/>
              <a:t>: in general (usability) and relating to study fields (professional practice, esp. in regulated professions)</a:t>
            </a:r>
          </a:p>
          <a:p>
            <a:r>
              <a:rPr lang="nl-BE" b="1" dirty="0" smtClean="0"/>
              <a:t>Gathering evidence </a:t>
            </a:r>
            <a:r>
              <a:rPr lang="nl-BE" dirty="0" smtClean="0"/>
              <a:t>via various channels, including performance indicators and qualitative instruments (such as peer reviews, student surveys, benchmarking)</a:t>
            </a:r>
          </a:p>
          <a:p>
            <a:r>
              <a:rPr lang="nl-BE" dirty="0" smtClean="0"/>
              <a:t>For the sake of students and governments – a need to openly address the purposes, results and limitations of </a:t>
            </a:r>
            <a:r>
              <a:rPr lang="nl-BE" b="1" dirty="0" smtClean="0"/>
              <a:t>QA vs. rankings </a:t>
            </a:r>
            <a:endParaRPr lang="nl-BE" b="1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Department of Education and Training - division for higher education</a:t>
            </a:r>
            <a:endParaRPr lang="nl-BE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51546AB2-58CF-4670-9DC0-70CD65C24615}" type="datetime1">
              <a:rPr lang="nl-BE" smtClean="0"/>
              <a:pPr/>
              <a:t>14/12/2012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673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Tasks</a:t>
            </a:r>
            <a:r>
              <a:rPr lang="nl-BE" dirty="0" smtClean="0"/>
              <a:t> </a:t>
            </a:r>
            <a:r>
              <a:rPr lang="nl-BE" dirty="0" err="1" smtClean="0"/>
              <a:t>ahead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BE" u="sng" dirty="0" err="1" smtClean="0"/>
              <a:t>Better</a:t>
            </a:r>
            <a:r>
              <a:rPr lang="nl-BE" u="sng" dirty="0" smtClean="0"/>
              <a:t> </a:t>
            </a:r>
            <a:r>
              <a:rPr lang="nl-BE" u="sng" dirty="0" err="1" smtClean="0"/>
              <a:t>perform</a:t>
            </a:r>
            <a:r>
              <a:rPr lang="nl-BE" u="sng" dirty="0" smtClean="0"/>
              <a:t> </a:t>
            </a:r>
            <a:r>
              <a:rPr lang="nl-BE" dirty="0" err="1" smtClean="0"/>
              <a:t>functions</a:t>
            </a:r>
            <a:r>
              <a:rPr lang="nl-BE" dirty="0" smtClean="0"/>
              <a:t> as </a:t>
            </a:r>
            <a:r>
              <a:rPr lang="nl-BE" dirty="0" err="1" smtClean="0"/>
              <a:t>prescribed</a:t>
            </a:r>
            <a:r>
              <a:rPr lang="nl-BE" dirty="0" smtClean="0"/>
              <a:t> </a:t>
            </a:r>
            <a:r>
              <a:rPr lang="nl-BE" dirty="0" err="1" smtClean="0"/>
              <a:t>by</a:t>
            </a:r>
            <a:r>
              <a:rPr lang="nl-BE" dirty="0" smtClean="0"/>
              <a:t> </a:t>
            </a:r>
            <a:r>
              <a:rPr lang="nl-BE" dirty="0" err="1" smtClean="0"/>
              <a:t>regular</a:t>
            </a:r>
            <a:r>
              <a:rPr lang="nl-BE" dirty="0" smtClean="0"/>
              <a:t> </a:t>
            </a:r>
            <a:r>
              <a:rPr lang="nl-BE" dirty="0" err="1" smtClean="0"/>
              <a:t>mandates</a:t>
            </a:r>
            <a:endParaRPr lang="nl-BE" dirty="0" smtClean="0"/>
          </a:p>
          <a:p>
            <a:r>
              <a:rPr lang="nl-BE" dirty="0" err="1" smtClean="0"/>
              <a:t>Engage</a:t>
            </a:r>
            <a:r>
              <a:rPr lang="nl-BE" dirty="0" smtClean="0"/>
              <a:t> in </a:t>
            </a:r>
            <a:r>
              <a:rPr lang="nl-BE" u="sng" smtClean="0"/>
              <a:t>dissemination</a:t>
            </a:r>
            <a:r>
              <a:rPr lang="nl-BE" u="sng" dirty="0" smtClean="0"/>
              <a:t> </a:t>
            </a:r>
            <a:r>
              <a:rPr lang="nl-BE" u="sng" dirty="0" smtClean="0"/>
              <a:t>of best </a:t>
            </a:r>
            <a:r>
              <a:rPr lang="nl-BE" u="sng" dirty="0" err="1" smtClean="0"/>
              <a:t>practise</a:t>
            </a:r>
            <a:endParaRPr lang="nl-BE" u="sng" dirty="0" smtClean="0"/>
          </a:p>
          <a:p>
            <a:r>
              <a:rPr lang="nl-BE" dirty="0" err="1" smtClean="0"/>
              <a:t>Build</a:t>
            </a:r>
            <a:r>
              <a:rPr lang="nl-BE" dirty="0" smtClean="0"/>
              <a:t> up </a:t>
            </a:r>
            <a:r>
              <a:rPr lang="nl-BE" u="sng" dirty="0" smtClean="0"/>
              <a:t>new tools </a:t>
            </a:r>
            <a:r>
              <a:rPr lang="nl-BE" dirty="0" smtClean="0"/>
              <a:t>on the </a:t>
            </a:r>
            <a:r>
              <a:rPr lang="nl-BE" dirty="0" err="1" smtClean="0"/>
              <a:t>national</a:t>
            </a:r>
            <a:r>
              <a:rPr lang="nl-BE" dirty="0" smtClean="0"/>
              <a:t> level (e.g. student databases), on </a:t>
            </a:r>
            <a:r>
              <a:rPr lang="nl-BE" dirty="0" err="1" smtClean="0"/>
              <a:t>institutional</a:t>
            </a:r>
            <a:r>
              <a:rPr lang="nl-BE" dirty="0" smtClean="0"/>
              <a:t> level (e.g. IS)</a:t>
            </a:r>
          </a:p>
          <a:p>
            <a:r>
              <a:rPr lang="nl-BE" dirty="0" smtClean="0"/>
              <a:t>Promotion of provision of </a:t>
            </a:r>
            <a:r>
              <a:rPr lang="nl-BE" u="sng" dirty="0" smtClean="0"/>
              <a:t>targeted services for students</a:t>
            </a:r>
            <a:r>
              <a:rPr lang="nl-BE" dirty="0" smtClean="0"/>
              <a:t> (career guidance, councelling)</a:t>
            </a:r>
          </a:p>
          <a:p>
            <a:r>
              <a:rPr lang="nl-BE" dirty="0" smtClean="0"/>
              <a:t>regular </a:t>
            </a:r>
            <a:r>
              <a:rPr lang="nl-BE" u="sng" dirty="0" smtClean="0"/>
              <a:t>monitoring of progress </a:t>
            </a:r>
            <a:r>
              <a:rPr lang="nl-BE" dirty="0" smtClean="0"/>
              <a:t>of already available instruments (such as DS, ECTS</a:t>
            </a:r>
            <a:r>
              <a:rPr lang="nl-BE" dirty="0" smtClean="0"/>
              <a:t>…)</a:t>
            </a:r>
          </a:p>
          <a:p>
            <a:r>
              <a:rPr lang="nl-BE" dirty="0" smtClean="0"/>
              <a:t>Monitoring </a:t>
            </a:r>
            <a:r>
              <a:rPr lang="nl-BE" dirty="0" err="1" smtClean="0"/>
              <a:t>current</a:t>
            </a:r>
            <a:r>
              <a:rPr lang="nl-BE" dirty="0" smtClean="0"/>
              <a:t> </a:t>
            </a:r>
            <a:r>
              <a:rPr lang="nl-BE" dirty="0" err="1" smtClean="0"/>
              <a:t>developments</a:t>
            </a:r>
            <a:r>
              <a:rPr lang="nl-BE" dirty="0" smtClean="0"/>
              <a:t>: U-Multirank </a:t>
            </a:r>
            <a:r>
              <a:rPr lang="nl-BE" dirty="0" err="1" smtClean="0"/>
              <a:t>and</a:t>
            </a:r>
            <a:r>
              <a:rPr lang="nl-BE" dirty="0" smtClean="0"/>
              <a:t> AHELO</a:t>
            </a:r>
            <a:r>
              <a:rPr lang="nl-BE" dirty="0" smtClean="0"/>
              <a:t>  </a:t>
            </a:r>
            <a:endParaRPr lang="nl-BE" dirty="0" smtClean="0"/>
          </a:p>
          <a:p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Department of Education and Training - division for higher education</a:t>
            </a:r>
            <a:endParaRPr lang="nl-BE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51546AB2-58CF-4670-9DC0-70CD65C24615}" type="datetime1">
              <a:rPr lang="nl-BE" smtClean="0"/>
              <a:pPr/>
              <a:t>14/12/2012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07925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Can </a:t>
            </a:r>
            <a:r>
              <a:rPr lang="fr-BE" dirty="0" err="1" smtClean="0"/>
              <a:t>we</a:t>
            </a:r>
            <a:r>
              <a:rPr lang="fr-BE" dirty="0" smtClean="0"/>
              <a:t> </a:t>
            </a:r>
            <a:r>
              <a:rPr lang="fr-BE" dirty="0" err="1" smtClean="0"/>
              <a:t>develop</a:t>
            </a:r>
            <a:r>
              <a:rPr lang="fr-BE" dirty="0" smtClean="0"/>
              <a:t> and propose a </a:t>
            </a:r>
            <a:r>
              <a:rPr lang="fr-BE" dirty="0" err="1" smtClean="0"/>
              <a:t>common</a:t>
            </a:r>
            <a:r>
              <a:rPr lang="fr-BE" dirty="0" smtClean="0"/>
              <a:t> </a:t>
            </a:r>
            <a:r>
              <a:rPr lang="fr-BE" dirty="0" err="1" smtClean="0"/>
              <a:t>European</a:t>
            </a:r>
            <a:r>
              <a:rPr lang="fr-BE" dirty="0" smtClean="0"/>
              <a:t> </a:t>
            </a:r>
            <a:r>
              <a:rPr lang="fr-BE" dirty="0" err="1" smtClean="0"/>
              <a:t>transparency</a:t>
            </a:r>
            <a:r>
              <a:rPr lang="fr-BE" dirty="0" smtClean="0"/>
              <a:t> </a:t>
            </a:r>
            <a:r>
              <a:rPr lang="fr-BE" dirty="0" err="1" smtClean="0"/>
              <a:t>framework</a:t>
            </a:r>
            <a:r>
              <a:rPr lang="fr-BE" dirty="0" smtClean="0"/>
              <a:t>?</a:t>
            </a:r>
          </a:p>
          <a:p>
            <a:r>
              <a:rPr lang="fr-BE" dirty="0" err="1" smtClean="0"/>
              <a:t>Could</a:t>
            </a:r>
            <a:r>
              <a:rPr lang="fr-BE" dirty="0" smtClean="0"/>
              <a:t> U-</a:t>
            </a:r>
            <a:r>
              <a:rPr lang="fr-BE" dirty="0" err="1" smtClean="0"/>
              <a:t>Multirank</a:t>
            </a:r>
            <a:r>
              <a:rPr lang="fr-BE" dirty="0" smtClean="0"/>
              <a:t> serve </a:t>
            </a:r>
            <a:r>
              <a:rPr lang="fr-BE" dirty="0" err="1" smtClean="0"/>
              <a:t>this</a:t>
            </a:r>
            <a:r>
              <a:rPr lang="fr-BE" dirty="0" smtClean="0"/>
              <a:t> </a:t>
            </a:r>
            <a:r>
              <a:rPr lang="fr-BE" dirty="0" err="1" smtClean="0"/>
              <a:t>purpose</a:t>
            </a:r>
            <a:r>
              <a:rPr lang="fr-BE" dirty="0" smtClean="0"/>
              <a:t>?</a:t>
            </a:r>
          </a:p>
          <a:p>
            <a:r>
              <a:rPr lang="fr-BE" dirty="0" smtClean="0"/>
              <a:t>How </a:t>
            </a:r>
            <a:r>
              <a:rPr lang="fr-BE" dirty="0" err="1" smtClean="0"/>
              <a:t>could</a:t>
            </a:r>
            <a:r>
              <a:rPr lang="fr-BE" dirty="0" smtClean="0"/>
              <a:t> </a:t>
            </a:r>
            <a:r>
              <a:rPr lang="fr-BE" dirty="0" err="1" smtClean="0"/>
              <a:t>defining</a:t>
            </a:r>
            <a:r>
              <a:rPr lang="fr-BE" dirty="0" smtClean="0"/>
              <a:t> of </a:t>
            </a:r>
            <a:r>
              <a:rPr lang="fr-BE" dirty="0" err="1" smtClean="0"/>
              <a:t>LO’s</a:t>
            </a:r>
            <a:r>
              <a:rPr lang="fr-BE" dirty="0" smtClean="0"/>
              <a:t>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further</a:t>
            </a:r>
            <a:r>
              <a:rPr lang="fr-BE" dirty="0" smtClean="0"/>
              <a:t> </a:t>
            </a:r>
            <a:r>
              <a:rPr lang="fr-BE" dirty="0" err="1" smtClean="0"/>
              <a:t>promoted</a:t>
            </a:r>
            <a:r>
              <a:rPr lang="fr-BE" dirty="0" smtClean="0"/>
              <a:t> and </a:t>
            </a:r>
            <a:r>
              <a:rPr lang="fr-BE" dirty="0" err="1" smtClean="0"/>
              <a:t>supported</a:t>
            </a:r>
            <a:r>
              <a:rPr lang="fr-BE" dirty="0" smtClean="0"/>
              <a:t> (AHELO, </a:t>
            </a:r>
            <a:r>
              <a:rPr lang="fr-BE" dirty="0" err="1" smtClean="0"/>
              <a:t>Tuning</a:t>
            </a:r>
            <a:r>
              <a:rPr lang="fr-BE" dirty="0" smtClean="0"/>
              <a:t>, </a:t>
            </a:r>
            <a:r>
              <a:rPr lang="fr-BE" dirty="0" err="1" smtClean="0"/>
              <a:t>subject</a:t>
            </a:r>
            <a:r>
              <a:rPr lang="fr-BE" dirty="0" smtClean="0"/>
              <a:t> benchmark </a:t>
            </a:r>
            <a:r>
              <a:rPr lang="fr-BE" dirty="0" err="1" smtClean="0"/>
              <a:t>statements</a:t>
            </a:r>
            <a:r>
              <a:rPr lang="fr-BE" dirty="0" smtClean="0"/>
              <a:t> on the national </a:t>
            </a:r>
            <a:r>
              <a:rPr lang="fr-BE" dirty="0" err="1" smtClean="0"/>
              <a:t>levels</a:t>
            </a:r>
            <a:r>
              <a:rPr lang="fr-BE" dirty="0" smtClean="0"/>
              <a:t>…)</a:t>
            </a:r>
            <a:endParaRPr lang="en-US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Department of Education and Training - division for higher education</a:t>
            </a:r>
            <a:endParaRPr lang="nl-BE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51546AB2-58CF-4670-9DC0-70CD65C24615}" type="datetime1">
              <a:rPr lang="nl-BE" smtClean="0"/>
              <a:pPr/>
              <a:t>14/12/2012</a:t>
            </a:fld>
            <a:endParaRPr lang="nl-B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1AB35119EB7448BBF81412505067A0" ma:contentTypeVersion="0" ma:contentTypeDescription="Create a new document." ma:contentTypeScope="" ma:versionID="e0d0c775b9c6f9c11d667f0e87c4aee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E17D9231-E9EA-448C-939C-0C999C4E371A}"/>
</file>

<file path=customXml/itemProps2.xml><?xml version="1.0" encoding="utf-8"?>
<ds:datastoreItem xmlns:ds="http://schemas.openxmlformats.org/officeDocument/2006/customXml" ds:itemID="{8181FD2F-8DE5-44DD-95A3-8C42229FB54B}"/>
</file>

<file path=customXml/itemProps3.xml><?xml version="1.0" encoding="utf-8"?>
<ds:datastoreItem xmlns:ds="http://schemas.openxmlformats.org/officeDocument/2006/customXml" ds:itemID="{E8FFE1F8-EC89-48D7-B29A-9C73F88379EA}"/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669</Words>
  <Application>Microsoft Office PowerPoint</Application>
  <PresentationFormat>Diavoorstelling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Kantoorthema</vt:lpstr>
      <vt:lpstr>Break-out session Transparency in Higher Education</vt:lpstr>
      <vt:lpstr>Composition </vt:lpstr>
      <vt:lpstr>Context</vt:lpstr>
      <vt:lpstr>Values behind</vt:lpstr>
      <vt:lpstr>concept</vt:lpstr>
      <vt:lpstr>Discussion points </vt:lpstr>
      <vt:lpstr>Discussion points </vt:lpstr>
      <vt:lpstr>Tasks ahead</vt:lpstr>
      <vt:lpstr>questions</vt:lpstr>
      <vt:lpstr>A POSSIBLE ANSWER.... Common European Transparency framework</vt:lpstr>
    </vt:vector>
  </TitlesOfParts>
  <Company>Vlaamse Overheid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Break-out session Transparency in Higher Education</dc:title>
  <dc:creator>Unknown</dc:creator>
  <cp:lastModifiedBy>Unknown</cp:lastModifiedBy>
  <cp:revision>24</cp:revision>
  <cp:lastPrinted>2012-12-14T07:36:21Z</cp:lastPrinted>
  <dcterms:created xsi:type="dcterms:W3CDTF">2012-12-13T15:01:36Z</dcterms:created>
  <dcterms:modified xsi:type="dcterms:W3CDTF">2012-12-14T07:37:01Z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0x0101005C1AB35119EB7448BBF81412505067A0</vt:lpwstr>
  </property>
</Properties>
</file>