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wmf" ContentType="image/x-wmf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bin" ContentType="application/vnd.openxmlformats-officedocument.presentationml.printerSettings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Default Extension="jpeg" ContentType="image/jpeg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67" r:id="rId4"/>
    <p:sldId id="266" r:id="rId5"/>
    <p:sldId id="265" r:id="rId6"/>
    <p:sldId id="270" r:id="rId7"/>
    <p:sldId id="271" r:id="rId8"/>
    <p:sldId id="272" r:id="rId9"/>
    <p:sldId id="264" r:id="rId10"/>
    <p:sldId id="273" r:id="rId11"/>
    <p:sldId id="260" r:id="rId12"/>
    <p:sldId id="258" r:id="rId13"/>
  </p:sldIdLst>
  <p:sldSz cx="9144000" cy="6858000" type="screen4x3"/>
  <p:notesSz cx="6858000" cy="994568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FF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7" Type="http://schemas.openxmlformats.org/officeDocument/2006/relationships/slide" Target="slides/slide6.xml"/><Relationship Id="rId16" Type="http://schemas.openxmlformats.org/officeDocument/2006/relationships/presProps" Target="presProps.xml"/><Relationship Id="rId2" Type="http://schemas.openxmlformats.org/officeDocument/2006/relationships/slide" Target="slides/slide1.xml"/><Relationship Id="rId20" Type="http://schemas.openxmlformats.org/officeDocument/2006/relationships/customXml" Target="../customXml/item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9" Type="http://schemas.openxmlformats.org/officeDocument/2006/relationships/tableStyles" Target="tableStyles.xml"/><Relationship Id="rId10" Type="http://schemas.openxmlformats.org/officeDocument/2006/relationships/slide" Target="slides/slide9.xml"/><Relationship Id="rId1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CF5C82A-3553-4BBF-8648-29053E0CA7F1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7D1933A-C95F-43B8-8A2B-3C71C070FF7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18130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3163888" y="5445125"/>
          <a:ext cx="2703512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299" name="Picture" r:id="rId3" imgW="2265120" imgH="1116360" progId="Word.Picture.8">
                  <p:embed/>
                </p:oleObj>
              </mc:Choice>
              <mc:Fallback>
                <p:oleObj name="Picture" r:id="rId3" imgW="2265120" imgH="1116360" progId="Word.Picture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2000" contras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3888" y="5445125"/>
                        <a:ext cx="2703512" cy="1335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99592" y="1268760"/>
            <a:ext cx="7232848" cy="1368152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sl-SI" dirty="0" smtClean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0"/>
          </p:nvPr>
        </p:nvSpPr>
        <p:spPr>
          <a:xfrm>
            <a:off x="3059113" y="4724400"/>
            <a:ext cx="2895600" cy="365125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sl-SI"/>
              <a:t>Ime in priimek</a:t>
            </a: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1"/>
          </p:nvPr>
        </p:nvSpPr>
        <p:spPr>
          <a:xfrm>
            <a:off x="3563938" y="5084763"/>
            <a:ext cx="2133600" cy="365125"/>
          </a:xfrm>
        </p:spPr>
        <p:txBody>
          <a:bodyPr/>
          <a:lstStyle>
            <a:lvl1pPr>
              <a:defRPr sz="16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University of Ljubljana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DD4F7-8D26-4CE3-87FE-8E1580629CDE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26150-2147-495C-9027-0396425C489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17480-7D5B-47AB-BB8A-043E2CF45521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4BE56-C94F-41DF-9527-F1F85D5BEED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7308850" y="5876925"/>
          <a:ext cx="1751013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3" name="Picture" r:id="rId3" imgW="2265120" imgH="1116360" progId="Word.Picture.8">
                  <p:embed/>
                </p:oleObj>
              </mc:Choice>
              <mc:Fallback>
                <p:oleObj name="Picture" r:id="rId3" imgW="2265120" imgH="1116360" progId="Word.Picture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2000" contrast="3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5876925"/>
                        <a:ext cx="1751013" cy="865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8296D-A377-4A68-B807-C32E24559658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8B70-9B97-416E-AE27-3AB1BCEC267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BBC99-B55E-4ED6-9474-6DD879FF66A0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8D5B4-E47C-4ACC-9B03-42C6B3F0B74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AE522-4F9D-4AC5-B542-3DB706671EC5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A120B-AF05-4B02-8A0E-9137321BFE4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925E4-E2CF-4426-9E8A-AE3736675AD3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C11B9-F8AE-46D1-AE2C-CB7F46949EE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C50B0-3670-41F3-B511-B3824A17E1AE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0A1C7-8051-4EBC-85FF-C6544EA6520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E2AF-741E-462F-BDA6-16A28F67BEED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DAA71-0D6C-47E6-9A95-A9E7D7D60FA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42308-EE8E-461D-AA3F-9D391C07B117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2BCC8-E36D-4D51-A1A9-90B4F8F3E44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EDC57-949F-4899-933B-6E2389D97676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60BAC-6236-4712-B843-0300A565E67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355051-FA15-4C22-A9E8-38E90FA11E04}" type="datetimeFigureOut">
              <a:rPr lang="sl-SI"/>
              <a:pPr>
                <a:defRPr/>
              </a:pPr>
              <a:t>12/13/12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3A29FC-9194-40E6-8AA6-D16F41EE9E4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http://fohe-bprc.forhe.ro/images/mects.png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edu.ro/index.php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Naslov 1"/>
          <p:cNvSpPr>
            <a:spLocks noGrp="1"/>
          </p:cNvSpPr>
          <p:nvPr>
            <p:ph type="ctrTitle"/>
          </p:nvPr>
        </p:nvSpPr>
        <p:spPr>
          <a:xfrm>
            <a:off x="755650" y="2420938"/>
            <a:ext cx="7772400" cy="18002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hlink"/>
                </a:solidFill>
              </a:rPr>
              <a:t>Reconsidering the EHEA Principles: Perspective</a:t>
            </a:r>
            <a:r>
              <a:rPr lang="sl-SI" sz="4000" b="1" smtClean="0">
                <a:solidFill>
                  <a:schemeClr val="hlink"/>
                </a:solidFill>
              </a:rPr>
              <a:t>s</a:t>
            </a:r>
            <a:r>
              <a:rPr lang="en-GB" sz="4000" b="1" smtClean="0">
                <a:solidFill>
                  <a:schemeClr val="hlink"/>
                </a:solidFill>
              </a:rPr>
              <a:t> f</a:t>
            </a:r>
            <a:r>
              <a:rPr lang="sl-SI" sz="4000" b="1" smtClean="0">
                <a:solidFill>
                  <a:schemeClr val="hlink"/>
                </a:solidFill>
              </a:rPr>
              <a:t>or</a:t>
            </a:r>
            <a:r>
              <a:rPr lang="en-GB" sz="4000" b="1" smtClean="0">
                <a:solidFill>
                  <a:schemeClr val="hlink"/>
                </a:solidFill>
              </a:rPr>
              <a:t> the Second Decade </a:t>
            </a:r>
            <a:br>
              <a:rPr lang="en-GB" sz="4000" b="1" smtClean="0">
                <a:solidFill>
                  <a:schemeClr val="hlink"/>
                </a:solidFill>
              </a:rPr>
            </a:br>
            <a:r>
              <a:rPr lang="en-GB" smtClean="0"/>
              <a:t> </a:t>
            </a:r>
            <a:endParaRPr lang="en-GB" sz="4000" b="1" smtClean="0"/>
          </a:p>
        </p:txBody>
      </p:sp>
      <p:sp>
        <p:nvSpPr>
          <p:cNvPr id="159746" name="Podnaslov 2"/>
          <p:cNvSpPr>
            <a:spLocks noGrp="1"/>
          </p:cNvSpPr>
          <p:nvPr>
            <p:ph type="subTitle" idx="1"/>
          </p:nvPr>
        </p:nvSpPr>
        <p:spPr>
          <a:xfrm>
            <a:off x="250825" y="188913"/>
            <a:ext cx="8713788" cy="1225550"/>
          </a:xfrm>
        </p:spPr>
        <p:txBody>
          <a:bodyPr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sl-SI" b="1" smtClean="0">
                <a:solidFill>
                  <a:schemeClr val="tx1"/>
                </a:solidFill>
              </a:rPr>
              <a:t>EHEA WORKING GROUP ON STRUCTURAL REFORM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GB" b="1" smtClean="0">
                <a:solidFill>
                  <a:schemeClr val="tx1"/>
                </a:solidFill>
              </a:rPr>
              <a:t>1</a:t>
            </a:r>
            <a:r>
              <a:rPr lang="en-GB" b="1" baseline="30000" smtClean="0">
                <a:solidFill>
                  <a:schemeClr val="tx1"/>
                </a:solidFill>
              </a:rPr>
              <a:t>st</a:t>
            </a:r>
            <a:r>
              <a:rPr lang="sl-SI" b="1" smtClean="0">
                <a:solidFill>
                  <a:schemeClr val="tx1"/>
                </a:solidFill>
              </a:rPr>
              <a:t> </a:t>
            </a:r>
            <a:r>
              <a:rPr lang="en-GB" b="1" smtClean="0">
                <a:solidFill>
                  <a:schemeClr val="tx1"/>
                </a:solidFill>
              </a:rPr>
              <a:t> Meeting of the EHEA Working Group on Structural Reform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en-GB" sz="2000" b="1" smtClean="0">
                <a:solidFill>
                  <a:schemeClr val="tx1"/>
                </a:solidFill>
              </a:rPr>
              <a:t>Brussels, 13-14 December 2012</a:t>
            </a:r>
          </a:p>
        </p:txBody>
      </p:sp>
      <p:sp>
        <p:nvSpPr>
          <p:cNvPr id="38915" name="Ograda noge 4"/>
          <p:cNvSpPr>
            <a:spLocks noGrp="1"/>
          </p:cNvSpPr>
          <p:nvPr>
            <p:ph type="ftr" sz="quarter" idx="10"/>
          </p:nvPr>
        </p:nvSpPr>
        <p:spPr bwMode="auto">
          <a:xfrm>
            <a:off x="3059113" y="4652963"/>
            <a:ext cx="2895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sl-SI" smtClean="0"/>
              <a:t>Pavel Zgaga</a:t>
            </a:r>
          </a:p>
        </p:txBody>
      </p:sp>
      <p:sp>
        <p:nvSpPr>
          <p:cNvPr id="14340" name="Ograda številke diapozitiva 5"/>
          <p:cNvSpPr>
            <a:spLocks noGrp="1"/>
          </p:cNvSpPr>
          <p:nvPr>
            <p:ph type="sldNum" sz="quarter" idx="11"/>
          </p:nvPr>
        </p:nvSpPr>
        <p:spPr bwMode="auto">
          <a:xfrm>
            <a:off x="3419475" y="4941888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University of Ljubljana</a:t>
            </a:r>
          </a:p>
        </p:txBody>
      </p:sp>
      <p:pic>
        <p:nvPicPr>
          <p:cNvPr id="159756" name="Picture 21" descr="http://fohe-bprc.forhe.ro/images/mects.pn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6804025" y="0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5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sp>
        <p:nvSpPr>
          <p:cNvPr id="159758" name="Rectangle 30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l-SI"/>
          </a:p>
        </p:txBody>
      </p:sp>
      <p:sp>
        <p:nvSpPr>
          <p:cNvPr id="159759" name="Rectangle 31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l-SI"/>
          </a:p>
        </p:txBody>
      </p:sp>
      <p:sp>
        <p:nvSpPr>
          <p:cNvPr id="159760" name="Rectangle 32"/>
          <p:cNvSpPr>
            <a:spLocks noChangeArrowheads="1"/>
          </p:cNvSpPr>
          <p:nvPr/>
        </p:nvSpPr>
        <p:spPr bwMode="auto">
          <a:xfrm>
            <a:off x="0" y="151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l-SI"/>
          </a:p>
        </p:txBody>
      </p:sp>
      <p:sp>
        <p:nvSpPr>
          <p:cNvPr id="159761" name="Rectangle 3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l-SI"/>
          </a:p>
        </p:txBody>
      </p:sp>
      <p:sp>
        <p:nvSpPr>
          <p:cNvPr id="159762" name="Rectangle 34"/>
          <p:cNvSpPr>
            <a:spLocks noChangeArrowheads="1"/>
          </p:cNvSpPr>
          <p:nvPr/>
        </p:nvSpPr>
        <p:spPr bwMode="auto">
          <a:xfrm>
            <a:off x="0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l-SI"/>
          </a:p>
        </p:txBody>
      </p:sp>
      <p:sp>
        <p:nvSpPr>
          <p:cNvPr id="159763" name="Rectangle 3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solidFill>
            <a:srgbClr val="EEEEEE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l-SI"/>
          </a:p>
        </p:txBody>
      </p:sp>
      <p:sp>
        <p:nvSpPr>
          <p:cNvPr id="159764" name="Rectangle 36"/>
          <p:cNvSpPr>
            <a:spLocks noChangeArrowheads="1"/>
          </p:cNvSpPr>
          <p:nvPr/>
        </p:nvSpPr>
        <p:spPr bwMode="auto">
          <a:xfrm>
            <a:off x="0" y="3533775"/>
            <a:ext cx="9144000" cy="0"/>
          </a:xfrm>
          <a:prstGeom prst="rect">
            <a:avLst/>
          </a:prstGeom>
          <a:solidFill>
            <a:srgbClr val="EEEEEE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l-SI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l-SI" sz="3200" b="1" smtClean="0">
                <a:solidFill>
                  <a:schemeClr val="hlink"/>
                </a:solidFill>
              </a:rPr>
              <a:t>A </a:t>
            </a:r>
            <a:r>
              <a:rPr lang="en-GB" sz="3200" b="1" smtClean="0">
                <a:solidFill>
                  <a:schemeClr val="hlink"/>
                </a:solidFill>
              </a:rPr>
              <a:t>“</a:t>
            </a:r>
            <a:r>
              <a:rPr lang="sl-SI" sz="3200" b="1" smtClean="0">
                <a:solidFill>
                  <a:schemeClr val="hlink"/>
                </a:solidFill>
              </a:rPr>
              <a:t>European </a:t>
            </a:r>
            <a:r>
              <a:rPr lang="en-GB" sz="3200" b="1" smtClean="0">
                <a:solidFill>
                  <a:schemeClr val="hlink"/>
                </a:solidFill>
              </a:rPr>
              <a:t>common house of higher education”</a:t>
            </a:r>
            <a:r>
              <a:rPr lang="sl-SI" sz="3200" smtClean="0"/>
              <a:t> </a:t>
            </a:r>
          </a:p>
        </p:txBody>
      </p:sp>
      <p:sp>
        <p:nvSpPr>
          <p:cNvPr id="168962" name="Rectangle 3"/>
          <p:cNvSpPr>
            <a:spLocks noChangeArrowheads="1"/>
          </p:cNvSpPr>
          <p:nvPr/>
        </p:nvSpPr>
        <p:spPr bwMode="auto">
          <a:xfrm>
            <a:off x="0" y="155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graphicFrame>
        <p:nvGraphicFramePr>
          <p:cNvPr id="97354" name="Group 74"/>
          <p:cNvGraphicFramePr>
            <a:graphicFrameLocks noGrp="1"/>
          </p:cNvGraphicFramePr>
          <p:nvPr/>
        </p:nvGraphicFramePr>
        <p:xfrm>
          <a:off x="395288" y="1773238"/>
          <a:ext cx="8370887" cy="4913313"/>
        </p:xfrm>
        <a:graphic>
          <a:graphicData uri="http://schemas.openxmlformats.org/drawingml/2006/table">
            <a:tbl>
              <a:tblPr/>
              <a:tblGrid>
                <a:gridCol w="1674812"/>
                <a:gridCol w="5021263"/>
                <a:gridCol w="1674812"/>
              </a:tblGrid>
              <a:tr h="3587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(11) Partnership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358775">
                <a:tc rowSpan="4">
                  <a:txBody>
                    <a:bodyPr/>
                    <a:lstStyle/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(9) </a:t>
                      </a:r>
                      <a:r>
                        <a:rPr kumimoji="0" lang="en-GB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European dimension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</a:t>
                      </a: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(8) </a:t>
                      </a:r>
                      <a:r>
                        <a:rPr kumimoji="0" lang="en-GB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social dimension</a:t>
                      </a:r>
                      <a:endParaRPr kumimoji="0" lang="sl-SI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15081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(10) </a:t>
                      </a:r>
                      <a:endParaRPr kumimoji="0" lang="sl-SI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global dimension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312863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“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SECOND FLOOR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”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(7)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higher education structures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(the EHEA technical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condition sine qua non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): the comparability and compatibility of systems, quality assurance, recognition of qualifications etc.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1550988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“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FIRST FLOOR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”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(4) higher education as a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public good; 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public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responsibility for HE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(5) the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responsibility of HE; 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accountability; responsiveness to society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(6) the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full range of purposes of HE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1314450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1508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“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BASEMENT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”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(1)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democracy and democratic values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(2)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academic values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(university autonomy and academic freedom)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15081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(3)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international co-operation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(mobility)</a:t>
                      </a:r>
                      <a:endParaRPr kumimoji="0" lang="sl-SI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8981" name="Rectangle 71"/>
          <p:cNvSpPr>
            <a:spLocks noChangeArrowheads="1"/>
          </p:cNvSpPr>
          <p:nvPr/>
        </p:nvSpPr>
        <p:spPr bwMode="auto">
          <a:xfrm>
            <a:off x="0" y="5300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Naslov 1"/>
          <p:cNvSpPr>
            <a:spLocks noGrp="1"/>
          </p:cNvSpPr>
          <p:nvPr>
            <p:ph type="title" idx="4294967295"/>
          </p:nvPr>
        </p:nvSpPr>
        <p:spPr>
          <a:xfrm>
            <a:off x="468313" y="188913"/>
            <a:ext cx="8075612" cy="1143000"/>
          </a:xfrm>
        </p:spPr>
        <p:txBody>
          <a:bodyPr/>
          <a:lstStyle/>
          <a:p>
            <a:pPr eaLnBrk="1" hangingPunct="1"/>
            <a:r>
              <a:rPr lang="en-GB" sz="3600" b="1" smtClean="0">
                <a:solidFill>
                  <a:schemeClr val="hlink"/>
                </a:solidFill>
              </a:rPr>
              <a:t>Conclusion</a:t>
            </a:r>
          </a:p>
        </p:txBody>
      </p:sp>
      <p:sp>
        <p:nvSpPr>
          <p:cNvPr id="169986" name="Ograda vsebine 2"/>
          <p:cNvSpPr>
            <a:spLocks noGrp="1"/>
          </p:cNvSpPr>
          <p:nvPr>
            <p:ph idx="4294967295"/>
          </p:nvPr>
        </p:nvSpPr>
        <p:spPr>
          <a:xfrm>
            <a:off x="250825" y="1628775"/>
            <a:ext cx="84963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Identifying “common denominators” or drawing the “floors”: these are not “</a:t>
            </a:r>
            <a:r>
              <a:rPr lang="en-GB" sz="2800" i="1" smtClean="0"/>
              <a:t>the true EHEA principles”</a:t>
            </a:r>
            <a:r>
              <a:rPr lang="en-GB" sz="28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Principles are slippery concepts; they resist and defy definitions of “once-and-for-all” style.</a:t>
            </a:r>
          </a:p>
          <a:p>
            <a:pPr eaLnBrk="1" hangingPunct="1">
              <a:buFont typeface="Arial" charset="0"/>
              <a:buNone/>
            </a:pPr>
            <a:r>
              <a:rPr lang="en-GB" sz="2800" smtClean="0"/>
              <a:t>They are </a:t>
            </a:r>
            <a:r>
              <a:rPr lang="en-GB" sz="2800" i="1" smtClean="0"/>
              <a:t>concepts in progress</a:t>
            </a:r>
            <a:r>
              <a:rPr lang="en-GB" sz="2800" smtClean="0"/>
              <a:t>: </a:t>
            </a:r>
          </a:p>
          <a:p>
            <a:pPr eaLnBrk="1" hangingPunct="1">
              <a:buFont typeface="Arial" charset="0"/>
              <a:buNone/>
            </a:pPr>
            <a:r>
              <a:rPr lang="sl-SI" sz="2400" smtClean="0">
                <a:sym typeface="Wingdings" pitchFamily="2" charset="2"/>
              </a:rPr>
              <a:t> </a:t>
            </a:r>
            <a:r>
              <a:rPr lang="en-GB" sz="2800" smtClean="0"/>
              <a:t>they are emerging and being constantly reinterpreted </a:t>
            </a:r>
          </a:p>
          <a:p>
            <a:pPr eaLnBrk="1" hangingPunct="1">
              <a:lnSpc>
                <a:spcPct val="80000"/>
              </a:lnSpc>
              <a:spcBef>
                <a:spcPct val="5000"/>
              </a:spcBef>
              <a:buFont typeface="Arial" charset="0"/>
              <a:buNone/>
            </a:pPr>
            <a:r>
              <a:rPr lang="sl-SI" sz="2400" smtClean="0">
                <a:sym typeface="Wingdings" pitchFamily="2" charset="2"/>
              </a:rPr>
              <a:t> </a:t>
            </a:r>
            <a:r>
              <a:rPr lang="en-GB" sz="2800" smtClean="0"/>
              <a:t>the declared principles always need to be confronted with reality. 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charset="0"/>
              <a:buNone/>
            </a:pPr>
            <a:r>
              <a:rPr lang="sl-SI" sz="2800" smtClean="0"/>
              <a:t>T</a:t>
            </a:r>
            <a:r>
              <a:rPr lang="en-GB" sz="2800" smtClean="0"/>
              <a:t>he key question is not how to finalise a “true list” of the EHEA principles; it is more about keeping the discussion on principles open and productive.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4"/>
          <p:cNvSpPr>
            <a:spLocks noGrp="1"/>
          </p:cNvSpPr>
          <p:nvPr>
            <p:ph type="title" idx="4294967295"/>
          </p:nvPr>
        </p:nvSpPr>
        <p:spPr>
          <a:xfrm>
            <a:off x="539750" y="2636838"/>
            <a:ext cx="8229600" cy="1143000"/>
          </a:xfrm>
        </p:spPr>
        <p:txBody>
          <a:bodyPr/>
          <a:lstStyle/>
          <a:p>
            <a:r>
              <a:rPr lang="en-GB" sz="3600" b="1" smtClean="0">
                <a:solidFill>
                  <a:schemeClr val="hlink"/>
                </a:solidFill>
              </a:rPr>
              <a:t>Thank you!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Naslov 1"/>
          <p:cNvSpPr>
            <a:spLocks noGrp="1"/>
          </p:cNvSpPr>
          <p:nvPr>
            <p:ph type="title"/>
          </p:nvPr>
        </p:nvSpPr>
        <p:spPr>
          <a:xfrm>
            <a:off x="468313" y="0"/>
            <a:ext cx="8075612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3200" b="1" smtClean="0">
                <a:solidFill>
                  <a:schemeClr val="hlink"/>
                </a:solidFill>
              </a:rPr>
              <a:t>How does the term “the EHEA/Bologna principles” appear in language today</a:t>
            </a:r>
            <a:r>
              <a:rPr lang="sl-SI" sz="3200" b="1" smtClean="0">
                <a:solidFill>
                  <a:schemeClr val="hlink"/>
                </a:solidFill>
              </a:rPr>
              <a:t>?</a:t>
            </a:r>
            <a:r>
              <a:rPr lang="sl-SI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60770" name="Ograda vsebine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sl-SI" sz="2800" smtClean="0"/>
              <a:t>A </a:t>
            </a:r>
            <a:r>
              <a:rPr lang="en-GB" sz="2800" smtClean="0"/>
              <a:t>few examples retrieved from Internet:</a:t>
            </a:r>
            <a:endParaRPr lang="sl-SI" sz="2800" smtClean="0"/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sl-SI" sz="2400" smtClean="0">
                <a:sym typeface="Wingdings" pitchFamily="2" charset="2"/>
              </a:rPr>
              <a:t></a:t>
            </a:r>
            <a:r>
              <a:rPr lang="sl-SI" sz="2800" smtClean="0">
                <a:sym typeface="Wingdings" pitchFamily="2" charset="2"/>
              </a:rPr>
              <a:t> </a:t>
            </a:r>
            <a:r>
              <a:rPr lang="en-GB" sz="2800" smtClean="0"/>
              <a:t>“</a:t>
            </a:r>
            <a:r>
              <a:rPr lang="en-GB" sz="2800" i="1" smtClean="0"/>
              <a:t>implementing the basic principles of the EHEA</a:t>
            </a:r>
            <a:r>
              <a:rPr lang="en-GB" sz="2800" smtClean="0"/>
              <a:t>”</a:t>
            </a:r>
            <a:r>
              <a:rPr lang="sl-SI" sz="2800" smtClean="0"/>
              <a:t>;</a:t>
            </a:r>
            <a:r>
              <a:rPr lang="en-GB" sz="2800" smtClean="0"/>
              <a:t> </a:t>
            </a:r>
            <a:endParaRPr lang="sl-SI" sz="2800" smtClean="0"/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sl-SI" sz="2400" smtClean="0">
                <a:sym typeface="Wingdings" pitchFamily="2" charset="2"/>
              </a:rPr>
              <a:t></a:t>
            </a:r>
            <a:r>
              <a:rPr lang="en-GB" sz="2800" smtClean="0"/>
              <a:t>“</a:t>
            </a:r>
            <a:r>
              <a:rPr lang="en-GB" sz="2800" i="1" smtClean="0"/>
              <a:t>the EHEA principles, tools and actions for curriculum development</a:t>
            </a:r>
            <a:r>
              <a:rPr lang="en-GB" sz="2800" smtClean="0"/>
              <a:t>”</a:t>
            </a:r>
            <a:r>
              <a:rPr lang="sl-SI" sz="2800" smtClean="0"/>
              <a:t>;</a:t>
            </a:r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sl-SI" sz="2400" smtClean="0">
                <a:sym typeface="Wingdings" pitchFamily="2" charset="2"/>
              </a:rPr>
              <a:t></a:t>
            </a:r>
            <a:r>
              <a:rPr lang="en-GB" sz="2800" smtClean="0"/>
              <a:t>“</a:t>
            </a:r>
            <a:r>
              <a:rPr lang="en-GB" sz="2800" i="1" smtClean="0"/>
              <a:t>the EHEA principle of encouraging the learning of students</a:t>
            </a:r>
            <a:r>
              <a:rPr lang="en-GB" sz="2800" smtClean="0"/>
              <a:t>”</a:t>
            </a:r>
            <a:r>
              <a:rPr lang="sl-SI" sz="2800" smtClean="0"/>
              <a:t>;</a:t>
            </a:r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sl-SI" sz="2400" smtClean="0">
                <a:sym typeface="Wingdings" pitchFamily="2" charset="2"/>
              </a:rPr>
              <a:t></a:t>
            </a:r>
            <a:r>
              <a:rPr lang="en-GB" sz="2800" smtClean="0"/>
              <a:t>“</a:t>
            </a:r>
            <a:r>
              <a:rPr lang="en-GB" sz="2800" i="1" smtClean="0"/>
              <a:t>programmes restructured to follow the Bologna principles</a:t>
            </a:r>
            <a:r>
              <a:rPr lang="en-GB" sz="2800" smtClean="0"/>
              <a:t>”</a:t>
            </a:r>
            <a:r>
              <a:rPr lang="sl-SI" sz="2800" smtClean="0"/>
              <a:t>;</a:t>
            </a:r>
            <a:r>
              <a:rPr lang="en-GB" sz="2800" smtClean="0"/>
              <a:t> </a:t>
            </a:r>
            <a:endParaRPr lang="sl-SI" sz="2800" smtClean="0"/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sl-SI" sz="2400" smtClean="0">
                <a:sym typeface="Wingdings" pitchFamily="2" charset="2"/>
              </a:rPr>
              <a:t></a:t>
            </a:r>
            <a:r>
              <a:rPr lang="en-GB" sz="2800" smtClean="0"/>
              <a:t>“</a:t>
            </a:r>
            <a:r>
              <a:rPr lang="en-GB" sz="2800" i="1" smtClean="0"/>
              <a:t>employers' lack of information on the Bologna principles</a:t>
            </a:r>
            <a:r>
              <a:rPr lang="en-GB" sz="2800" smtClean="0"/>
              <a:t>”</a:t>
            </a:r>
            <a:r>
              <a:rPr lang="sl-SI" sz="2800" smtClean="0"/>
              <a:t>;</a:t>
            </a:r>
            <a:r>
              <a:rPr lang="en-GB" sz="2800" smtClean="0"/>
              <a:t> </a:t>
            </a:r>
            <a:endParaRPr lang="sl-SI" sz="2800" smtClean="0"/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sl-SI" sz="2400" smtClean="0">
                <a:sym typeface="Wingdings" pitchFamily="2" charset="2"/>
              </a:rPr>
              <a:t></a:t>
            </a:r>
            <a:r>
              <a:rPr lang="en-GB" sz="2800" smtClean="0"/>
              <a:t>“</a:t>
            </a:r>
            <a:r>
              <a:rPr lang="en-GB" sz="2800" i="1" smtClean="0"/>
              <a:t>an unbureaucratic EHEA based on principles, not regulations</a:t>
            </a:r>
            <a:r>
              <a:rPr lang="en-GB" sz="2800" smtClean="0"/>
              <a:t>”</a:t>
            </a:r>
            <a:r>
              <a:rPr lang="sl-SI" sz="2800" smtClean="0"/>
              <a:t>;</a:t>
            </a:r>
            <a:r>
              <a:rPr lang="en-GB" sz="2800" smtClean="0"/>
              <a:t> </a:t>
            </a:r>
            <a:endParaRPr lang="sl-SI" sz="2800" smtClean="0"/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sl-SI" sz="2400" smtClean="0">
                <a:sym typeface="Wingdings" pitchFamily="2" charset="2"/>
              </a:rPr>
              <a:t></a:t>
            </a:r>
            <a:r>
              <a:rPr lang="en-GB" sz="2800" smtClean="0"/>
              <a:t>“</a:t>
            </a:r>
            <a:r>
              <a:rPr lang="en-GB" sz="2800" i="1" smtClean="0"/>
              <a:t>subscribed to many of Bologna's principles</a:t>
            </a:r>
            <a:r>
              <a:rPr lang="en-GB" sz="2800" smtClean="0"/>
              <a:t>”</a:t>
            </a:r>
            <a:r>
              <a:rPr lang="sl-SI" sz="2800" smtClean="0"/>
              <a:t>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Naslov 1"/>
          <p:cNvSpPr>
            <a:spLocks noGrp="1"/>
          </p:cNvSpPr>
          <p:nvPr>
            <p:ph type="title" idx="4294967295"/>
          </p:nvPr>
        </p:nvSpPr>
        <p:spPr>
          <a:xfrm>
            <a:off x="395288" y="0"/>
            <a:ext cx="8497887" cy="1143000"/>
          </a:xfrm>
        </p:spPr>
        <p:txBody>
          <a:bodyPr/>
          <a:lstStyle/>
          <a:p>
            <a:pPr eaLnBrk="1" hangingPunct="1"/>
            <a:r>
              <a:rPr lang="en-GB" sz="3200" b="1" smtClean="0">
                <a:solidFill>
                  <a:schemeClr val="hlink"/>
                </a:solidFill>
              </a:rPr>
              <a:t>“The EHEA principles”: how many of them?</a:t>
            </a:r>
          </a:p>
        </p:txBody>
      </p:sp>
      <p:sp>
        <p:nvSpPr>
          <p:cNvPr id="161794" name="Ograda vsebine 2"/>
          <p:cNvSpPr>
            <a:spLocks noGrp="1"/>
          </p:cNvSpPr>
          <p:nvPr>
            <p:ph idx="4294967295"/>
          </p:nvPr>
        </p:nvSpPr>
        <p:spPr>
          <a:xfrm>
            <a:off x="468313" y="1484313"/>
            <a:ext cx="8496300" cy="5040312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Helping by </a:t>
            </a:r>
            <a:r>
              <a:rPr lang="en-GB" sz="2800" i="1" smtClean="0"/>
              <a:t>Google</a:t>
            </a:r>
            <a:r>
              <a:rPr lang="en-GB" sz="2800" smtClean="0"/>
              <a:t> again:</a:t>
            </a:r>
          </a:p>
          <a:p>
            <a:pPr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- “</a:t>
            </a:r>
            <a:r>
              <a:rPr lang="en-GB" sz="2800" i="1" smtClean="0"/>
              <a:t>three</a:t>
            </a:r>
            <a:r>
              <a:rPr lang="en-GB" sz="2800" smtClean="0"/>
              <a:t> principles underlying [the Sorbonne] declaration” (i.e., mobility, recognition, lifelong learning); </a:t>
            </a:r>
          </a:p>
          <a:p>
            <a:pPr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- “</a:t>
            </a:r>
            <a:r>
              <a:rPr lang="en-GB" sz="2800" i="1" smtClean="0"/>
              <a:t>four</a:t>
            </a:r>
            <a:r>
              <a:rPr lang="en-GB" sz="2800" smtClean="0"/>
              <a:t> principles” which “the Bologna Declaration lays down” (i.e., quality, mobility, diversity and competitiveness); </a:t>
            </a:r>
          </a:p>
          <a:p>
            <a:pPr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- “</a:t>
            </a:r>
            <a:r>
              <a:rPr lang="en-GB" sz="2800" i="1" smtClean="0"/>
              <a:t>five</a:t>
            </a:r>
            <a:r>
              <a:rPr lang="en-GB" sz="2800" smtClean="0"/>
              <a:t> principles” (i.e., mobility, autonomous universities, student participation, public responsibility for higher education, the social dimension); and</a:t>
            </a:r>
          </a:p>
          <a:p>
            <a:pPr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- “</a:t>
            </a:r>
            <a:r>
              <a:rPr lang="en-GB" sz="2800" i="1" smtClean="0"/>
              <a:t>six</a:t>
            </a:r>
            <a:r>
              <a:rPr lang="en-GB" sz="2800" smtClean="0"/>
              <a:t> main principles” of the Bologna Declaration (obviously six “Bologna </a:t>
            </a:r>
            <a:r>
              <a:rPr lang="en-GB" sz="2800" i="1" smtClean="0"/>
              <a:t>action lines”</a:t>
            </a:r>
            <a:r>
              <a:rPr lang="en-GB" sz="2800" smtClean="0"/>
              <a:t> are mentioned) etc., etc.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Naslov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075612" cy="1143000"/>
          </a:xfrm>
        </p:spPr>
        <p:txBody>
          <a:bodyPr/>
          <a:lstStyle/>
          <a:p>
            <a:pPr eaLnBrk="1" hangingPunct="1"/>
            <a:r>
              <a:rPr lang="en-GB" sz="3200" b="1" smtClean="0">
                <a:solidFill>
                  <a:schemeClr val="tx2"/>
                </a:solidFill>
              </a:rPr>
              <a:t>How to make the issue more clear?</a:t>
            </a:r>
          </a:p>
        </p:txBody>
      </p:sp>
      <p:sp>
        <p:nvSpPr>
          <p:cNvPr id="162818" name="Ograda vsebine 2"/>
          <p:cNvSpPr>
            <a:spLocks noGrp="1"/>
          </p:cNvSpPr>
          <p:nvPr>
            <p:ph idx="4294967295"/>
          </p:nvPr>
        </p:nvSpPr>
        <p:spPr>
          <a:xfrm>
            <a:off x="468313" y="1557338"/>
            <a:ext cx="8229600" cy="49577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15000"/>
              </a:spcBef>
              <a:buFont typeface="Arial" charset="0"/>
              <a:buNone/>
            </a:pPr>
            <a:r>
              <a:rPr lang="en-GB" sz="2800" smtClean="0"/>
              <a:t>Go to the roots; </a:t>
            </a:r>
            <a:r>
              <a:rPr lang="sl-SI" sz="2800" smtClean="0"/>
              <a:t>u</a:t>
            </a:r>
            <a:r>
              <a:rPr lang="en-GB" sz="2800" smtClean="0"/>
              <a:t>se the original Bologna documents!</a:t>
            </a:r>
          </a:p>
          <a:p>
            <a:pPr eaLnBrk="1" hangingPunct="1">
              <a:lnSpc>
                <a:spcPct val="90000"/>
              </a:lnSpc>
              <a:spcBef>
                <a:spcPct val="15000"/>
              </a:spcBef>
              <a:buFont typeface="Arial" charset="0"/>
              <a:buNone/>
            </a:pPr>
            <a:r>
              <a:rPr lang="en-GB" sz="2800" smtClean="0"/>
              <a:t>However, the early Bologna documents </a:t>
            </a:r>
            <a:r>
              <a:rPr lang="sl-SI" sz="2800" smtClean="0"/>
              <a:t>(1998, 1999, 2001) </a:t>
            </a:r>
            <a:r>
              <a:rPr lang="en-GB" sz="2800" smtClean="0"/>
              <a:t>almost don’t use the term. </a:t>
            </a:r>
          </a:p>
          <a:p>
            <a:pPr eaLnBrk="1" hangingPunct="1">
              <a:lnSpc>
                <a:spcPct val="90000"/>
              </a:lnSpc>
              <a:spcBef>
                <a:spcPct val="15000"/>
              </a:spcBef>
              <a:buFont typeface="Arial" charset="0"/>
              <a:buNone/>
            </a:pPr>
            <a:r>
              <a:rPr lang="en-GB" sz="2800" smtClean="0"/>
              <a:t>Only a few years later, when the Process was broadly recognised as a success story, the need appeared to refer to </a:t>
            </a:r>
            <a:r>
              <a:rPr lang="en-GB" sz="2800" i="1" smtClean="0"/>
              <a:t>the principles</a:t>
            </a:r>
            <a:r>
              <a:rPr lang="en-GB" sz="2800" smtClean="0"/>
              <a:t>, </a:t>
            </a:r>
            <a:r>
              <a:rPr lang="en-GB" sz="2800" i="1" smtClean="0"/>
              <a:t>the</a:t>
            </a:r>
            <a:r>
              <a:rPr lang="en-GB" sz="2800" smtClean="0"/>
              <a:t> </a:t>
            </a:r>
            <a:r>
              <a:rPr lang="en-GB" sz="2800" i="1" smtClean="0"/>
              <a:t>foundations</a:t>
            </a:r>
            <a:r>
              <a:rPr lang="en-GB" sz="280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ct val="15000"/>
              </a:spcBef>
              <a:buFont typeface="Arial" charset="0"/>
              <a:buNone/>
            </a:pPr>
            <a:r>
              <a:rPr lang="en-GB" sz="2800" smtClean="0"/>
              <a:t>In a certain sense, “the EHEA principles” have been constructed </a:t>
            </a:r>
            <a:r>
              <a:rPr lang="en-GB" sz="2800" i="1" smtClean="0"/>
              <a:t>post festum</a:t>
            </a:r>
            <a:r>
              <a:rPr lang="en-GB" sz="2800" smtClean="0"/>
              <a:t>. </a:t>
            </a:r>
          </a:p>
          <a:p>
            <a:pPr eaLnBrk="1" hangingPunct="1">
              <a:buFont typeface="Arial" charset="0"/>
              <a:buNone/>
            </a:pPr>
            <a:r>
              <a:rPr lang="en-GB" sz="2800" smtClean="0"/>
              <a:t>Yet, to date there is no “official list”.</a:t>
            </a:r>
          </a:p>
          <a:p>
            <a:pPr eaLnBrk="1" hangingPunct="1">
              <a:buFont typeface="Arial" charset="0"/>
              <a:buNone/>
            </a:pPr>
            <a:r>
              <a:rPr lang="en-GB" sz="2800" smtClean="0"/>
              <a:t>A challenge to create a “working” list of principles?</a:t>
            </a:r>
            <a:r>
              <a:rPr lang="en-GB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Naslov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075612" cy="882650"/>
          </a:xfrm>
        </p:spPr>
        <p:txBody>
          <a:bodyPr/>
          <a:lstStyle/>
          <a:p>
            <a:pPr eaLnBrk="1" hangingPunct="1"/>
            <a:r>
              <a:rPr lang="en-GB" sz="3200" b="1" smtClean="0">
                <a:solidFill>
                  <a:schemeClr val="tx2"/>
                </a:solidFill>
              </a:rPr>
              <a:t>A theoretical and methodological note</a:t>
            </a:r>
          </a:p>
        </p:txBody>
      </p:sp>
      <p:sp>
        <p:nvSpPr>
          <p:cNvPr id="163842" name="Ograda vsebine 2"/>
          <p:cNvSpPr>
            <a:spLocks noGrp="1"/>
          </p:cNvSpPr>
          <p:nvPr>
            <p:ph idx="4294967295"/>
          </p:nvPr>
        </p:nvSpPr>
        <p:spPr>
          <a:xfrm>
            <a:off x="468313" y="1341438"/>
            <a:ext cx="8435975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sz="2800" smtClean="0"/>
              <a:t>Principles: their </a:t>
            </a:r>
            <a:r>
              <a:rPr lang="en-GB" sz="2800" i="1" smtClean="0"/>
              <a:t>legality</a:t>
            </a:r>
            <a:r>
              <a:rPr lang="en-GB" sz="2800" smtClean="0"/>
              <a:t> vs. their </a:t>
            </a:r>
            <a:r>
              <a:rPr lang="en-GB" sz="2800" i="1" smtClean="0"/>
              <a:t>legitimacy</a:t>
            </a:r>
            <a:r>
              <a:rPr lang="en-GB" sz="28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The Bologna ideas and key concepts – differentiate between:  </a:t>
            </a:r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400" smtClean="0">
                <a:sym typeface="Wingdings" pitchFamily="2" charset="2"/>
              </a:rPr>
              <a:t></a:t>
            </a:r>
            <a:r>
              <a:rPr lang="en-GB" sz="2800" smtClean="0"/>
              <a:t> their political recognition in declarations and communiqués vs. </a:t>
            </a:r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400" smtClean="0">
                <a:sym typeface="Wingdings" pitchFamily="2" charset="2"/>
              </a:rPr>
              <a:t></a:t>
            </a:r>
            <a:r>
              <a:rPr lang="en-GB" sz="2800" smtClean="0"/>
              <a:t> the ‘kitchen’ (yet not in a pejorative sense) where official statements and documents were being prepared (i.e., look “behind the curtain”). 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The importance of the Bologna archives and their research.</a:t>
            </a:r>
          </a:p>
          <a:p>
            <a:pPr eaLnBrk="1" hangingPunct="1">
              <a:lnSpc>
                <a:spcPct val="85000"/>
              </a:lnSpc>
              <a:spcBef>
                <a:spcPct val="10000"/>
              </a:spcBef>
              <a:buFont typeface="Arial" charset="0"/>
              <a:buNone/>
            </a:pPr>
            <a:r>
              <a:rPr lang="en-GB" sz="2800" smtClean="0"/>
              <a:t>Searching for a “prenatal life” of the political documents: history of the Bologna ideas.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2"/>
          <p:cNvSpPr>
            <a:spLocks noGrp="1"/>
          </p:cNvSpPr>
          <p:nvPr>
            <p:ph type="title" idx="4294967295"/>
          </p:nvPr>
        </p:nvSpPr>
        <p:spPr>
          <a:xfrm>
            <a:off x="395288" y="274638"/>
            <a:ext cx="8291512" cy="1143000"/>
          </a:xfrm>
        </p:spPr>
        <p:txBody>
          <a:bodyPr/>
          <a:lstStyle/>
          <a:p>
            <a:r>
              <a:rPr lang="en-GB" sz="3200" b="1" smtClean="0">
                <a:solidFill>
                  <a:schemeClr val="hlink"/>
                </a:solidFill>
              </a:rPr>
              <a:t>The four principles of the Trends 1 Report</a:t>
            </a:r>
          </a:p>
        </p:txBody>
      </p:sp>
      <p:sp>
        <p:nvSpPr>
          <p:cNvPr id="16486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2400" smtClean="0"/>
              <a:t>- </a:t>
            </a:r>
            <a:r>
              <a:rPr lang="en-GB" sz="2400" i="1" smtClean="0"/>
              <a:t>quality</a:t>
            </a:r>
            <a:r>
              <a:rPr lang="en-GB" sz="2400" smtClean="0"/>
              <a:t>: reforms concerning credit systems or degree structures cannot substitute efforts to improve and guarantee quality in curricula, teaching and learning;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2400" smtClean="0"/>
              <a:t>- </a:t>
            </a:r>
            <a:r>
              <a:rPr lang="en-GB" sz="2400" i="1" smtClean="0"/>
              <a:t>mobility</a:t>
            </a:r>
            <a:r>
              <a:rPr lang="en-GB" sz="2400" smtClean="0"/>
              <a:t>: the most powerful engine for change and improvement in higher education in Europe has come, and will come from growing awareness of alternative approaches and best practice in other countries;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2400" smtClean="0"/>
              <a:t>- </a:t>
            </a:r>
            <a:r>
              <a:rPr lang="en-GB" sz="2400" i="1" smtClean="0"/>
              <a:t>diversity</a:t>
            </a:r>
            <a:r>
              <a:rPr lang="en-GB" sz="2400" smtClean="0"/>
              <a:t>: measures not respecting the fundamental cultural, linguistic and educational diversity in Europe could jeopardise not only the progress already made, but the perspective of continuing convergence in the future;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2400" smtClean="0"/>
              <a:t>- </a:t>
            </a:r>
            <a:r>
              <a:rPr lang="en-GB" sz="2400" i="1" smtClean="0"/>
              <a:t>openness</a:t>
            </a:r>
            <a:r>
              <a:rPr lang="en-GB" sz="2400" smtClean="0"/>
              <a:t>: European higher education can only fulfil its missions within a worldwide perspective based on competition and cooperation with other regions in the world</a:t>
            </a:r>
            <a:r>
              <a:rPr lang="sl-SI" sz="2400" smtClean="0"/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sz="2400" smtClean="0"/>
              <a:t>                                                        </a:t>
            </a:r>
            <a:r>
              <a:rPr lang="en-GB" sz="2400" smtClean="0"/>
              <a:t>(Trends 1 Report, 1999)   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GB" sz="3200" b="1" smtClean="0">
                <a:solidFill>
                  <a:schemeClr val="hlink"/>
                </a:solidFill>
              </a:rPr>
              <a:t>Elaborating again on the EHEA principles</a:t>
            </a:r>
            <a:r>
              <a:rPr lang="sl-SI" sz="3200" b="1" smtClean="0">
                <a:solidFill>
                  <a:schemeClr val="hlink"/>
                </a:solidFill>
              </a:rPr>
              <a:t>:</a:t>
            </a:r>
            <a:r>
              <a:rPr lang="en-GB" sz="3200" b="1" smtClean="0">
                <a:solidFill>
                  <a:schemeClr val="hlink"/>
                </a:solidFill>
              </a:rPr>
              <a:t> 2004</a:t>
            </a:r>
          </a:p>
        </p:txBody>
      </p:sp>
      <p:sp>
        <p:nvSpPr>
          <p:cNvPr id="165890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lnSpc>
                <a:spcPct val="85000"/>
              </a:lnSpc>
              <a:buFont typeface="Arial" charset="0"/>
              <a:buNone/>
            </a:pPr>
            <a:r>
              <a:rPr lang="en-GB" sz="2400" smtClean="0"/>
              <a:t>While the </a:t>
            </a:r>
            <a:r>
              <a:rPr lang="en-GB" sz="2400" i="1" smtClean="0"/>
              <a:t>10 actions lines</a:t>
            </a:r>
            <a:r>
              <a:rPr lang="en-GB" sz="2400" smtClean="0"/>
              <a:t> are the main focus of members, it is equally important to note the </a:t>
            </a:r>
            <a:r>
              <a:rPr lang="en-GB" sz="2400" i="1" smtClean="0"/>
              <a:t>underlying principles</a:t>
            </a:r>
            <a:r>
              <a:rPr lang="en-GB" sz="2400" smtClean="0"/>
              <a:t> of the Bologna Process. The realisation of the EHEA can only be achieved by incorporating their </a:t>
            </a:r>
            <a:r>
              <a:rPr lang="en-GB" sz="2400" i="1" smtClean="0"/>
              <a:t>philosophy</a:t>
            </a:r>
            <a:r>
              <a:rPr lang="en-GB" sz="2400" smtClean="0"/>
              <a:t> within the higher education system of each country. These principles, which all come from the Bologna Declaration and/or from the Prague and Berlin Communiqué, are elaborated below:</a:t>
            </a:r>
          </a:p>
          <a:p>
            <a:pPr>
              <a:lnSpc>
                <a:spcPct val="85000"/>
              </a:lnSpc>
              <a:buFont typeface="Arial" charset="0"/>
              <a:buNone/>
            </a:pPr>
            <a:r>
              <a:rPr lang="en-GB" sz="2400" smtClean="0"/>
              <a:t>- International mobility of students and staff;</a:t>
            </a:r>
          </a:p>
          <a:p>
            <a:pPr>
              <a:lnSpc>
                <a:spcPct val="85000"/>
              </a:lnSpc>
              <a:buFont typeface="Arial" charset="0"/>
              <a:buNone/>
            </a:pPr>
            <a:r>
              <a:rPr lang="en-GB" sz="2400" smtClean="0"/>
              <a:t>- Autonomous universities; </a:t>
            </a:r>
            <a:endParaRPr lang="sl-SI" sz="2400" smtClean="0"/>
          </a:p>
          <a:p>
            <a:pPr>
              <a:lnSpc>
                <a:spcPct val="85000"/>
              </a:lnSpc>
              <a:buFont typeface="Arial" charset="0"/>
              <a:buNone/>
            </a:pPr>
            <a:r>
              <a:rPr lang="en-GB" sz="2400" smtClean="0"/>
              <a:t>- Student participation in the governance of higher education;</a:t>
            </a:r>
          </a:p>
          <a:p>
            <a:pPr>
              <a:lnSpc>
                <a:spcPct val="85000"/>
              </a:lnSpc>
              <a:buFont typeface="Arial" charset="0"/>
              <a:buNone/>
            </a:pPr>
            <a:r>
              <a:rPr lang="en-GB" sz="2400" smtClean="0"/>
              <a:t>- Public responsibility for higher education;</a:t>
            </a:r>
          </a:p>
          <a:p>
            <a:pPr>
              <a:lnSpc>
                <a:spcPct val="85000"/>
              </a:lnSpc>
              <a:buFont typeface="Arial" charset="0"/>
              <a:buNone/>
            </a:pPr>
            <a:r>
              <a:rPr lang="en-GB" sz="2400" smtClean="0"/>
              <a:t>- The social dimension of the Bologna Process</a:t>
            </a:r>
            <a:r>
              <a:rPr lang="sl-SI" sz="2400" smtClean="0"/>
              <a:t>.</a:t>
            </a:r>
          </a:p>
          <a:p>
            <a:pPr>
              <a:lnSpc>
                <a:spcPct val="90000"/>
              </a:lnSpc>
              <a:spcBef>
                <a:spcPct val="40000"/>
              </a:spcBef>
              <a:buFont typeface="Arial" charset="0"/>
              <a:buNone/>
            </a:pPr>
            <a:r>
              <a:rPr lang="en-GB" sz="2000" smtClean="0"/>
              <a:t>Requirements and Procedures for Joining the Bologna Process. </a:t>
            </a:r>
            <a:endParaRPr lang="sl-SI" sz="200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000" smtClean="0"/>
              <a:t>BFUG B3 7 fin, 6 July 2004</a:t>
            </a:r>
            <a:r>
              <a:rPr lang="sl-SI" sz="2000" smtClean="0"/>
              <a:t> </a:t>
            </a:r>
            <a:r>
              <a:rPr lang="en-GB" sz="2000" smtClean="0"/>
              <a:t> </a:t>
            </a:r>
            <a:endParaRPr lang="sl-SI" sz="20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3200" b="1" smtClean="0">
                <a:solidFill>
                  <a:schemeClr val="hlink"/>
                </a:solidFill>
              </a:rPr>
              <a:t>“Realising the vision</a:t>
            </a:r>
            <a:r>
              <a:rPr lang="en-GB" sz="3200" b="1" i="1" smtClean="0">
                <a:solidFill>
                  <a:schemeClr val="hlink"/>
                </a:solidFill>
              </a:rPr>
              <a:t>”</a:t>
            </a:r>
            <a:r>
              <a:rPr lang="en-GB" sz="3200" b="1" smtClean="0">
                <a:solidFill>
                  <a:schemeClr val="hlink"/>
                </a:solidFill>
              </a:rPr>
              <a:t> (2004-2005)</a:t>
            </a:r>
          </a:p>
        </p:txBody>
      </p:sp>
      <p:sp>
        <p:nvSpPr>
          <p:cNvPr id="166914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07375" cy="4968875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400" smtClean="0"/>
              <a:t>“</a:t>
            </a:r>
            <a:r>
              <a:rPr lang="en-US" sz="2400" i="1" smtClean="0"/>
              <a:t>These principles are written into the draft Communiqué for Ministers to confirm. With the Ministers’ confirmation, the principles will constitute an important element in the description of the EHEA</a:t>
            </a:r>
            <a:r>
              <a:rPr lang="en-GB" sz="2400" smtClean="0"/>
              <a:t>”. </a:t>
            </a:r>
            <a:endParaRPr lang="sl-SI" sz="240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400" smtClean="0"/>
              <a:t>“Ministers may consider whether commonly agreed principles, standards and procedures for the EHEA should be considered as </a:t>
            </a:r>
            <a:r>
              <a:rPr lang="en-GB" sz="2400" i="1" smtClean="0"/>
              <a:t>guidelines</a:t>
            </a:r>
            <a:r>
              <a:rPr lang="en-GB" sz="2400" smtClean="0"/>
              <a:t> for the independent national HE systems or be </a:t>
            </a:r>
            <a:r>
              <a:rPr lang="en-GB" sz="2400" i="1" smtClean="0"/>
              <a:t>binding</a:t>
            </a:r>
            <a:r>
              <a:rPr lang="en-GB" sz="2400" smtClean="0"/>
              <a:t> on the participating states.”</a:t>
            </a:r>
            <a:r>
              <a:rPr lang="sl-SI" sz="2400" smtClean="0"/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400" smtClean="0"/>
              <a:t>“If one of the member states should unilaterally set aside agreed principles, standards or procedures, the Bologna partners may be free to reconsider the relations to such country.” </a:t>
            </a:r>
            <a:endParaRPr lang="sl-SI" sz="2400" smtClean="0"/>
          </a:p>
          <a:p>
            <a:pPr>
              <a:lnSpc>
                <a:spcPct val="80000"/>
              </a:lnSpc>
              <a:spcBef>
                <a:spcPct val="5000"/>
              </a:spcBef>
              <a:buFont typeface="Arial" charset="0"/>
              <a:buNone/>
            </a:pPr>
            <a:endParaRPr lang="sl-SI" sz="2400" smtClean="0"/>
          </a:p>
          <a:p>
            <a:pPr>
              <a:lnSpc>
                <a:spcPct val="80000"/>
              </a:lnSpc>
              <a:spcBef>
                <a:spcPct val="5000"/>
              </a:spcBef>
              <a:buFont typeface="Arial" charset="0"/>
              <a:buNone/>
            </a:pPr>
            <a:r>
              <a:rPr lang="en-GB" sz="1800" smtClean="0">
                <a:solidFill>
                  <a:srgbClr val="333333"/>
                </a:solidFill>
              </a:rPr>
              <a:t>The </a:t>
            </a:r>
            <a:r>
              <a:rPr lang="sl-SI" sz="1800" smtClean="0">
                <a:solidFill>
                  <a:srgbClr val="333333"/>
                </a:solidFill>
              </a:rPr>
              <a:t>EHEA</a:t>
            </a:r>
            <a:r>
              <a:rPr lang="en-GB" sz="1800" smtClean="0">
                <a:solidFill>
                  <a:srgbClr val="333333"/>
                </a:solidFill>
              </a:rPr>
              <a:t> – Realising the Vision. A Draft Discussion Document for the </a:t>
            </a:r>
            <a:r>
              <a:rPr lang="sl-SI" sz="1800" smtClean="0">
                <a:solidFill>
                  <a:srgbClr val="333333"/>
                </a:solidFill>
              </a:rPr>
              <a:t>                        </a:t>
            </a:r>
            <a:r>
              <a:rPr lang="en-GB" sz="1800" smtClean="0">
                <a:solidFill>
                  <a:srgbClr val="333333"/>
                </a:solidFill>
              </a:rPr>
              <a:t>Bergen Ministerial Conference. First draft, 19 Oct</a:t>
            </a:r>
            <a:r>
              <a:rPr lang="sl-SI" sz="1800" smtClean="0">
                <a:solidFill>
                  <a:srgbClr val="333333"/>
                </a:solidFill>
              </a:rPr>
              <a:t>  </a:t>
            </a:r>
            <a:r>
              <a:rPr lang="en-GB" sz="1800" smtClean="0">
                <a:solidFill>
                  <a:srgbClr val="333333"/>
                </a:solidFill>
              </a:rPr>
              <a:t>2004.</a:t>
            </a:r>
            <a:r>
              <a:rPr lang="en-GB" sz="2800" smtClean="0"/>
              <a:t> </a:t>
            </a:r>
            <a:endParaRPr lang="sl-SI" sz="2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4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25538"/>
          </a:xfrm>
        </p:spPr>
        <p:txBody>
          <a:bodyPr/>
          <a:lstStyle/>
          <a:p>
            <a:r>
              <a:rPr lang="en-GB" sz="3200" b="1" smtClean="0">
                <a:solidFill>
                  <a:schemeClr val="hlink"/>
                </a:solidFill>
              </a:rPr>
              <a:t>Developing and consolidating ‘the EHEA principles’ (1998–2009)</a:t>
            </a:r>
            <a:endParaRPr lang="sl-SI" sz="3200" b="1" smtClean="0">
              <a:solidFill>
                <a:schemeClr val="hlink"/>
              </a:solidFill>
            </a:endParaRPr>
          </a:p>
        </p:txBody>
      </p:sp>
      <p:sp>
        <p:nvSpPr>
          <p:cNvPr id="167938" name="Rectangle 5"/>
          <p:cNvSpPr>
            <a:spLocks noChangeArrowheads="1"/>
          </p:cNvSpPr>
          <p:nvPr/>
        </p:nvSpPr>
        <p:spPr bwMode="auto">
          <a:xfrm>
            <a:off x="0" y="868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graphicFrame>
        <p:nvGraphicFramePr>
          <p:cNvPr id="79731" name="Group 883"/>
          <p:cNvGraphicFramePr>
            <a:graphicFrameLocks noGrp="1"/>
          </p:cNvGraphicFramePr>
          <p:nvPr/>
        </p:nvGraphicFramePr>
        <p:xfrm>
          <a:off x="250825" y="1484313"/>
          <a:ext cx="8728075" cy="5097462"/>
        </p:xfrm>
        <a:graphic>
          <a:graphicData uri="http://schemas.openxmlformats.org/drawingml/2006/table">
            <a:tbl>
              <a:tblPr/>
              <a:tblGrid>
                <a:gridCol w="414338"/>
                <a:gridCol w="4465637"/>
                <a:gridCol w="549275"/>
                <a:gridCol w="549275"/>
                <a:gridCol w="550863"/>
                <a:gridCol w="549275"/>
                <a:gridCol w="549275"/>
                <a:gridCol w="550862"/>
                <a:gridCol w="549275"/>
              </a:tblGrid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sl-SI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“The EHEA is based on…”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Respecting cultural etc. diversities; democratic values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HE is a public good and a public responsibility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Institutional autonomy, academic values 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Responsiveness to the needs of society; accountability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HE, innovation, competitiveness, employability, LLL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Compatibility and comparability; common FQ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Recognition of HE qualifications etc.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H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Educational co-operation; enhanced mobility 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Co-operation in quality assurance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J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Working in partnership; HE stakeholders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K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Linking HE and research; doctoral programmes; etc.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L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The social dimension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The European dimension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N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The global dimension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O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HEIs continue to fulfil their full range of purposes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168111" name="Rectangle 881"/>
          <p:cNvSpPr>
            <a:spLocks noChangeArrowheads="1"/>
          </p:cNvSpPr>
          <p:nvPr/>
        </p:nvSpPr>
        <p:spPr bwMode="auto">
          <a:xfrm>
            <a:off x="0" y="5988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363c7c079387f93f10003d2756c9529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92027A0-6F7B-42BA-A067-D96EEB9C81A3}"/>
</file>

<file path=customXml/itemProps2.xml><?xml version="1.0" encoding="utf-8"?>
<ds:datastoreItem xmlns:ds="http://schemas.openxmlformats.org/officeDocument/2006/customXml" ds:itemID="{4E55E411-8FE1-40A6-B959-37E59F4175CE}"/>
</file>

<file path=customXml/itemProps3.xml><?xml version="1.0" encoding="utf-8"?>
<ds:datastoreItem xmlns:ds="http://schemas.openxmlformats.org/officeDocument/2006/customXml" ds:itemID="{5B941175-B19C-4EA9-9C51-CCDF5B95F692}"/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1382</Words>
  <Application>Microsoft Macintosh PowerPoint</Application>
  <PresentationFormat>On-screen Show (4:3)</PresentationFormat>
  <Paragraphs>239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Officeova tema</vt:lpstr>
      <vt:lpstr>Picture</vt:lpstr>
      <vt:lpstr>Reconsidering the EHEA Principles: Perspectives for the Second Decade   </vt:lpstr>
      <vt:lpstr>How does the term “the EHEA/Bologna principles” appear in language today? </vt:lpstr>
      <vt:lpstr>“The EHEA principles”: how many of them?</vt:lpstr>
      <vt:lpstr>How to make the issue more clear?</vt:lpstr>
      <vt:lpstr>A theoretical and methodological note</vt:lpstr>
      <vt:lpstr>The four principles of the Trends 1 Report</vt:lpstr>
      <vt:lpstr>Elaborating again on the EHEA principles: 2004</vt:lpstr>
      <vt:lpstr>“Realising the vision” (2004-2005)</vt:lpstr>
      <vt:lpstr>Developing and consolidating ‘the EHEA principles’ (1998–2009)</vt:lpstr>
      <vt:lpstr>A “European common house of higher education” </vt:lpstr>
      <vt:lpstr>Conclusion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RepacIg</dc:creator>
  <cp:lastModifiedBy>Bologna 2</cp:lastModifiedBy>
  <cp:revision>45</cp:revision>
  <dcterms:created xsi:type="dcterms:W3CDTF">2011-06-17T09:54:52Z</dcterms:created>
  <dcterms:modified xsi:type="dcterms:W3CDTF">2012-12-13T06:41:12Z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