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8"/>
  </p:notesMasterIdLst>
  <p:sldIdLst>
    <p:sldId id="275" r:id="rId2"/>
    <p:sldId id="263" r:id="rId3"/>
    <p:sldId id="281" r:id="rId4"/>
    <p:sldId id="270" r:id="rId5"/>
    <p:sldId id="283" r:id="rId6"/>
    <p:sldId id="279" r:id="rId7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6" autoAdjust="0"/>
    <p:restoredTop sz="94660"/>
  </p:normalViewPr>
  <p:slideViewPr>
    <p:cSldViewPr snapToGrid="0">
      <p:cViewPr>
        <p:scale>
          <a:sx n="123" d="100"/>
          <a:sy n="123" d="100"/>
        </p:scale>
        <p:origin x="-114" y="-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9E532B-EC8A-485A-AC1B-67AD1DA5D8B1}" type="datetimeFigureOut">
              <a:rPr lang="lv-LV" smtClean="0"/>
              <a:t>03.05.2023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4AAF57-B807-413C-9DF7-0924397C543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52766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DD024-4B36-48D2-8168-2D76445107C6}" type="datetimeFigureOut">
              <a:rPr lang="lv-LV" smtClean="0"/>
              <a:t>03.05.2023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4AB05-B7E9-4EC3-BDDD-91DD26AD349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32169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DD024-4B36-48D2-8168-2D76445107C6}" type="datetimeFigureOut">
              <a:rPr lang="lv-LV" smtClean="0"/>
              <a:t>03.05.2023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4AB05-B7E9-4EC3-BDDD-91DD26AD349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57574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DD024-4B36-48D2-8168-2D76445107C6}" type="datetimeFigureOut">
              <a:rPr lang="lv-LV" smtClean="0"/>
              <a:t>03.05.2023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4AB05-B7E9-4EC3-BDDD-91DD26AD349A}" type="slidenum">
              <a:rPr lang="lv-LV" smtClean="0"/>
              <a:t>‹#›</a:t>
            </a:fld>
            <a:endParaRPr lang="lv-LV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5876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DD024-4B36-48D2-8168-2D76445107C6}" type="datetimeFigureOut">
              <a:rPr lang="lv-LV" smtClean="0"/>
              <a:t>03.05.2023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4AB05-B7E9-4EC3-BDDD-91DD26AD349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287949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DD024-4B36-48D2-8168-2D76445107C6}" type="datetimeFigureOut">
              <a:rPr lang="lv-LV" smtClean="0"/>
              <a:t>03.05.2023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4AB05-B7E9-4EC3-BDDD-91DD26AD349A}" type="slidenum">
              <a:rPr lang="lv-LV" smtClean="0"/>
              <a:t>‹#›</a:t>
            </a:fld>
            <a:endParaRPr lang="lv-LV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799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DD024-4B36-48D2-8168-2D76445107C6}" type="datetimeFigureOut">
              <a:rPr lang="lv-LV" smtClean="0"/>
              <a:t>03.05.2023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4AB05-B7E9-4EC3-BDDD-91DD26AD349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161929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DD024-4B36-48D2-8168-2D76445107C6}" type="datetimeFigureOut">
              <a:rPr lang="lv-LV" smtClean="0"/>
              <a:t>03.05.2023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4AB05-B7E9-4EC3-BDDD-91DD26AD349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567399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DD024-4B36-48D2-8168-2D76445107C6}" type="datetimeFigureOut">
              <a:rPr lang="lv-LV" smtClean="0"/>
              <a:t>03.05.2023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4AB05-B7E9-4EC3-BDDD-91DD26AD349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94491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DD024-4B36-48D2-8168-2D76445107C6}" type="datetimeFigureOut">
              <a:rPr lang="lv-LV" smtClean="0"/>
              <a:t>03.05.2023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4AB05-B7E9-4EC3-BDDD-91DD26AD349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46657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DD024-4B36-48D2-8168-2D76445107C6}" type="datetimeFigureOut">
              <a:rPr lang="lv-LV" smtClean="0"/>
              <a:t>03.05.2023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4AB05-B7E9-4EC3-BDDD-91DD26AD349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5509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DD024-4B36-48D2-8168-2D76445107C6}" type="datetimeFigureOut">
              <a:rPr lang="lv-LV" smtClean="0"/>
              <a:t>03.05.2023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4AB05-B7E9-4EC3-BDDD-91DD26AD349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96400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DD024-4B36-48D2-8168-2D76445107C6}" type="datetimeFigureOut">
              <a:rPr lang="lv-LV" smtClean="0"/>
              <a:t>03.05.2023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4AB05-B7E9-4EC3-BDDD-91DD26AD349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34078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DD024-4B36-48D2-8168-2D76445107C6}" type="datetimeFigureOut">
              <a:rPr lang="lv-LV" smtClean="0"/>
              <a:t>03.05.2023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4AB05-B7E9-4EC3-BDDD-91DD26AD349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3270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DD024-4B36-48D2-8168-2D76445107C6}" type="datetimeFigureOut">
              <a:rPr lang="lv-LV" smtClean="0"/>
              <a:t>03.05.2023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4AB05-B7E9-4EC3-BDDD-91DD26AD349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16964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DD024-4B36-48D2-8168-2D76445107C6}" type="datetimeFigureOut">
              <a:rPr lang="lv-LV" smtClean="0"/>
              <a:t>03.05.2023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4AB05-B7E9-4EC3-BDDD-91DD26AD349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24051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4AB05-B7E9-4EC3-BDDD-91DD26AD349A}" type="slidenum">
              <a:rPr lang="lv-LV" smtClean="0"/>
              <a:t>‹#›</a:t>
            </a:fld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DD024-4B36-48D2-8168-2D76445107C6}" type="datetimeFigureOut">
              <a:rPr lang="lv-LV" smtClean="0"/>
              <a:t>03.05.2023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59958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DD024-4B36-48D2-8168-2D76445107C6}" type="datetimeFigureOut">
              <a:rPr lang="lv-LV" smtClean="0"/>
              <a:t>03.05.2023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0E4AB05-B7E9-4EC3-BDDD-91DD26AD349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81231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3D99277-ACDB-23E0-B47D-81EE46174D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368135" y="2446316"/>
            <a:ext cx="10450285" cy="1141382"/>
          </a:xfrm>
        </p:spPr>
        <p:txBody>
          <a:bodyPr/>
          <a:lstStyle/>
          <a:p>
            <a:r>
              <a:rPr lang="en-US" b="1" dirty="0">
                <a:ln w="0"/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4400" b="1" dirty="0">
                <a:ln w="0"/>
                <a:solidFill>
                  <a:schemeClr val="accent1">
                    <a:lumMod val="50000"/>
                  </a:schemeClr>
                </a:solidFill>
              </a:rPr>
              <a:t>TPG A </a:t>
            </a:r>
            <a:r>
              <a:rPr lang="lv-LV" sz="4400" b="1" dirty="0" err="1" smtClean="0">
                <a:ln w="0"/>
                <a:solidFill>
                  <a:schemeClr val="accent1">
                    <a:lumMod val="50000"/>
                  </a:schemeClr>
                </a:solidFill>
              </a:rPr>
              <a:t>working</a:t>
            </a:r>
            <a:r>
              <a:rPr lang="lv-LV" sz="4400" b="1" dirty="0" smtClean="0">
                <a:ln w="0"/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lv-LV" sz="4400" b="1" dirty="0" err="1" smtClean="0">
                <a:ln w="0"/>
                <a:solidFill>
                  <a:schemeClr val="accent1">
                    <a:lumMod val="50000"/>
                  </a:schemeClr>
                </a:solidFill>
              </a:rPr>
              <a:t>groups</a:t>
            </a:r>
            <a:r>
              <a:rPr lang="lv-LV" sz="4400" b="1" dirty="0" smtClean="0">
                <a:ln w="0"/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lv-LV" sz="4400" b="1" dirty="0" err="1" smtClean="0">
                <a:ln w="0"/>
                <a:solidFill>
                  <a:schemeClr val="accent1">
                    <a:lumMod val="50000"/>
                  </a:schemeClr>
                </a:solidFill>
              </a:rPr>
              <a:t>on</a:t>
            </a:r>
            <a:r>
              <a:rPr lang="lv-LV" sz="4400" b="1" dirty="0" smtClean="0">
                <a:ln w="0"/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lv-LV" sz="4400" b="1" dirty="0" err="1">
                <a:ln w="0"/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lv-LV" sz="4400" b="1" dirty="0" err="1" smtClean="0">
                <a:ln w="0"/>
                <a:solidFill>
                  <a:schemeClr val="accent1">
                    <a:lumMod val="50000"/>
                  </a:schemeClr>
                </a:solidFill>
              </a:rPr>
              <a:t>icrocredentials</a:t>
            </a:r>
            <a:r>
              <a:rPr lang="lv-LV" sz="4400" b="1" dirty="0" smtClean="0">
                <a:ln w="0"/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lv-LV" sz="4400" b="1" dirty="0" err="1" smtClean="0">
                <a:ln w="0"/>
                <a:solidFill>
                  <a:schemeClr val="accent1">
                    <a:lumMod val="50000"/>
                  </a:schemeClr>
                </a:solidFill>
              </a:rPr>
              <a:t>and</a:t>
            </a:r>
            <a:r>
              <a:rPr lang="lv-LV" sz="4400" b="1" dirty="0" smtClean="0">
                <a:ln w="0"/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lv-LV" sz="4400" b="1" dirty="0" err="1" smtClean="0">
                <a:ln w="0"/>
                <a:solidFill>
                  <a:schemeClr val="accent1">
                    <a:lumMod val="50000"/>
                  </a:schemeClr>
                </a:solidFill>
              </a:rPr>
              <a:t>short</a:t>
            </a:r>
            <a:r>
              <a:rPr lang="lv-LV" sz="4400" b="1" dirty="0" smtClean="0">
                <a:ln w="0"/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lv-LV" sz="4400" b="1" dirty="0" err="1" smtClean="0">
                <a:ln w="0"/>
                <a:solidFill>
                  <a:schemeClr val="accent1">
                    <a:lumMod val="50000"/>
                  </a:schemeClr>
                </a:solidFill>
              </a:rPr>
              <a:t>cycle</a:t>
            </a:r>
            <a:r>
              <a:rPr lang="lv-LV" sz="4400" b="1" dirty="0" smtClean="0">
                <a:ln w="0"/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4400" b="1" dirty="0" smtClean="0">
                <a:ln w="0"/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743E7BD-E76A-4C77-87AC-E0E3A6595A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6" y="4050833"/>
            <a:ext cx="8254451" cy="1910580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n-US" b="1" dirty="0">
                <a:ln w="0"/>
                <a:solidFill>
                  <a:schemeClr val="accent1">
                    <a:lumMod val="50000"/>
                  </a:schemeClr>
                </a:solidFill>
              </a:rPr>
              <a:t>                   </a:t>
            </a:r>
          </a:p>
          <a:p>
            <a:pPr marL="0" indent="0" algn="just">
              <a:buNone/>
            </a:pPr>
            <a:endParaRPr lang="en-US" b="1" dirty="0">
              <a:ln w="0"/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r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7200" b="1" dirty="0" err="1">
                <a:ln w="0"/>
                <a:solidFill>
                  <a:schemeClr val="tx1"/>
                </a:solidFill>
              </a:rPr>
              <a:t>Baiba</a:t>
            </a:r>
            <a:r>
              <a:rPr lang="it-IT" sz="7200" b="1" dirty="0">
                <a:ln w="0"/>
                <a:solidFill>
                  <a:schemeClr val="tx1"/>
                </a:solidFill>
              </a:rPr>
              <a:t> Ramina</a:t>
            </a:r>
          </a:p>
          <a:p>
            <a:pPr marL="0" indent="0" algn="r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7200" b="1" dirty="0">
                <a:ln w="0"/>
                <a:solidFill>
                  <a:schemeClr val="tx1"/>
                </a:solidFill>
              </a:rPr>
              <a:t>Director</a:t>
            </a:r>
          </a:p>
          <a:p>
            <a:pPr marL="0" indent="0" algn="r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7200" b="1" dirty="0" err="1">
                <a:ln w="0"/>
                <a:solidFill>
                  <a:schemeClr val="tx1"/>
                </a:solidFill>
              </a:rPr>
              <a:t>Academic</a:t>
            </a:r>
            <a:r>
              <a:rPr lang="it-IT" sz="7200" b="1" dirty="0">
                <a:ln w="0"/>
                <a:solidFill>
                  <a:schemeClr val="tx1"/>
                </a:solidFill>
              </a:rPr>
              <a:t> Information Centre</a:t>
            </a:r>
          </a:p>
          <a:p>
            <a:pPr marL="0" indent="0" algn="r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7200" b="1" dirty="0">
                <a:ln w="0"/>
                <a:solidFill>
                  <a:schemeClr val="tx1"/>
                </a:solidFill>
              </a:rPr>
              <a:t>TPG</a:t>
            </a:r>
            <a:r>
              <a:rPr lang="lv-LV" sz="7200" b="1" dirty="0">
                <a:ln w="0"/>
                <a:solidFill>
                  <a:schemeClr val="tx1"/>
                </a:solidFill>
              </a:rPr>
              <a:t> </a:t>
            </a:r>
            <a:r>
              <a:rPr lang="it-IT" sz="7200" b="1" dirty="0">
                <a:ln w="0"/>
                <a:solidFill>
                  <a:schemeClr val="tx1"/>
                </a:solidFill>
              </a:rPr>
              <a:t>A Co-</a:t>
            </a:r>
            <a:r>
              <a:rPr lang="it-IT" sz="7200" b="1" dirty="0" err="1">
                <a:ln w="0"/>
                <a:solidFill>
                  <a:schemeClr val="tx1"/>
                </a:solidFill>
              </a:rPr>
              <a:t>chair</a:t>
            </a:r>
            <a:endParaRPr lang="it-IT" sz="7200" b="1" dirty="0">
              <a:ln w="0"/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t-IT" b="1" dirty="0">
              <a:ln w="0"/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r">
              <a:buNone/>
            </a:pPr>
            <a:endParaRPr lang="it-IT" sz="1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0" indent="0" algn="r">
              <a:buNone/>
            </a:pPr>
            <a:endParaRPr lang="it-IT" sz="1800" b="1" i="1" dirty="0">
              <a:ln w="0"/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lv-LV" sz="6400" dirty="0" err="1" smtClean="0">
                <a:ln w="0"/>
                <a:solidFill>
                  <a:schemeClr val="tx1"/>
                </a:solidFill>
              </a:rPr>
              <a:t>Vienna</a:t>
            </a:r>
            <a:r>
              <a:rPr lang="it-IT" sz="6400" dirty="0" smtClean="0">
                <a:ln w="0"/>
                <a:solidFill>
                  <a:schemeClr val="tx1"/>
                </a:solidFill>
              </a:rPr>
              <a:t>, </a:t>
            </a:r>
            <a:r>
              <a:rPr lang="lv-LV" sz="6400" dirty="0" smtClean="0">
                <a:ln w="0"/>
                <a:solidFill>
                  <a:schemeClr val="tx1"/>
                </a:solidFill>
              </a:rPr>
              <a:t>26 </a:t>
            </a:r>
            <a:r>
              <a:rPr lang="lv-LV" sz="6400" dirty="0" err="1">
                <a:ln w="0"/>
                <a:solidFill>
                  <a:schemeClr val="tx1"/>
                </a:solidFill>
              </a:rPr>
              <a:t>April</a:t>
            </a:r>
            <a:r>
              <a:rPr lang="it-IT" sz="6400" dirty="0">
                <a:ln w="0"/>
                <a:solidFill>
                  <a:schemeClr val="tx1"/>
                </a:solidFill>
              </a:rPr>
              <a:t>  </a:t>
            </a:r>
            <a:r>
              <a:rPr lang="lv-LV" sz="6400" dirty="0">
                <a:ln w="0"/>
                <a:solidFill>
                  <a:schemeClr val="tx1"/>
                </a:solidFill>
              </a:rPr>
              <a:t>2023</a:t>
            </a:r>
            <a:endParaRPr lang="it-IT" sz="6400" dirty="0">
              <a:ln w="0"/>
              <a:solidFill>
                <a:schemeClr val="tx1"/>
              </a:solidFill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="" xmlns:a16="http://schemas.microsoft.com/office/drawing/2014/main" id="{1D85EE1A-36AD-4727-AAA2-CE236E3CC74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199"/>
          <a:stretch/>
        </p:blipFill>
        <p:spPr bwMode="auto">
          <a:xfrm>
            <a:off x="4027682" y="284327"/>
            <a:ext cx="2479997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Google Shape;131;p1">
            <a:extLst>
              <a:ext uri="{FF2B5EF4-FFF2-40B4-BE49-F238E27FC236}">
                <a16:creationId xmlns="" xmlns:a16="http://schemas.microsoft.com/office/drawing/2014/main" id="{1D6B954F-C542-B1C0-DA29-3707B0B1EC3E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6601" y="6113360"/>
            <a:ext cx="3028361" cy="622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16230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8758" y="274638"/>
            <a:ext cx="10025740" cy="1167556"/>
          </a:xfrm>
          <a:noFill/>
        </p:spPr>
        <p:txBody>
          <a:bodyPr>
            <a:normAutofit fontScale="90000"/>
          </a:bodyPr>
          <a:lstStyle/>
          <a:p>
            <a:r>
              <a:rPr lang="en-GB" b="1" dirty="0"/>
              <a:t>Working </a:t>
            </a:r>
            <a:r>
              <a:rPr lang="lv-LV" b="1" dirty="0"/>
              <a:t>G</a:t>
            </a:r>
            <a:r>
              <a:rPr lang="en-GB" b="1" dirty="0" err="1"/>
              <a:t>roup</a:t>
            </a:r>
            <a:r>
              <a:rPr lang="en-GB" b="1" dirty="0"/>
              <a:t> on Micro-</a:t>
            </a:r>
            <a:r>
              <a:rPr lang="lv-LV" b="1" dirty="0"/>
              <a:t>C</a:t>
            </a:r>
            <a:r>
              <a:rPr lang="en-GB" b="1" dirty="0" err="1"/>
              <a:t>redentials</a:t>
            </a:r>
            <a:r>
              <a:rPr lang="lv-LV" b="1" dirty="0"/>
              <a:t/>
            </a:r>
            <a:br>
              <a:rPr lang="lv-LV" b="1" dirty="0"/>
            </a:br>
            <a:r>
              <a:rPr lang="en-GB" i="1" dirty="0"/>
              <a:t>(</a:t>
            </a:r>
            <a:r>
              <a:rPr lang="en-US" i="1" dirty="0"/>
              <a:t>chaired</a:t>
            </a:r>
            <a:r>
              <a:rPr lang="lv-LV" i="1" dirty="0"/>
              <a:t> </a:t>
            </a:r>
            <a:r>
              <a:rPr lang="en-GB" i="1" dirty="0"/>
              <a:t>by Latvia</a:t>
            </a:r>
            <a:r>
              <a:rPr lang="lv-LV" i="1" dirty="0"/>
              <a:t>, </a:t>
            </a:r>
            <a:r>
              <a:rPr lang="lv-LV" i="1" dirty="0" err="1"/>
              <a:t>Armenia</a:t>
            </a:r>
            <a:r>
              <a:rPr lang="en-GB" i="1" dirty="0"/>
              <a:t>)</a:t>
            </a:r>
            <a:r>
              <a:rPr lang="en-GB" sz="3100" i="1" dirty="0"/>
              <a:t/>
            </a:r>
            <a:br>
              <a:rPr lang="en-GB" sz="3100" i="1" dirty="0"/>
            </a:br>
            <a:endParaRPr lang="en-GB" sz="31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758" y="1556792"/>
            <a:ext cx="10025740" cy="5184576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Armenia</a:t>
            </a:r>
            <a:r>
              <a:rPr lang="lv-LV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en-GB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Azerbaijan, Belgium Flanders</a:t>
            </a:r>
            <a:r>
              <a:rPr lang="lv-LV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en-GB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Bulgaria, Croatia, 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Cyprus</a:t>
            </a:r>
            <a:r>
              <a:rPr lang="lv-LV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en-GB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Czech Republic, Germany, Greece, Latvia, 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Netherlands</a:t>
            </a:r>
            <a:r>
              <a:rPr lang="lv-LV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en-GB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Romania, UK Scotland, ESU</a:t>
            </a:r>
            <a:endParaRPr lang="lv-LV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lv-LV" sz="2000" b="1" dirty="0">
                <a:solidFill>
                  <a:schemeClr val="accent1">
                    <a:lumMod val="50000"/>
                  </a:schemeClr>
                </a:solidFill>
              </a:rPr>
              <a:t>Topics for discussion:</a:t>
            </a:r>
          </a:p>
          <a:p>
            <a:r>
              <a:rPr lang="en-GB" sz="2000" dirty="0"/>
              <a:t>Inclusion of micro-credentials in national qualification frameworks</a:t>
            </a:r>
          </a:p>
          <a:p>
            <a:r>
              <a:rPr lang="en-GB" sz="2000" dirty="0"/>
              <a:t>How ECTS can be used in the context of micro-credentials at other education levels and in other sectors</a:t>
            </a:r>
          </a:p>
          <a:p>
            <a:r>
              <a:rPr lang="en-GB" sz="2000" dirty="0"/>
              <a:t>How to use micro-credentials to improve access to lifelong learning opportunities </a:t>
            </a:r>
            <a:endParaRPr lang="lv-LV" sz="2000" dirty="0"/>
          </a:p>
          <a:p>
            <a:r>
              <a:rPr lang="en-GB" sz="2000" dirty="0"/>
              <a:t>Findings and recommendations from the discussions</a:t>
            </a:r>
          </a:p>
          <a:p>
            <a:endParaRPr lang="en-GB" sz="2000" dirty="0"/>
          </a:p>
          <a:p>
            <a:pPr marL="0" indent="0">
              <a:buNone/>
            </a:pPr>
            <a:r>
              <a:rPr lang="en-GB" sz="2000" dirty="0"/>
              <a:t>	</a:t>
            </a:r>
          </a:p>
          <a:p>
            <a:endParaRPr lang="en-GB" sz="2000" dirty="0"/>
          </a:p>
        </p:txBody>
      </p:sp>
      <p:grpSp>
        <p:nvGrpSpPr>
          <p:cNvPr id="6" name="Group 5"/>
          <p:cNvGrpSpPr/>
          <p:nvPr/>
        </p:nvGrpSpPr>
        <p:grpSpPr>
          <a:xfrm>
            <a:off x="974556" y="5402253"/>
            <a:ext cx="5976663" cy="1190181"/>
            <a:chOff x="-252535" y="4898508"/>
            <a:chExt cx="5255168" cy="1335854"/>
          </a:xfrm>
        </p:grpSpPr>
        <p:sp>
          <p:nvSpPr>
            <p:cNvPr id="4" name="Down Arrow 3"/>
            <p:cNvSpPr/>
            <p:nvPr/>
          </p:nvSpPr>
          <p:spPr>
            <a:xfrm>
              <a:off x="2267745" y="4898508"/>
              <a:ext cx="392225" cy="49524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5" name="Rectangle 4"/>
            <p:cNvSpPr/>
            <p:nvPr/>
          </p:nvSpPr>
          <p:spPr>
            <a:xfrm>
              <a:off x="-252535" y="5439834"/>
              <a:ext cx="5255168" cy="79452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ea typeface="Times New Roman" panose="02020603050405020304" pitchFamily="18" charset="0"/>
                </a:rPr>
                <a:t>Outcome</a:t>
              </a:r>
              <a:r>
                <a:rPr lang="lv-LV" sz="2000" dirty="0">
                  <a:solidFill>
                    <a:srgbClr val="595959"/>
                  </a:solidFill>
                  <a:latin typeface="Arial" panose="020B0604020202020204" pitchFamily="34" charset="0"/>
                  <a:ea typeface="Times New Roman" panose="02020603050405020304" pitchFamily="18" charset="0"/>
                </a:rPr>
                <a:t>: </a:t>
              </a:r>
            </a:p>
            <a:p>
              <a:pPr algn="ctr"/>
              <a:r>
                <a:rPr lang="lv-LV" sz="2000" dirty="0" err="1">
                  <a:solidFill>
                    <a:srgbClr val="595959"/>
                  </a:solidFill>
                  <a:latin typeface="Arial" panose="020B0604020202020204" pitchFamily="34" charset="0"/>
                  <a:ea typeface="Times New Roman" panose="02020603050405020304" pitchFamily="18" charset="0"/>
                </a:rPr>
                <a:t>Developed</a:t>
              </a:r>
              <a:r>
                <a:rPr lang="lv-LV" sz="2000" dirty="0">
                  <a:solidFill>
                    <a:srgbClr val="595959"/>
                  </a:solidFill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lang="en-GB" sz="2000" dirty="0">
                  <a:solidFill>
                    <a:srgbClr val="595959"/>
                  </a:solidFill>
                  <a:latin typeface="Arial" panose="020B0604020202020204" pitchFamily="34" charset="0"/>
                  <a:ea typeface="Times New Roman" panose="02020603050405020304" pitchFamily="18" charset="0"/>
                </a:rPr>
                <a:t>recommendations</a:t>
              </a:r>
              <a:endParaRPr lang="lv-LV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439219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764" y="457202"/>
            <a:ext cx="9712037" cy="955575"/>
          </a:xfrm>
        </p:spPr>
        <p:txBody>
          <a:bodyPr>
            <a:normAutofit/>
          </a:bodyPr>
          <a:lstStyle/>
          <a:p>
            <a:r>
              <a:rPr lang="lv-LV" sz="2800" b="1" dirty="0"/>
              <a:t>Schedule </a:t>
            </a:r>
            <a:r>
              <a:rPr lang="lv-LV" sz="2800" b="1" dirty="0" err="1"/>
              <a:t>of</a:t>
            </a:r>
            <a:r>
              <a:rPr lang="lv-LV" sz="2800" b="1" dirty="0"/>
              <a:t> W</a:t>
            </a:r>
            <a:r>
              <a:rPr lang="en-GB" sz="2800" b="1" dirty="0" err="1"/>
              <a:t>orking</a:t>
            </a:r>
            <a:r>
              <a:rPr lang="en-GB" sz="2800" b="1" dirty="0"/>
              <a:t> </a:t>
            </a:r>
            <a:r>
              <a:rPr lang="lv-LV" sz="2800" b="1" dirty="0"/>
              <a:t>G</a:t>
            </a:r>
            <a:r>
              <a:rPr lang="en-GB" sz="2800" b="1" dirty="0" err="1"/>
              <a:t>roup</a:t>
            </a:r>
            <a:r>
              <a:rPr lang="en-GB" sz="2800" b="1" dirty="0"/>
              <a:t> on </a:t>
            </a:r>
            <a:r>
              <a:rPr lang="lv-LV" sz="2800" b="1" dirty="0"/>
              <a:t>M</a:t>
            </a:r>
            <a:r>
              <a:rPr lang="en-GB" sz="2800" b="1" dirty="0" err="1"/>
              <a:t>icro</a:t>
            </a:r>
            <a:r>
              <a:rPr lang="en-GB" sz="2800" b="1" dirty="0"/>
              <a:t>-</a:t>
            </a:r>
            <a:r>
              <a:rPr lang="lv-LV" sz="2800" b="1" dirty="0"/>
              <a:t>C</a:t>
            </a:r>
            <a:r>
              <a:rPr lang="en-GB" sz="2800" b="1" dirty="0" err="1"/>
              <a:t>redentials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892" y="1412776"/>
            <a:ext cx="9628910" cy="458704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lv-LV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lv-LV" b="1" dirty="0">
                <a:latin typeface="Arial" panose="020B0604020202020204" pitchFamily="34" charset="0"/>
                <a:cs typeface="Arial" panose="020B0604020202020204" pitchFamily="34" charset="0"/>
              </a:rPr>
              <a:t>WG </a:t>
            </a:r>
            <a:r>
              <a:rPr lang="lv-LV" b="1" dirty="0" err="1">
                <a:latin typeface="Arial" panose="020B0604020202020204" pitchFamily="34" charset="0"/>
                <a:cs typeface="Arial" panose="020B0604020202020204" pitchFamily="34" charset="0"/>
              </a:rPr>
              <a:t>meetings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: 22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September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2022, 20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October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2022, 9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March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2023, 25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April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2023</a:t>
            </a:r>
          </a:p>
          <a:p>
            <a:pPr marL="0" indent="0">
              <a:buNone/>
            </a:pPr>
            <a:endParaRPr lang="lv-LV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lv-LV" b="1" dirty="0">
                <a:latin typeface="Arial" panose="020B0604020202020204" pitchFamily="34" charset="0"/>
                <a:cs typeface="Arial" panose="020B0604020202020204" pitchFamily="34" charset="0"/>
              </a:rPr>
              <a:t>Exchange </a:t>
            </a:r>
            <a:r>
              <a:rPr lang="lv-LV" b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lv-LV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b="1" dirty="0" err="1">
                <a:latin typeface="Arial" panose="020B0604020202020204" pitchFamily="34" charset="0"/>
                <a:cs typeface="Arial" panose="020B0604020202020204" pitchFamily="34" charset="0"/>
              </a:rPr>
              <a:t>experience</a:t>
            </a:r>
            <a:endParaRPr lang="lv-LV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Presentation of challenges in introducing 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MC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in EQF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(ETF)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Presentation of 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Cedeop’s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main findings regarding 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MC (CEDEFOP)</a:t>
            </a:r>
          </a:p>
          <a:p>
            <a:pPr marL="0" indent="0">
              <a:buNone/>
            </a:pPr>
            <a:endParaRPr lang="lv-LV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lv-LV" b="1" dirty="0" err="1">
                <a:latin typeface="Arial" panose="020B0604020202020204" pitchFamily="34" charset="0"/>
                <a:cs typeface="Arial" panose="020B0604020202020204" pitchFamily="34" charset="0"/>
              </a:rPr>
              <a:t>Main</a:t>
            </a:r>
            <a:r>
              <a:rPr lang="lv-LV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b="1" dirty="0" err="1"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SWOT analysis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on MC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among the working group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dirty="0" err="1">
                <a:latin typeface="Arial" panose="020B0604020202020204" pitchFamily="34" charset="0"/>
                <a:cs typeface="Arial" panose="020B0604020202020204" pitchFamily="34" charset="0"/>
              </a:rPr>
              <a:t>members</a:t>
            </a:r>
            <a:endParaRPr lang="lv-LV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Draft recommendations</a:t>
            </a:r>
          </a:p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5667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382" y="404664"/>
            <a:ext cx="10095090" cy="1008112"/>
          </a:xfrm>
          <a:noFill/>
        </p:spPr>
        <p:txBody>
          <a:bodyPr>
            <a:normAutofit fontScale="90000"/>
          </a:bodyPr>
          <a:lstStyle/>
          <a:p>
            <a:r>
              <a:rPr lang="en-GB" b="1" dirty="0"/>
              <a:t>Working </a:t>
            </a:r>
            <a:r>
              <a:rPr lang="lv-LV" b="1" dirty="0"/>
              <a:t>G</a:t>
            </a:r>
            <a:r>
              <a:rPr lang="en-GB" b="1" dirty="0" err="1"/>
              <a:t>roup</a:t>
            </a:r>
            <a:r>
              <a:rPr lang="en-GB" b="1" dirty="0"/>
              <a:t> on Short</a:t>
            </a:r>
            <a:r>
              <a:rPr lang="lv-LV" b="1" dirty="0"/>
              <a:t>-C</a:t>
            </a:r>
            <a:r>
              <a:rPr lang="en-GB" b="1" dirty="0" err="1"/>
              <a:t>ycle</a:t>
            </a:r>
            <a:r>
              <a:rPr lang="en-GB" b="1" dirty="0"/>
              <a:t> </a:t>
            </a:r>
            <a:r>
              <a:rPr lang="lv-LV" b="1" dirty="0"/>
              <a:t>H</a:t>
            </a:r>
            <a:r>
              <a:rPr lang="en-GB" b="1" dirty="0" err="1"/>
              <a:t>igher</a:t>
            </a:r>
            <a:r>
              <a:rPr lang="en-GB" b="1" dirty="0"/>
              <a:t> </a:t>
            </a:r>
            <a:r>
              <a:rPr lang="lv-LV" b="1" dirty="0"/>
              <a:t>E</a:t>
            </a:r>
            <a:r>
              <a:rPr lang="en-GB" b="1" dirty="0" err="1"/>
              <a:t>ducation</a:t>
            </a:r>
            <a:r>
              <a:rPr lang="lv-LV" sz="3200" b="1" dirty="0"/>
              <a:t/>
            </a:r>
            <a:br>
              <a:rPr lang="lv-LV" sz="3200" b="1" dirty="0"/>
            </a:br>
            <a:r>
              <a:rPr lang="en-GB" sz="3200" i="1" dirty="0"/>
              <a:t>(</a:t>
            </a:r>
            <a:r>
              <a:rPr lang="en-US" sz="3200" i="1" dirty="0"/>
              <a:t>chaired</a:t>
            </a:r>
            <a:r>
              <a:rPr lang="lv-LV" sz="3200" i="1" dirty="0"/>
              <a:t> </a:t>
            </a:r>
            <a:r>
              <a:rPr lang="en-GB" sz="3200" i="1" dirty="0"/>
              <a:t>by Academic Information Centre, Latvia)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64" y="1612075"/>
            <a:ext cx="7920880" cy="4925144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Bulgaria, Latvia, Azerbaijan, Belgium Flanders</a:t>
            </a:r>
            <a:endParaRPr lang="lv-LV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lv-LV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Topics for discussion:</a:t>
            </a:r>
          </a:p>
          <a:p>
            <a:r>
              <a:rPr lang="en-GB" sz="2000" dirty="0"/>
              <a:t>Best practices on short cycle qualifications including development</a:t>
            </a:r>
            <a:r>
              <a:rPr lang="lv-LV" sz="2000" dirty="0"/>
              <a:t> </a:t>
            </a:r>
            <a:r>
              <a:rPr lang="lv-LV" sz="2000" dirty="0" err="1"/>
              <a:t>and</a:t>
            </a:r>
            <a:r>
              <a:rPr lang="lv-LV" sz="2000" dirty="0"/>
              <a:t> </a:t>
            </a:r>
            <a:r>
              <a:rPr lang="en-GB" sz="2000" dirty="0"/>
              <a:t>pathways</a:t>
            </a:r>
            <a:endParaRPr lang="lv-LV" sz="2000" dirty="0"/>
          </a:p>
          <a:p>
            <a:r>
              <a:rPr lang="en-GB" sz="2000" dirty="0"/>
              <a:t>Solutions to reach recognition by learners and labour market</a:t>
            </a:r>
            <a:endParaRPr lang="lv-LV" sz="2000" dirty="0"/>
          </a:p>
          <a:p>
            <a:r>
              <a:rPr lang="en-GB" sz="2000" dirty="0"/>
              <a:t>Main findings and recommendations from the discussions	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1759045" y="4778325"/>
            <a:ext cx="3719287" cy="1293561"/>
            <a:chOff x="2181396" y="5314349"/>
            <a:chExt cx="3719287" cy="1293561"/>
          </a:xfrm>
        </p:grpSpPr>
        <p:sp>
          <p:nvSpPr>
            <p:cNvPr id="5" name="Down Arrow 4"/>
            <p:cNvSpPr/>
            <p:nvPr/>
          </p:nvSpPr>
          <p:spPr>
            <a:xfrm>
              <a:off x="3721822" y="5314349"/>
              <a:ext cx="432048" cy="46019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181396" y="5900024"/>
              <a:ext cx="3719287" cy="70788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 algn="ctr"/>
              <a:r>
                <a:rPr lang="lv-LV" sz="2000" b="1" dirty="0" err="1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ea typeface="Times New Roman" panose="02020603050405020304" pitchFamily="18" charset="0"/>
                </a:rPr>
                <a:t>Outcome</a:t>
              </a:r>
              <a:r>
                <a:rPr lang="lv-LV" sz="2000" dirty="0">
                  <a:solidFill>
                    <a:srgbClr val="595959"/>
                  </a:solidFill>
                  <a:latin typeface="Arial" panose="020B0604020202020204" pitchFamily="34" charset="0"/>
                  <a:ea typeface="Times New Roman" panose="02020603050405020304" pitchFamily="18" charset="0"/>
                </a:rPr>
                <a:t>: </a:t>
              </a:r>
            </a:p>
            <a:p>
              <a:pPr algn="ctr"/>
              <a:r>
                <a:rPr lang="lv-LV" sz="2000" dirty="0" err="1">
                  <a:solidFill>
                    <a:srgbClr val="595959"/>
                  </a:solidFill>
                  <a:latin typeface="Arial" panose="020B0604020202020204" pitchFamily="34" charset="0"/>
                  <a:ea typeface="Times New Roman" panose="02020603050405020304" pitchFamily="18" charset="0"/>
                </a:rPr>
                <a:t>Developed</a:t>
              </a:r>
              <a:r>
                <a:rPr lang="lv-LV" sz="2000" dirty="0">
                  <a:solidFill>
                    <a:srgbClr val="595959"/>
                  </a:solidFill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lang="en-GB" sz="2000" dirty="0">
                  <a:solidFill>
                    <a:srgbClr val="595959"/>
                  </a:solidFill>
                  <a:latin typeface="Arial" panose="020B0604020202020204" pitchFamily="34" charset="0"/>
                  <a:ea typeface="Times New Roman" panose="02020603050405020304" pitchFamily="18" charset="0"/>
                </a:rPr>
                <a:t>recommendations </a:t>
              </a:r>
              <a:endParaRPr lang="lv-LV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40766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8759" y="457202"/>
            <a:ext cx="8942120" cy="1171599"/>
          </a:xfrm>
        </p:spPr>
        <p:txBody>
          <a:bodyPr>
            <a:normAutofit/>
          </a:bodyPr>
          <a:lstStyle/>
          <a:p>
            <a:r>
              <a:rPr lang="lv-LV" sz="3200" b="1" dirty="0">
                <a:latin typeface="Arial" panose="020B0604020202020204" pitchFamily="34" charset="0"/>
                <a:cs typeface="Arial" panose="020B0604020202020204" pitchFamily="34" charset="0"/>
              </a:rPr>
              <a:t>Schedule </a:t>
            </a:r>
            <a:r>
              <a:rPr lang="lv-LV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lv-LV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Working </a:t>
            </a:r>
            <a:r>
              <a:rPr lang="lv-LV" sz="3200" b="1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GB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roup</a:t>
            </a:r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 on Short</a:t>
            </a:r>
            <a:r>
              <a:rPr lang="lv-LV" sz="3200" b="1" dirty="0">
                <a:latin typeface="Arial" panose="020B0604020202020204" pitchFamily="34" charset="0"/>
                <a:cs typeface="Arial" panose="020B0604020202020204" pitchFamily="34" charset="0"/>
              </a:rPr>
              <a:t>-C</a:t>
            </a:r>
            <a:r>
              <a:rPr lang="en-GB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ycle</a:t>
            </a:r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3200" b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GB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igher</a:t>
            </a:r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32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ducation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760" y="1876301"/>
            <a:ext cx="9902042" cy="412351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WG meetings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: 7 September 2022, 21 October 2022, 15 March 2023, 26 April 2023</a:t>
            </a:r>
            <a:endParaRPr lang="lv-LV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Exchange of experience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Presentation of experience and challenges in introducing short cycle in Latvia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Presentation of Short cycle Higher Education in Europe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Main activities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Fiche on short cycle  among the working group members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Survey on short cycle  among the working group members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Draft recommendations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658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E84CFD0-4B70-4D88-BF7F-0F9912BC6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6134" y="457201"/>
            <a:ext cx="7704667" cy="153164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700" b="1" dirty="0"/>
              <a:t>Thank you very much for your attention</a:t>
            </a:r>
            <a:r>
              <a:rPr lang="en-US" sz="2700" b="1" dirty="0" smtClean="0"/>
              <a:t>!</a:t>
            </a:r>
            <a:r>
              <a:rPr lang="lv-LV" sz="2700" b="1" dirty="0" smtClean="0"/>
              <a:t/>
            </a:r>
            <a:br>
              <a:rPr lang="lv-LV" sz="2700" b="1" dirty="0" smtClean="0"/>
            </a:br>
            <a:r>
              <a:rPr lang="lv-LV" sz="2700" b="1" dirty="0" smtClean="0"/>
              <a:t/>
            </a:r>
            <a:br>
              <a:rPr lang="lv-LV" sz="2700" b="1" dirty="0" smtClean="0"/>
            </a:br>
            <a:r>
              <a:rPr lang="lv-LV" sz="2700" b="1" dirty="0" err="1" smtClean="0"/>
              <a:t>Chairs</a:t>
            </a:r>
            <a:r>
              <a:rPr lang="lv-LV" sz="2700" b="1" dirty="0" smtClean="0"/>
              <a:t>: </a:t>
            </a:r>
            <a:br>
              <a:rPr lang="lv-LV" sz="2700" b="1" dirty="0" smtClean="0"/>
            </a:br>
            <a:r>
              <a:rPr lang="lv-LV" sz="2700" b="1" dirty="0" err="1" smtClean="0"/>
              <a:t>Karin</a:t>
            </a:r>
            <a:r>
              <a:rPr lang="lv-LV" sz="2700" b="1" dirty="0" smtClean="0"/>
              <a:t> </a:t>
            </a:r>
            <a:r>
              <a:rPr lang="lv-LV" sz="2700" b="1" dirty="0" err="1" smtClean="0"/>
              <a:t>Riegler</a:t>
            </a:r>
            <a:r>
              <a:rPr lang="lv-LV" sz="2700" b="1" dirty="0" smtClean="0"/>
              <a:t>, </a:t>
            </a:r>
            <a:r>
              <a:rPr lang="lv-LV" sz="2700" b="1" dirty="0" err="1" smtClean="0"/>
              <a:t>Austria</a:t>
            </a:r>
            <a:r>
              <a:rPr lang="lv-LV" sz="2700" b="1" dirty="0" smtClean="0"/>
              <a:t/>
            </a:r>
            <a:br>
              <a:rPr lang="lv-LV" sz="2700" b="1" dirty="0" smtClean="0"/>
            </a:br>
            <a:r>
              <a:rPr lang="lv-LV" sz="2700" b="1" dirty="0" smtClean="0"/>
              <a:t>Baiba Ramina, Latvia</a:t>
            </a:r>
            <a:br>
              <a:rPr lang="lv-LV" sz="2700" b="1" dirty="0" smtClean="0"/>
            </a:br>
            <a:r>
              <a:rPr lang="lv-LV" sz="2700" b="1" dirty="0" err="1" smtClean="0"/>
              <a:t>Khatia</a:t>
            </a:r>
            <a:r>
              <a:rPr lang="lv-LV" sz="2700" b="1" dirty="0" smtClean="0"/>
              <a:t> </a:t>
            </a:r>
            <a:r>
              <a:rPr lang="lv-LV" sz="2700" b="1" dirty="0" err="1" smtClean="0"/>
              <a:t>Tsiramua</a:t>
            </a:r>
            <a:r>
              <a:rPr lang="lv-LV" sz="2700" b="1" smtClean="0"/>
              <a:t>, </a:t>
            </a:r>
            <a:r>
              <a:rPr lang="lv-LV" sz="2700" b="1" dirty="0" err="1" smtClean="0"/>
              <a:t>Georgia</a:t>
            </a:r>
            <a:endParaRPr lang="en-US" sz="2700" b="1" dirty="0"/>
          </a:p>
        </p:txBody>
      </p:sp>
      <p:pic>
        <p:nvPicPr>
          <p:cNvPr id="4" name="Picture 2">
            <a:extLst>
              <a:ext uri="{FF2B5EF4-FFF2-40B4-BE49-F238E27FC236}">
                <a16:creationId xmlns="" xmlns:a16="http://schemas.microsoft.com/office/drawing/2014/main" id="{85A46960-9C7D-4DF2-AAAB-6F942165E83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675"/>
          <a:stretch/>
        </p:blipFill>
        <p:spPr bwMode="auto">
          <a:xfrm>
            <a:off x="2578046" y="692697"/>
            <a:ext cx="2670848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Google Shape;131;p1">
            <a:extLst>
              <a:ext uri="{FF2B5EF4-FFF2-40B4-BE49-F238E27FC236}">
                <a16:creationId xmlns="" xmlns:a16="http://schemas.microsoft.com/office/drawing/2014/main" id="{AC795C2D-58C5-CF25-C56B-44F1096BAF8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9116" y="6089611"/>
            <a:ext cx="3028361" cy="622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729281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308</Words>
  <Application>Microsoft Office PowerPoint</Application>
  <PresentationFormat>Custom</PresentationFormat>
  <Paragraphs>55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Facet</vt:lpstr>
      <vt:lpstr> TPG A working groups on microcredentials and short cycle  </vt:lpstr>
      <vt:lpstr>Working Group on Micro-Credentials (chaired by Latvia, Armenia) </vt:lpstr>
      <vt:lpstr>Schedule of Working Group on Micro-Credentials</vt:lpstr>
      <vt:lpstr>Working Group on Short-Cycle Higher Education (chaired by Academic Information Centre, Latvia)</vt:lpstr>
      <vt:lpstr>Schedule of Working Group on Short-Cycle Higher Education</vt:lpstr>
      <vt:lpstr>     Thank you very much for your attention!  Chairs:  Karin Riegler, Austria Baiba Ramina, Latvia Khatia Tsiramua, Georgia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TPG A on Qualifications Framework</dc:title>
  <dc:creator>AIC INFO</dc:creator>
  <cp:lastModifiedBy>office</cp:lastModifiedBy>
  <cp:revision>8</cp:revision>
  <dcterms:created xsi:type="dcterms:W3CDTF">2023-04-21T09:42:31Z</dcterms:created>
  <dcterms:modified xsi:type="dcterms:W3CDTF">2023-05-03T07:39:06Z</dcterms:modified>
</cp:coreProperties>
</file>